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60"/>
  </p:notesMasterIdLst>
  <p:sldIdLst>
    <p:sldId id="256" r:id="rId2"/>
    <p:sldId id="318" r:id="rId3"/>
    <p:sldId id="293" r:id="rId4"/>
    <p:sldId id="321" r:id="rId5"/>
    <p:sldId id="322" r:id="rId6"/>
    <p:sldId id="272" r:id="rId7"/>
    <p:sldId id="292" r:id="rId8"/>
    <p:sldId id="295" r:id="rId9"/>
    <p:sldId id="279" r:id="rId10"/>
    <p:sldId id="296" r:id="rId11"/>
    <p:sldId id="278" r:id="rId12"/>
    <p:sldId id="277" r:id="rId13"/>
    <p:sldId id="280" r:id="rId14"/>
    <p:sldId id="291" r:id="rId15"/>
    <p:sldId id="294" r:id="rId16"/>
    <p:sldId id="290" r:id="rId17"/>
    <p:sldId id="281" r:id="rId18"/>
    <p:sldId id="282" r:id="rId19"/>
    <p:sldId id="283" r:id="rId20"/>
    <p:sldId id="297" r:id="rId21"/>
    <p:sldId id="273" r:id="rId22"/>
    <p:sldId id="275" r:id="rId23"/>
    <p:sldId id="298" r:id="rId24"/>
    <p:sldId id="257" r:id="rId25"/>
    <p:sldId id="264" r:id="rId26"/>
    <p:sldId id="285" r:id="rId27"/>
    <p:sldId id="286" r:id="rId28"/>
    <p:sldId id="299" r:id="rId29"/>
    <p:sldId id="287" r:id="rId30"/>
    <p:sldId id="265" r:id="rId31"/>
    <p:sldId id="300" r:id="rId32"/>
    <p:sldId id="261" r:id="rId33"/>
    <p:sldId id="301" r:id="rId34"/>
    <p:sldId id="288" r:id="rId35"/>
    <p:sldId id="303" r:id="rId36"/>
    <p:sldId id="263" r:id="rId37"/>
    <p:sldId id="306" r:id="rId38"/>
    <p:sldId id="307" r:id="rId39"/>
    <p:sldId id="308" r:id="rId40"/>
    <p:sldId id="309" r:id="rId41"/>
    <p:sldId id="310" r:id="rId42"/>
    <p:sldId id="304" r:id="rId43"/>
    <p:sldId id="305" r:id="rId44"/>
    <p:sldId id="313" r:id="rId45"/>
    <p:sldId id="314" r:id="rId46"/>
    <p:sldId id="315" r:id="rId47"/>
    <p:sldId id="316" r:id="rId48"/>
    <p:sldId id="317" r:id="rId49"/>
    <p:sldId id="302" r:id="rId50"/>
    <p:sldId id="266" r:id="rId51"/>
    <p:sldId id="267" r:id="rId52"/>
    <p:sldId id="268" r:id="rId53"/>
    <p:sldId id="269" r:id="rId54"/>
    <p:sldId id="270" r:id="rId55"/>
    <p:sldId id="319" r:id="rId56"/>
    <p:sldId id="320" r:id="rId57"/>
    <p:sldId id="271" r:id="rId58"/>
    <p:sldId id="260" r:id="rId59"/>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97" autoAdjust="0"/>
    <p:restoredTop sz="94660"/>
  </p:normalViewPr>
  <p:slideViewPr>
    <p:cSldViewPr snapToGrid="0">
      <p:cViewPr varScale="1">
        <p:scale>
          <a:sx n="72" d="100"/>
          <a:sy n="72" d="100"/>
        </p:scale>
        <p:origin x="9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46.xml"/><Relationship Id="rId1" Type="http://schemas.microsoft.com/office/2011/relationships/chartStyle" Target="style46.xml"/></Relationships>
</file>

<file path=ppt/charts/_rels/chart5.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Rahul\Personal\Research\Third%20party\Levent\Future%20ship%20fuel.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Fleet!$M$2</c:f>
              <c:strCache>
                <c:ptCount val="1"/>
                <c:pt idx="0">
                  <c:v>All ships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1B58-436E-8BE0-642E1099899A}"/>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1B58-436E-8BE0-642E1099899A}"/>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Fleet!$N$1:$O$1</c:f>
              <c:strCache>
                <c:ptCount val="2"/>
                <c:pt idx="0">
                  <c:v>Conventional fuel</c:v>
                </c:pt>
                <c:pt idx="1">
                  <c:v>Alternative fuels (including LNG)</c:v>
                </c:pt>
              </c:strCache>
            </c:strRef>
          </c:cat>
          <c:val>
            <c:numRef>
              <c:f>Fleet!$N$2:$O$2</c:f>
              <c:numCache>
                <c:formatCode>General</c:formatCode>
                <c:ptCount val="2"/>
                <c:pt idx="0">
                  <c:v>104844</c:v>
                </c:pt>
                <c:pt idx="1">
                  <c:v>1104</c:v>
                </c:pt>
              </c:numCache>
            </c:numRef>
          </c:val>
          <c:extLst xmlns:c16r2="http://schemas.microsoft.com/office/drawing/2015/06/chart">
            <c:ext xmlns:c16="http://schemas.microsoft.com/office/drawing/2014/chart" uri="{C3380CC4-5D6E-409C-BE32-E72D297353CC}">
              <c16:uniqueId val="{00000004-1B58-436E-8BE0-642E1099899A}"/>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Fleet!$A$7</c:f>
              <c:strCache>
                <c:ptCount val="1"/>
                <c:pt idx="0">
                  <c:v>General Cargo</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32AA-4B45-AF42-75459BBE0B11}"/>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32AA-4B45-AF42-75459BBE0B11}"/>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32AA-4B45-AF42-75459BBE0B11}"/>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32AA-4B45-AF42-75459BBE0B11}"/>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32AA-4B45-AF42-75459BBE0B11}"/>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32AA-4B45-AF42-75459BBE0B11}"/>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32AA-4B45-AF42-75459BBE0B11}"/>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Fleet!$B$1:$H$1</c:f>
              <c:strCache>
                <c:ptCount val="7"/>
                <c:pt idx="0">
                  <c:v>Biofuel</c:v>
                </c:pt>
                <c:pt idx="1">
                  <c:v>Ethane</c:v>
                </c:pt>
                <c:pt idx="2">
                  <c:v>Hydrogen</c:v>
                </c:pt>
                <c:pt idx="3">
                  <c:v>LNG</c:v>
                </c:pt>
                <c:pt idx="4">
                  <c:v>LPG</c:v>
                </c:pt>
                <c:pt idx="5">
                  <c:v>Methanol</c:v>
                </c:pt>
                <c:pt idx="6">
                  <c:v>Nuclear</c:v>
                </c:pt>
              </c:strCache>
            </c:strRef>
          </c:cat>
          <c:val>
            <c:numRef>
              <c:f>Fleet!$B$7:$H$7</c:f>
              <c:numCache>
                <c:formatCode>General</c:formatCode>
                <c:ptCount val="7"/>
                <c:pt idx="0">
                  <c:v>2</c:v>
                </c:pt>
                <c:pt idx="1">
                  <c:v>0</c:v>
                </c:pt>
                <c:pt idx="2">
                  <c:v>0</c:v>
                </c:pt>
                <c:pt idx="3">
                  <c:v>8</c:v>
                </c:pt>
                <c:pt idx="4">
                  <c:v>0</c:v>
                </c:pt>
                <c:pt idx="5">
                  <c:v>0</c:v>
                </c:pt>
                <c:pt idx="6">
                  <c:v>1</c:v>
                </c:pt>
              </c:numCache>
            </c:numRef>
          </c:val>
          <c:extLst xmlns:c16r2="http://schemas.microsoft.com/office/drawing/2015/06/chart">
            <c:ext xmlns:c16="http://schemas.microsoft.com/office/drawing/2014/chart" uri="{C3380CC4-5D6E-409C-BE32-E72D297353CC}">
              <c16:uniqueId val="{0000000E-32AA-4B45-AF42-75459BBE0B11}"/>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1.0828794034356526E-2"/>
          <c:y val="0.78931904345290171"/>
          <c:w val="0.9783421942452073"/>
          <c:h val="0.18290317876932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Fleet!$A$8</c:f>
              <c:strCache>
                <c:ptCount val="1"/>
                <c:pt idx="0">
                  <c:v>Icebreakers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AC20-488F-8788-784131D9C424}"/>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AC20-488F-8788-784131D9C424}"/>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AC20-488F-8788-784131D9C424}"/>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AC20-488F-8788-784131D9C424}"/>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AC20-488F-8788-784131D9C424}"/>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AC20-488F-8788-784131D9C424}"/>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AC20-488F-8788-784131D9C424}"/>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Fleet!$B$1:$H$1</c:f>
              <c:strCache>
                <c:ptCount val="7"/>
                <c:pt idx="0">
                  <c:v>Biofuel</c:v>
                </c:pt>
                <c:pt idx="1">
                  <c:v>Ethane</c:v>
                </c:pt>
                <c:pt idx="2">
                  <c:v>Hydrogen</c:v>
                </c:pt>
                <c:pt idx="3">
                  <c:v>LNG</c:v>
                </c:pt>
                <c:pt idx="4">
                  <c:v>LPG</c:v>
                </c:pt>
                <c:pt idx="5">
                  <c:v>Methanol</c:v>
                </c:pt>
                <c:pt idx="6">
                  <c:v>Nuclear</c:v>
                </c:pt>
              </c:strCache>
            </c:strRef>
          </c:cat>
          <c:val>
            <c:numRef>
              <c:f>Fleet!$B$8:$H$8</c:f>
              <c:numCache>
                <c:formatCode>General</c:formatCode>
                <c:ptCount val="7"/>
                <c:pt idx="0">
                  <c:v>0</c:v>
                </c:pt>
                <c:pt idx="1">
                  <c:v>0</c:v>
                </c:pt>
                <c:pt idx="2">
                  <c:v>0</c:v>
                </c:pt>
                <c:pt idx="3">
                  <c:v>1</c:v>
                </c:pt>
                <c:pt idx="4">
                  <c:v>0</c:v>
                </c:pt>
                <c:pt idx="5">
                  <c:v>0</c:v>
                </c:pt>
                <c:pt idx="6">
                  <c:v>9</c:v>
                </c:pt>
              </c:numCache>
            </c:numRef>
          </c:val>
          <c:extLst xmlns:c16r2="http://schemas.microsoft.com/office/drawing/2015/06/chart">
            <c:ext xmlns:c16="http://schemas.microsoft.com/office/drawing/2014/chart" uri="{C3380CC4-5D6E-409C-BE32-E72D297353CC}">
              <c16:uniqueId val="{0000000E-AC20-488F-8788-784131D9C424}"/>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1.5209411711310296E-2"/>
          <c:y val="0.78931904345290171"/>
          <c:w val="0.97512353569344712"/>
          <c:h val="0.18290317876932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52159745591966977"/>
          <c:y val="1.773604918332127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0238480606590843"/>
          <c:w val="1"/>
          <c:h val="0.59422535724701087"/>
        </c:manualLayout>
      </c:layout>
      <c:pie3DChart>
        <c:varyColors val="1"/>
        <c:ser>
          <c:idx val="0"/>
          <c:order val="0"/>
          <c:tx>
            <c:strRef>
              <c:f>Fleet!$A$9</c:f>
              <c:strCache>
                <c:ptCount val="1"/>
                <c:pt idx="0">
                  <c:v>LNG</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63BB-4998-884B-C11F2DA69FBB}"/>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63BB-4998-884B-C11F2DA69FBB}"/>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63BB-4998-884B-C11F2DA69FBB}"/>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63BB-4998-884B-C11F2DA69FBB}"/>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63BB-4998-884B-C11F2DA69FBB}"/>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63BB-4998-884B-C11F2DA69FBB}"/>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63BB-4998-884B-C11F2DA69FBB}"/>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Fleet!$B$1:$H$1</c:f>
              <c:strCache>
                <c:ptCount val="7"/>
                <c:pt idx="0">
                  <c:v>Biofuel</c:v>
                </c:pt>
                <c:pt idx="1">
                  <c:v>Ethane</c:v>
                </c:pt>
                <c:pt idx="2">
                  <c:v>Hydrogen</c:v>
                </c:pt>
                <c:pt idx="3">
                  <c:v>LNG</c:v>
                </c:pt>
                <c:pt idx="4">
                  <c:v>LPG</c:v>
                </c:pt>
                <c:pt idx="5">
                  <c:v>Methanol</c:v>
                </c:pt>
                <c:pt idx="6">
                  <c:v>Nuclear</c:v>
                </c:pt>
              </c:strCache>
            </c:strRef>
          </c:cat>
          <c:val>
            <c:numRef>
              <c:f>Fleet!$B$9:$H$9</c:f>
              <c:numCache>
                <c:formatCode>General</c:formatCode>
                <c:ptCount val="7"/>
                <c:pt idx="0">
                  <c:v>0</c:v>
                </c:pt>
                <c:pt idx="1">
                  <c:v>0</c:v>
                </c:pt>
                <c:pt idx="2">
                  <c:v>0</c:v>
                </c:pt>
                <c:pt idx="3">
                  <c:v>518</c:v>
                </c:pt>
                <c:pt idx="4">
                  <c:v>0</c:v>
                </c:pt>
                <c:pt idx="5">
                  <c:v>0</c:v>
                </c:pt>
                <c:pt idx="6">
                  <c:v>0</c:v>
                </c:pt>
              </c:numCache>
            </c:numRef>
          </c:val>
          <c:extLst xmlns:c16r2="http://schemas.microsoft.com/office/drawing/2015/06/chart">
            <c:ext xmlns:c16="http://schemas.microsoft.com/office/drawing/2014/chart" uri="{C3380CC4-5D6E-409C-BE32-E72D297353CC}">
              <c16:uniqueId val="{0000000E-63BB-4998-884B-C11F2DA69FBB}"/>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
          <c:y val="0.78931904345290171"/>
          <c:w val="1"/>
          <c:h val="0.18290317876932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Fleet!$A$10</c:f>
              <c:strCache>
                <c:ptCount val="1"/>
                <c:pt idx="0">
                  <c:v>LPG</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5C56-493D-B5BA-B45104234FF2}"/>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5C56-493D-B5BA-B45104234FF2}"/>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5C56-493D-B5BA-B45104234FF2}"/>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5C56-493D-B5BA-B45104234FF2}"/>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5C56-493D-B5BA-B45104234FF2}"/>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5C56-493D-B5BA-B45104234FF2}"/>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5C56-493D-B5BA-B45104234FF2}"/>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Fleet!$B$1:$H$1</c:f>
              <c:strCache>
                <c:ptCount val="7"/>
                <c:pt idx="0">
                  <c:v>Biofuel</c:v>
                </c:pt>
                <c:pt idx="1">
                  <c:v>Ethane</c:v>
                </c:pt>
                <c:pt idx="2">
                  <c:v>Hydrogen</c:v>
                </c:pt>
                <c:pt idx="3">
                  <c:v>LNG</c:v>
                </c:pt>
                <c:pt idx="4">
                  <c:v>LPG</c:v>
                </c:pt>
                <c:pt idx="5">
                  <c:v>Methanol</c:v>
                </c:pt>
                <c:pt idx="6">
                  <c:v>Nuclear</c:v>
                </c:pt>
              </c:strCache>
            </c:strRef>
          </c:cat>
          <c:val>
            <c:numRef>
              <c:f>Fleet!$B$10:$H$10</c:f>
              <c:numCache>
                <c:formatCode>General</c:formatCode>
                <c:ptCount val="7"/>
                <c:pt idx="0">
                  <c:v>0</c:v>
                </c:pt>
                <c:pt idx="1">
                  <c:v>22</c:v>
                </c:pt>
                <c:pt idx="2">
                  <c:v>0</c:v>
                </c:pt>
                <c:pt idx="3">
                  <c:v>7</c:v>
                </c:pt>
                <c:pt idx="4">
                  <c:v>68</c:v>
                </c:pt>
                <c:pt idx="5">
                  <c:v>0</c:v>
                </c:pt>
                <c:pt idx="6">
                  <c:v>0</c:v>
                </c:pt>
              </c:numCache>
            </c:numRef>
          </c:val>
          <c:extLst xmlns:c16r2="http://schemas.microsoft.com/office/drawing/2015/06/chart">
            <c:ext xmlns:c16="http://schemas.microsoft.com/office/drawing/2014/chart" uri="{C3380CC4-5D6E-409C-BE32-E72D297353CC}">
              <c16:uniqueId val="{0000000E-5C56-493D-B5BA-B45104234FF2}"/>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2.7136493830387395E-2"/>
          <c:y val="0.78931904345290171"/>
          <c:w val="0.97286350616961259"/>
          <c:h val="0.18290317876932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Fleet!$A$11</c:f>
              <c:strCache>
                <c:ptCount val="1"/>
                <c:pt idx="0">
                  <c:v>MPV</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90C8-461B-B21E-499EF9D0FC9D}"/>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90C8-461B-B21E-499EF9D0FC9D}"/>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90C8-461B-B21E-499EF9D0FC9D}"/>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90C8-461B-B21E-499EF9D0FC9D}"/>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90C8-461B-B21E-499EF9D0FC9D}"/>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90C8-461B-B21E-499EF9D0FC9D}"/>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90C8-461B-B21E-499EF9D0FC9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Fleet!$B$1:$H$1</c:f>
              <c:strCache>
                <c:ptCount val="7"/>
                <c:pt idx="0">
                  <c:v>Biofuel</c:v>
                </c:pt>
                <c:pt idx="1">
                  <c:v>Ethane</c:v>
                </c:pt>
                <c:pt idx="2">
                  <c:v>Hydrogen</c:v>
                </c:pt>
                <c:pt idx="3">
                  <c:v>LNG</c:v>
                </c:pt>
                <c:pt idx="4">
                  <c:v>LPG</c:v>
                </c:pt>
                <c:pt idx="5">
                  <c:v>Methanol</c:v>
                </c:pt>
                <c:pt idx="6">
                  <c:v>Nuclear</c:v>
                </c:pt>
              </c:strCache>
            </c:strRef>
          </c:cat>
          <c:val>
            <c:numRef>
              <c:f>Fleet!$B$11:$H$11</c:f>
              <c:numCache>
                <c:formatCode>General</c:formatCode>
                <c:ptCount val="7"/>
                <c:pt idx="0">
                  <c:v>6</c:v>
                </c:pt>
                <c:pt idx="1">
                  <c:v>0</c:v>
                </c:pt>
                <c:pt idx="2">
                  <c:v>0</c:v>
                </c:pt>
                <c:pt idx="3">
                  <c:v>8</c:v>
                </c:pt>
                <c:pt idx="4">
                  <c:v>0</c:v>
                </c:pt>
                <c:pt idx="5">
                  <c:v>0</c:v>
                </c:pt>
                <c:pt idx="6">
                  <c:v>0</c:v>
                </c:pt>
              </c:numCache>
            </c:numRef>
          </c:val>
          <c:extLst xmlns:c16r2="http://schemas.microsoft.com/office/drawing/2015/06/chart">
            <c:ext xmlns:c16="http://schemas.microsoft.com/office/drawing/2014/chart" uri="{C3380CC4-5D6E-409C-BE32-E72D297353CC}">
              <c16:uniqueId val="{0000000E-90C8-461B-B21E-499EF9D0FC9D}"/>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
          <c:y val="0.78931904345290171"/>
          <c:w val="0.99729297215771895"/>
          <c:h val="0.18290317876932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Fleet!$A$12</c:f>
              <c:strCache>
                <c:ptCount val="1"/>
                <c:pt idx="0">
                  <c:v>Offshore</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1621-41C0-98A4-D9B82185DB8F}"/>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1621-41C0-98A4-D9B82185DB8F}"/>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1621-41C0-98A4-D9B82185DB8F}"/>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1621-41C0-98A4-D9B82185DB8F}"/>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1621-41C0-98A4-D9B82185DB8F}"/>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1621-41C0-98A4-D9B82185DB8F}"/>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1621-41C0-98A4-D9B82185DB8F}"/>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Fleet!$B$1:$H$1</c:f>
              <c:strCache>
                <c:ptCount val="7"/>
                <c:pt idx="0">
                  <c:v>Biofuel</c:v>
                </c:pt>
                <c:pt idx="1">
                  <c:v>Ethane</c:v>
                </c:pt>
                <c:pt idx="2">
                  <c:v>Hydrogen</c:v>
                </c:pt>
                <c:pt idx="3">
                  <c:v>LNG</c:v>
                </c:pt>
                <c:pt idx="4">
                  <c:v>LPG</c:v>
                </c:pt>
                <c:pt idx="5">
                  <c:v>Methanol</c:v>
                </c:pt>
                <c:pt idx="6">
                  <c:v>Nuclear</c:v>
                </c:pt>
              </c:strCache>
            </c:strRef>
          </c:cat>
          <c:val>
            <c:numRef>
              <c:f>Fleet!$B$12:$H$12</c:f>
              <c:numCache>
                <c:formatCode>General</c:formatCode>
                <c:ptCount val="7"/>
                <c:pt idx="0">
                  <c:v>0</c:v>
                </c:pt>
                <c:pt idx="1">
                  <c:v>0</c:v>
                </c:pt>
                <c:pt idx="2">
                  <c:v>0</c:v>
                </c:pt>
                <c:pt idx="3">
                  <c:v>36</c:v>
                </c:pt>
                <c:pt idx="4">
                  <c:v>0</c:v>
                </c:pt>
                <c:pt idx="5">
                  <c:v>0</c:v>
                </c:pt>
                <c:pt idx="6">
                  <c:v>0</c:v>
                </c:pt>
              </c:numCache>
            </c:numRef>
          </c:val>
          <c:extLst xmlns:c16r2="http://schemas.microsoft.com/office/drawing/2015/06/chart">
            <c:ext xmlns:c16="http://schemas.microsoft.com/office/drawing/2014/chart" uri="{C3380CC4-5D6E-409C-BE32-E72D297353CC}">
              <c16:uniqueId val="{0000000E-1621-41C0-98A4-D9B82185DB8F}"/>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1.0538983456943407E-2"/>
          <c:y val="0.78931904345290171"/>
          <c:w val="0.98946101654305663"/>
          <c:h val="0.18290317876932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Fleet!$A$13</c:f>
              <c:strCache>
                <c:ptCount val="1"/>
                <c:pt idx="0">
                  <c:v>Others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D270-4E18-AEC6-7B2ECFCE368A}"/>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D270-4E18-AEC6-7B2ECFCE368A}"/>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D270-4E18-AEC6-7B2ECFCE368A}"/>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D270-4E18-AEC6-7B2ECFCE368A}"/>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D270-4E18-AEC6-7B2ECFCE368A}"/>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D270-4E18-AEC6-7B2ECFCE368A}"/>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D270-4E18-AEC6-7B2ECFCE368A}"/>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Fleet!$B$1:$H$1</c:f>
              <c:strCache>
                <c:ptCount val="7"/>
                <c:pt idx="0">
                  <c:v>Biofuel</c:v>
                </c:pt>
                <c:pt idx="1">
                  <c:v>Ethane</c:v>
                </c:pt>
                <c:pt idx="2">
                  <c:v>Hydrogen</c:v>
                </c:pt>
                <c:pt idx="3">
                  <c:v>LNG</c:v>
                </c:pt>
                <c:pt idx="4">
                  <c:v>LPG</c:v>
                </c:pt>
                <c:pt idx="5">
                  <c:v>Methanol</c:v>
                </c:pt>
                <c:pt idx="6">
                  <c:v>Nuclear</c:v>
                </c:pt>
              </c:strCache>
            </c:strRef>
          </c:cat>
          <c:val>
            <c:numRef>
              <c:f>Fleet!$B$13:$H$13</c:f>
              <c:numCache>
                <c:formatCode>General</c:formatCode>
                <c:ptCount val="7"/>
                <c:pt idx="0">
                  <c:v>2</c:v>
                </c:pt>
                <c:pt idx="1">
                  <c:v>0</c:v>
                </c:pt>
                <c:pt idx="2">
                  <c:v>2</c:v>
                </c:pt>
                <c:pt idx="3">
                  <c:v>15</c:v>
                </c:pt>
                <c:pt idx="4">
                  <c:v>0</c:v>
                </c:pt>
                <c:pt idx="5">
                  <c:v>0</c:v>
                </c:pt>
                <c:pt idx="6">
                  <c:v>0</c:v>
                </c:pt>
              </c:numCache>
            </c:numRef>
          </c:val>
          <c:extLst xmlns:c16r2="http://schemas.microsoft.com/office/drawing/2015/06/chart">
            <c:ext xmlns:c16="http://schemas.microsoft.com/office/drawing/2014/chart" uri="{C3380CC4-5D6E-409C-BE32-E72D297353CC}">
              <c16:uniqueId val="{0000000E-D270-4E18-AEC6-7B2ECFCE368A}"/>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2.2402282702214146E-3"/>
          <c:y val="0.78931904345290171"/>
          <c:w val="0.99775977172977859"/>
          <c:h val="0.18290317876932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Fleet!$A$14</c:f>
              <c:strCache>
                <c:ptCount val="1"/>
                <c:pt idx="0">
                  <c:v>Passenger</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53DB-4245-BC69-D9D918CD3205}"/>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53DB-4245-BC69-D9D918CD3205}"/>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53DB-4245-BC69-D9D918CD3205}"/>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53DB-4245-BC69-D9D918CD3205}"/>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53DB-4245-BC69-D9D918CD3205}"/>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53DB-4245-BC69-D9D918CD3205}"/>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53DB-4245-BC69-D9D918CD3205}"/>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Fleet!$B$1:$H$1</c:f>
              <c:strCache>
                <c:ptCount val="7"/>
                <c:pt idx="0">
                  <c:v>Biofuel</c:v>
                </c:pt>
                <c:pt idx="1">
                  <c:v>Ethane</c:v>
                </c:pt>
                <c:pt idx="2">
                  <c:v>Hydrogen</c:v>
                </c:pt>
                <c:pt idx="3">
                  <c:v>LNG</c:v>
                </c:pt>
                <c:pt idx="4">
                  <c:v>LPG</c:v>
                </c:pt>
                <c:pt idx="5">
                  <c:v>Methanol</c:v>
                </c:pt>
                <c:pt idx="6">
                  <c:v>Nuclear</c:v>
                </c:pt>
              </c:strCache>
            </c:strRef>
          </c:cat>
          <c:val>
            <c:numRef>
              <c:f>Fleet!$B$14:$H$14</c:f>
              <c:numCache>
                <c:formatCode>General</c:formatCode>
                <c:ptCount val="7"/>
                <c:pt idx="0">
                  <c:v>0</c:v>
                </c:pt>
                <c:pt idx="1">
                  <c:v>0</c:v>
                </c:pt>
                <c:pt idx="2">
                  <c:v>0</c:v>
                </c:pt>
                <c:pt idx="3">
                  <c:v>3</c:v>
                </c:pt>
                <c:pt idx="4">
                  <c:v>0</c:v>
                </c:pt>
                <c:pt idx="5">
                  <c:v>0</c:v>
                </c:pt>
                <c:pt idx="6">
                  <c:v>0</c:v>
                </c:pt>
              </c:numCache>
            </c:numRef>
          </c:val>
          <c:extLst xmlns:c16r2="http://schemas.microsoft.com/office/drawing/2015/06/chart">
            <c:ext xmlns:c16="http://schemas.microsoft.com/office/drawing/2014/chart" uri="{C3380CC4-5D6E-409C-BE32-E72D297353CC}">
              <c16:uniqueId val="{0000000E-53DB-4245-BC69-D9D918CD3205}"/>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
          <c:y val="0.78931904345290171"/>
          <c:w val="1"/>
          <c:h val="0.18290317876932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Fleet!$A$15</c:f>
              <c:strCache>
                <c:ptCount val="1"/>
                <c:pt idx="0">
                  <c:v>Reefer</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6E5D-4AA5-923D-AF8FC8BFE996}"/>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6E5D-4AA5-923D-AF8FC8BFE996}"/>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6E5D-4AA5-923D-AF8FC8BFE996}"/>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6E5D-4AA5-923D-AF8FC8BFE996}"/>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6E5D-4AA5-923D-AF8FC8BFE996}"/>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6E5D-4AA5-923D-AF8FC8BFE996}"/>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6E5D-4AA5-923D-AF8FC8BFE996}"/>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Fleet!$B$1:$H$1</c:f>
              <c:strCache>
                <c:ptCount val="7"/>
                <c:pt idx="0">
                  <c:v>Biofuel</c:v>
                </c:pt>
                <c:pt idx="1">
                  <c:v>Ethane</c:v>
                </c:pt>
                <c:pt idx="2">
                  <c:v>Hydrogen</c:v>
                </c:pt>
                <c:pt idx="3">
                  <c:v>LNG</c:v>
                </c:pt>
                <c:pt idx="4">
                  <c:v>LPG</c:v>
                </c:pt>
                <c:pt idx="5">
                  <c:v>Methanol</c:v>
                </c:pt>
                <c:pt idx="6">
                  <c:v>Nuclear</c:v>
                </c:pt>
              </c:strCache>
            </c:strRef>
          </c:cat>
          <c:val>
            <c:numRef>
              <c:f>Fleet!$B$15:$H$15</c:f>
              <c:numCache>
                <c:formatCode>General</c:formatCode>
                <c:ptCount val="7"/>
                <c:pt idx="0">
                  <c:v>0</c:v>
                </c:pt>
                <c:pt idx="1">
                  <c:v>0</c:v>
                </c:pt>
                <c:pt idx="2">
                  <c:v>0</c:v>
                </c:pt>
                <c:pt idx="3">
                  <c:v>1</c:v>
                </c:pt>
                <c:pt idx="4">
                  <c:v>0</c:v>
                </c:pt>
                <c:pt idx="5">
                  <c:v>0</c:v>
                </c:pt>
                <c:pt idx="6">
                  <c:v>0</c:v>
                </c:pt>
              </c:numCache>
            </c:numRef>
          </c:val>
          <c:extLst xmlns:c16r2="http://schemas.microsoft.com/office/drawing/2015/06/chart">
            <c:ext xmlns:c16="http://schemas.microsoft.com/office/drawing/2014/chart" uri="{C3380CC4-5D6E-409C-BE32-E72D297353CC}">
              <c16:uniqueId val="{0000000E-6E5D-4AA5-923D-AF8FC8BFE996}"/>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2.2402282702214146E-3"/>
          <c:y val="0.78931904345290171"/>
          <c:w val="0.97338952962829839"/>
          <c:h val="0.18290317876932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Fleet!$A$16</c:f>
              <c:strCache>
                <c:ptCount val="1"/>
                <c:pt idx="0">
                  <c:v>Ro-Ro</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659E-4141-8F30-48CF4467B408}"/>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659E-4141-8F30-48CF4467B408}"/>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659E-4141-8F30-48CF4467B408}"/>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659E-4141-8F30-48CF4467B408}"/>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659E-4141-8F30-48CF4467B408}"/>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659E-4141-8F30-48CF4467B408}"/>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659E-4141-8F30-48CF4467B40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Fleet!$B$1:$H$1</c:f>
              <c:strCache>
                <c:ptCount val="7"/>
                <c:pt idx="0">
                  <c:v>Biofuel</c:v>
                </c:pt>
                <c:pt idx="1">
                  <c:v>Ethane</c:v>
                </c:pt>
                <c:pt idx="2">
                  <c:v>Hydrogen</c:v>
                </c:pt>
                <c:pt idx="3">
                  <c:v>LNG</c:v>
                </c:pt>
                <c:pt idx="4">
                  <c:v>LPG</c:v>
                </c:pt>
                <c:pt idx="5">
                  <c:v>Methanol</c:v>
                </c:pt>
                <c:pt idx="6">
                  <c:v>Nuclear</c:v>
                </c:pt>
              </c:strCache>
            </c:strRef>
          </c:cat>
          <c:val>
            <c:numRef>
              <c:f>Fleet!$B$16:$H$16</c:f>
              <c:numCache>
                <c:formatCode>General</c:formatCode>
                <c:ptCount val="7"/>
                <c:pt idx="0">
                  <c:v>4</c:v>
                </c:pt>
                <c:pt idx="1">
                  <c:v>0</c:v>
                </c:pt>
                <c:pt idx="2">
                  <c:v>0</c:v>
                </c:pt>
                <c:pt idx="3">
                  <c:v>29</c:v>
                </c:pt>
                <c:pt idx="4">
                  <c:v>0</c:v>
                </c:pt>
                <c:pt idx="5">
                  <c:v>0</c:v>
                </c:pt>
                <c:pt idx="6">
                  <c:v>0</c:v>
                </c:pt>
              </c:numCache>
            </c:numRef>
          </c:val>
          <c:extLst xmlns:c16r2="http://schemas.microsoft.com/office/drawing/2015/06/chart">
            <c:ext xmlns:c16="http://schemas.microsoft.com/office/drawing/2014/chart" uri="{C3380CC4-5D6E-409C-BE32-E72D297353CC}">
              <c16:uniqueId val="{0000000E-659E-4141-8F30-48CF4467B408}"/>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
          <c:y val="0.78931904345290171"/>
          <c:w val="0.99275329173064963"/>
          <c:h val="0.18290317876932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Fleet!$M$3</c:f>
              <c:strCache>
                <c:ptCount val="1"/>
                <c:pt idx="0">
                  <c:v>Dry bulk</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0DF3-4B8D-88D5-6D1B2130CB01}"/>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0DF3-4B8D-88D5-6D1B2130CB01}"/>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Fleet!$N$1:$O$1</c:f>
              <c:strCache>
                <c:ptCount val="2"/>
                <c:pt idx="0">
                  <c:v>Conventional fuel</c:v>
                </c:pt>
                <c:pt idx="1">
                  <c:v>Alternative fuels (including LNG)</c:v>
                </c:pt>
              </c:strCache>
            </c:strRef>
          </c:cat>
          <c:val>
            <c:numRef>
              <c:f>Fleet!$N$3:$O$3</c:f>
              <c:numCache>
                <c:formatCode>General</c:formatCode>
                <c:ptCount val="2"/>
                <c:pt idx="0">
                  <c:v>13260</c:v>
                </c:pt>
                <c:pt idx="1">
                  <c:v>32</c:v>
                </c:pt>
              </c:numCache>
            </c:numRef>
          </c:val>
          <c:extLst xmlns:c16r2="http://schemas.microsoft.com/office/drawing/2015/06/chart">
            <c:ext xmlns:c16="http://schemas.microsoft.com/office/drawing/2014/chart" uri="{C3380CC4-5D6E-409C-BE32-E72D297353CC}">
              <c16:uniqueId val="{00000004-0DF3-4B8D-88D5-6D1B2130CB01}"/>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Fleet!$A$17</c:f>
              <c:strCache>
                <c:ptCount val="1"/>
                <c:pt idx="0">
                  <c:v>Tug</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BD12-4125-A876-EA3FF95BA9DA}"/>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BD12-4125-A876-EA3FF95BA9DA}"/>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BD12-4125-A876-EA3FF95BA9DA}"/>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BD12-4125-A876-EA3FF95BA9DA}"/>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BD12-4125-A876-EA3FF95BA9DA}"/>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BD12-4125-A876-EA3FF95BA9DA}"/>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BD12-4125-A876-EA3FF95BA9DA}"/>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Fleet!$B$1:$H$1</c:f>
              <c:strCache>
                <c:ptCount val="7"/>
                <c:pt idx="0">
                  <c:v>Biofuel</c:v>
                </c:pt>
                <c:pt idx="1">
                  <c:v>Ethane</c:v>
                </c:pt>
                <c:pt idx="2">
                  <c:v>Hydrogen</c:v>
                </c:pt>
                <c:pt idx="3">
                  <c:v>LNG</c:v>
                </c:pt>
                <c:pt idx="4">
                  <c:v>LPG</c:v>
                </c:pt>
                <c:pt idx="5">
                  <c:v>Methanol</c:v>
                </c:pt>
                <c:pt idx="6">
                  <c:v>Nuclear</c:v>
                </c:pt>
              </c:strCache>
            </c:strRef>
          </c:cat>
          <c:val>
            <c:numRef>
              <c:f>Fleet!$B$17:$H$17</c:f>
              <c:numCache>
                <c:formatCode>General</c:formatCode>
                <c:ptCount val="7"/>
                <c:pt idx="0">
                  <c:v>7</c:v>
                </c:pt>
                <c:pt idx="1">
                  <c:v>0</c:v>
                </c:pt>
                <c:pt idx="2">
                  <c:v>1</c:v>
                </c:pt>
                <c:pt idx="3">
                  <c:v>22</c:v>
                </c:pt>
                <c:pt idx="4">
                  <c:v>0</c:v>
                </c:pt>
                <c:pt idx="5">
                  <c:v>0</c:v>
                </c:pt>
                <c:pt idx="6">
                  <c:v>0</c:v>
                </c:pt>
              </c:numCache>
            </c:numRef>
          </c:val>
          <c:extLst xmlns:c16r2="http://schemas.microsoft.com/office/drawing/2015/06/chart">
            <c:ext xmlns:c16="http://schemas.microsoft.com/office/drawing/2014/chart" uri="{C3380CC4-5D6E-409C-BE32-E72D297353CC}">
              <c16:uniqueId val="{0000000E-BD12-4125-A876-EA3FF95BA9DA}"/>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1.3535139211405202E-3"/>
          <c:y val="0.78931904345290171"/>
          <c:w val="0.99729297215771895"/>
          <c:h val="0.18290317876932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Fleet!$A$18</c:f>
              <c:strCache>
                <c:ptCount val="1"/>
                <c:pt idx="0">
                  <c:v>Product Tankers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67B5-4A93-80B9-4E0F8C3AF080}"/>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67B5-4A93-80B9-4E0F8C3AF080}"/>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67B5-4A93-80B9-4E0F8C3AF080}"/>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67B5-4A93-80B9-4E0F8C3AF080}"/>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67B5-4A93-80B9-4E0F8C3AF080}"/>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67B5-4A93-80B9-4E0F8C3AF080}"/>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67B5-4A93-80B9-4E0F8C3AF080}"/>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Fleet!$B$1:$H$1</c:f>
              <c:strCache>
                <c:ptCount val="7"/>
                <c:pt idx="0">
                  <c:v>Biofuel</c:v>
                </c:pt>
                <c:pt idx="1">
                  <c:v>Ethane</c:v>
                </c:pt>
                <c:pt idx="2">
                  <c:v>Hydrogen</c:v>
                </c:pt>
                <c:pt idx="3">
                  <c:v>LNG</c:v>
                </c:pt>
                <c:pt idx="4">
                  <c:v>LPG</c:v>
                </c:pt>
                <c:pt idx="5">
                  <c:v>Methanol</c:v>
                </c:pt>
                <c:pt idx="6">
                  <c:v>Nuclear</c:v>
                </c:pt>
              </c:strCache>
            </c:strRef>
          </c:cat>
          <c:val>
            <c:numRef>
              <c:f>Fleet!$B$18:$H$18</c:f>
              <c:numCache>
                <c:formatCode>General</c:formatCode>
                <c:ptCount val="7"/>
                <c:pt idx="0">
                  <c:v>7</c:v>
                </c:pt>
                <c:pt idx="1">
                  <c:v>0</c:v>
                </c:pt>
                <c:pt idx="2">
                  <c:v>0</c:v>
                </c:pt>
                <c:pt idx="3">
                  <c:v>15</c:v>
                </c:pt>
                <c:pt idx="4">
                  <c:v>0</c:v>
                </c:pt>
                <c:pt idx="5">
                  <c:v>19</c:v>
                </c:pt>
                <c:pt idx="6">
                  <c:v>0</c:v>
                </c:pt>
              </c:numCache>
            </c:numRef>
          </c:val>
          <c:extLst xmlns:c16r2="http://schemas.microsoft.com/office/drawing/2015/06/chart">
            <c:ext xmlns:c16="http://schemas.microsoft.com/office/drawing/2014/chart" uri="{C3380CC4-5D6E-409C-BE32-E72D297353CC}">
              <c16:uniqueId val="{0000000E-67B5-4A93-80B9-4E0F8C3AF080}"/>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
          <c:y val="0.78931904345290171"/>
          <c:w val="0.99275329173064963"/>
          <c:h val="0.18290317876932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Fleet!$A$19</c:f>
              <c:strCache>
                <c:ptCount val="1"/>
                <c:pt idx="0">
                  <c:v>Chemical Tankers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9F2B-4460-A87F-E2CE35212F88}"/>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9F2B-4460-A87F-E2CE35212F88}"/>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9F2B-4460-A87F-E2CE35212F88}"/>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9F2B-4460-A87F-E2CE35212F88}"/>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9F2B-4460-A87F-E2CE35212F88}"/>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9F2B-4460-A87F-E2CE35212F88}"/>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9F2B-4460-A87F-E2CE35212F8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Fleet!$B$1:$H$1</c:f>
              <c:strCache>
                <c:ptCount val="7"/>
                <c:pt idx="0">
                  <c:v>Biofuel</c:v>
                </c:pt>
                <c:pt idx="1">
                  <c:v>Ethane</c:v>
                </c:pt>
                <c:pt idx="2">
                  <c:v>Hydrogen</c:v>
                </c:pt>
                <c:pt idx="3">
                  <c:v>LNG</c:v>
                </c:pt>
                <c:pt idx="4">
                  <c:v>LPG</c:v>
                </c:pt>
                <c:pt idx="5">
                  <c:v>Methanol</c:v>
                </c:pt>
                <c:pt idx="6">
                  <c:v>Nuclear</c:v>
                </c:pt>
              </c:strCache>
            </c:strRef>
          </c:cat>
          <c:val>
            <c:numRef>
              <c:f>Fleet!$B$19:$H$19</c:f>
              <c:numCache>
                <c:formatCode>General</c:formatCode>
                <c:ptCount val="7"/>
                <c:pt idx="0">
                  <c:v>1</c:v>
                </c:pt>
                <c:pt idx="1">
                  <c:v>0</c:v>
                </c:pt>
                <c:pt idx="2">
                  <c:v>0</c:v>
                </c:pt>
                <c:pt idx="3">
                  <c:v>39</c:v>
                </c:pt>
                <c:pt idx="4">
                  <c:v>0</c:v>
                </c:pt>
                <c:pt idx="5">
                  <c:v>4</c:v>
                </c:pt>
                <c:pt idx="6">
                  <c:v>0</c:v>
                </c:pt>
              </c:numCache>
            </c:numRef>
          </c:val>
          <c:extLst xmlns:c16r2="http://schemas.microsoft.com/office/drawing/2015/06/chart">
            <c:ext xmlns:c16="http://schemas.microsoft.com/office/drawing/2014/chart" uri="{C3380CC4-5D6E-409C-BE32-E72D297353CC}">
              <c16:uniqueId val="{0000000E-9F2B-4460-A87F-E2CE35212F88}"/>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4.3734004203831375E-2"/>
          <c:y val="0.78931904345290171"/>
          <c:w val="0.94019450888141054"/>
          <c:h val="0.18290317876932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Fleet!$A$20</c:f>
              <c:strCache>
                <c:ptCount val="1"/>
                <c:pt idx="0">
                  <c:v>Crude Tankers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D6AB-48C5-93C2-E36393F2D072}"/>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D6AB-48C5-93C2-E36393F2D072}"/>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D6AB-48C5-93C2-E36393F2D072}"/>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D6AB-48C5-93C2-E36393F2D072}"/>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D6AB-48C5-93C2-E36393F2D072}"/>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D6AB-48C5-93C2-E36393F2D072}"/>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D6AB-48C5-93C2-E36393F2D072}"/>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Fleet!$B$1:$H$1</c:f>
              <c:strCache>
                <c:ptCount val="7"/>
                <c:pt idx="0">
                  <c:v>Biofuel</c:v>
                </c:pt>
                <c:pt idx="1">
                  <c:v>Ethane</c:v>
                </c:pt>
                <c:pt idx="2">
                  <c:v>Hydrogen</c:v>
                </c:pt>
                <c:pt idx="3">
                  <c:v>LNG</c:v>
                </c:pt>
                <c:pt idx="4">
                  <c:v>LPG</c:v>
                </c:pt>
                <c:pt idx="5">
                  <c:v>Methanol</c:v>
                </c:pt>
                <c:pt idx="6">
                  <c:v>Nuclear</c:v>
                </c:pt>
              </c:strCache>
            </c:strRef>
          </c:cat>
          <c:val>
            <c:numRef>
              <c:f>Fleet!$B$20:$H$20</c:f>
              <c:numCache>
                <c:formatCode>General</c:formatCode>
                <c:ptCount val="7"/>
                <c:pt idx="0">
                  <c:v>1</c:v>
                </c:pt>
                <c:pt idx="1">
                  <c:v>0</c:v>
                </c:pt>
                <c:pt idx="2">
                  <c:v>0</c:v>
                </c:pt>
                <c:pt idx="3">
                  <c:v>43</c:v>
                </c:pt>
                <c:pt idx="4">
                  <c:v>0</c:v>
                </c:pt>
                <c:pt idx="5">
                  <c:v>0</c:v>
                </c:pt>
                <c:pt idx="6">
                  <c:v>0</c:v>
                </c:pt>
              </c:numCache>
            </c:numRef>
          </c:val>
          <c:extLst xmlns:c16r2="http://schemas.microsoft.com/office/drawing/2015/06/chart">
            <c:ext xmlns:c16="http://schemas.microsoft.com/office/drawing/2014/chart" uri="{C3380CC4-5D6E-409C-BE32-E72D297353CC}">
              <c16:uniqueId val="{0000000E-D6AB-48C5-93C2-E36393F2D072}"/>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
          <c:y val="0.78931904345290171"/>
          <c:w val="0.99729297215771895"/>
          <c:h val="0.18290317876932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Fleet!$A$21</c:f>
              <c:strCache>
                <c:ptCount val="1"/>
                <c:pt idx="0">
                  <c:v>All ships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0144-4BB2-9B1A-B4DE06A9FD8D}"/>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0144-4BB2-9B1A-B4DE06A9FD8D}"/>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0144-4BB2-9B1A-B4DE06A9FD8D}"/>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0144-4BB2-9B1A-B4DE06A9FD8D}"/>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0144-4BB2-9B1A-B4DE06A9FD8D}"/>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0144-4BB2-9B1A-B4DE06A9FD8D}"/>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0144-4BB2-9B1A-B4DE06A9FD8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Fleet!$B$1:$H$1</c:f>
              <c:strCache>
                <c:ptCount val="7"/>
                <c:pt idx="0">
                  <c:v>Biofuel</c:v>
                </c:pt>
                <c:pt idx="1">
                  <c:v>Ethane</c:v>
                </c:pt>
                <c:pt idx="2">
                  <c:v>Hydrogen</c:v>
                </c:pt>
                <c:pt idx="3">
                  <c:v>LNG</c:v>
                </c:pt>
                <c:pt idx="4">
                  <c:v>LPG</c:v>
                </c:pt>
                <c:pt idx="5">
                  <c:v>Methanol</c:v>
                </c:pt>
                <c:pt idx="6">
                  <c:v>Nuclear</c:v>
                </c:pt>
              </c:strCache>
            </c:strRef>
          </c:cat>
          <c:val>
            <c:numRef>
              <c:f>Fleet!$B$21:$H$21</c:f>
              <c:numCache>
                <c:formatCode>General</c:formatCode>
                <c:ptCount val="7"/>
                <c:pt idx="0">
                  <c:v>72</c:v>
                </c:pt>
                <c:pt idx="1">
                  <c:v>22</c:v>
                </c:pt>
                <c:pt idx="2">
                  <c:v>5</c:v>
                </c:pt>
                <c:pt idx="3">
                  <c:v>903</c:v>
                </c:pt>
                <c:pt idx="4">
                  <c:v>68</c:v>
                </c:pt>
                <c:pt idx="5">
                  <c:v>24</c:v>
                </c:pt>
                <c:pt idx="6">
                  <c:v>10</c:v>
                </c:pt>
              </c:numCache>
            </c:numRef>
          </c:val>
          <c:extLst xmlns:c16r2="http://schemas.microsoft.com/office/drawing/2015/06/chart">
            <c:ext xmlns:c16="http://schemas.microsoft.com/office/drawing/2014/chart" uri="{C3380CC4-5D6E-409C-BE32-E72D297353CC}">
              <c16:uniqueId val="{0000000E-0144-4BB2-9B1A-B4DE06A9FD8D}"/>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2.2402282702214146E-3"/>
          <c:y val="0.78931904345290171"/>
          <c:w val="0.98168828481502057"/>
          <c:h val="0.18290317876932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Orderbook!$M$2</c:f>
              <c:strCache>
                <c:ptCount val="1"/>
                <c:pt idx="0">
                  <c:v>All ships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667F-4E47-90E0-FC13EB4002E8}"/>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667F-4E47-90E0-FC13EB4002E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Orderbook!$N$1:$O$1</c:f>
              <c:strCache>
                <c:ptCount val="2"/>
                <c:pt idx="0">
                  <c:v>Conventional fuel</c:v>
                </c:pt>
                <c:pt idx="1">
                  <c:v>Alternative fuels (including LNG)</c:v>
                </c:pt>
              </c:strCache>
            </c:strRef>
          </c:cat>
          <c:val>
            <c:numRef>
              <c:f>Orderbook!$N$2:$O$2</c:f>
              <c:numCache>
                <c:formatCode>General</c:formatCode>
                <c:ptCount val="2"/>
                <c:pt idx="0">
                  <c:v>3680</c:v>
                </c:pt>
                <c:pt idx="1">
                  <c:v>1057</c:v>
                </c:pt>
              </c:numCache>
            </c:numRef>
          </c:val>
          <c:extLst xmlns:c16r2="http://schemas.microsoft.com/office/drawing/2015/06/chart">
            <c:ext xmlns:c16="http://schemas.microsoft.com/office/drawing/2014/chart" uri="{C3380CC4-5D6E-409C-BE32-E72D297353CC}">
              <c16:uniqueId val="{00000004-667F-4E47-90E0-FC13EB4002E8}"/>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Orderbook!$M$3</c:f>
              <c:strCache>
                <c:ptCount val="1"/>
                <c:pt idx="0">
                  <c:v>Dry bulk</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11FA-4F10-938B-B0B8B20A45CA}"/>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11FA-4F10-938B-B0B8B20A45CA}"/>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Orderbook!$N$1:$O$1</c:f>
              <c:strCache>
                <c:ptCount val="2"/>
                <c:pt idx="0">
                  <c:v>Conventional fuel</c:v>
                </c:pt>
                <c:pt idx="1">
                  <c:v>Alternative fuels (including LNG)</c:v>
                </c:pt>
              </c:strCache>
            </c:strRef>
          </c:cat>
          <c:val>
            <c:numRef>
              <c:f>Orderbook!$N$3:$O$3</c:f>
              <c:numCache>
                <c:formatCode>General</c:formatCode>
                <c:ptCount val="2"/>
                <c:pt idx="0">
                  <c:v>847</c:v>
                </c:pt>
                <c:pt idx="1">
                  <c:v>60</c:v>
                </c:pt>
              </c:numCache>
            </c:numRef>
          </c:val>
          <c:extLst xmlns:c16r2="http://schemas.microsoft.com/office/drawing/2015/06/chart">
            <c:ext xmlns:c16="http://schemas.microsoft.com/office/drawing/2014/chart" uri="{C3380CC4-5D6E-409C-BE32-E72D297353CC}">
              <c16:uniqueId val="{00000004-11FA-4F10-938B-B0B8B20A45CA}"/>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Orderbook!$M$4</c:f>
              <c:strCache>
                <c:ptCount val="1"/>
                <c:pt idx="0">
                  <c:v>Crude tankers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8586-451A-A611-73E3CBDE6074}"/>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8586-451A-A611-73E3CBDE6074}"/>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Orderbook!$N$1:$O$1</c:f>
              <c:strCache>
                <c:ptCount val="2"/>
                <c:pt idx="0">
                  <c:v>Conventional fuel</c:v>
                </c:pt>
                <c:pt idx="1">
                  <c:v>Alternative fuels (including LNG)</c:v>
                </c:pt>
              </c:strCache>
            </c:strRef>
          </c:cat>
          <c:val>
            <c:numRef>
              <c:f>Orderbook!$N$4:$O$4</c:f>
              <c:numCache>
                <c:formatCode>General</c:formatCode>
                <c:ptCount val="2"/>
                <c:pt idx="0">
                  <c:v>29</c:v>
                </c:pt>
                <c:pt idx="1">
                  <c:v>28</c:v>
                </c:pt>
              </c:numCache>
            </c:numRef>
          </c:val>
          <c:extLst xmlns:c16r2="http://schemas.microsoft.com/office/drawing/2015/06/chart">
            <c:ext xmlns:c16="http://schemas.microsoft.com/office/drawing/2014/chart" uri="{C3380CC4-5D6E-409C-BE32-E72D297353CC}">
              <c16:uniqueId val="{00000004-8586-451A-A611-73E3CBDE6074}"/>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Orderbook!$M$5</c:f>
              <c:strCache>
                <c:ptCount val="1"/>
                <c:pt idx="0">
                  <c:v>LNG</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7103-4FAA-A6A2-608FCE1A9D56}"/>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7103-4FAA-A6A2-608FCE1A9D56}"/>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Orderbook!$N$1:$O$1</c:f>
              <c:strCache>
                <c:ptCount val="2"/>
                <c:pt idx="0">
                  <c:v>Conventional fuel</c:v>
                </c:pt>
                <c:pt idx="1">
                  <c:v>Alternative fuels (including LNG)</c:v>
                </c:pt>
              </c:strCache>
            </c:strRef>
          </c:cat>
          <c:val>
            <c:numRef>
              <c:f>Orderbook!$N$5:$O$5</c:f>
              <c:numCache>
                <c:formatCode>General</c:formatCode>
                <c:ptCount val="2"/>
                <c:pt idx="0">
                  <c:v>6</c:v>
                </c:pt>
                <c:pt idx="1">
                  <c:v>324</c:v>
                </c:pt>
              </c:numCache>
            </c:numRef>
          </c:val>
          <c:extLst xmlns:c16r2="http://schemas.microsoft.com/office/drawing/2015/06/chart">
            <c:ext xmlns:c16="http://schemas.microsoft.com/office/drawing/2014/chart" uri="{C3380CC4-5D6E-409C-BE32-E72D297353CC}">
              <c16:uniqueId val="{00000004-7103-4FAA-A6A2-608FCE1A9D56}"/>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Orderbook!$A$4</c:f>
              <c:strCache>
                <c:ptCount val="1"/>
                <c:pt idx="0">
                  <c:v>Dry Bulk</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E734-4164-A7AC-DA4900B89210}"/>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E734-4164-A7AC-DA4900B89210}"/>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E734-4164-A7AC-DA4900B89210}"/>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E734-4164-A7AC-DA4900B89210}"/>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E734-4164-A7AC-DA4900B89210}"/>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E734-4164-A7AC-DA4900B89210}"/>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E734-4164-A7AC-DA4900B89210}"/>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Orderbook!$B$1:$H$1</c:f>
              <c:strCache>
                <c:ptCount val="7"/>
                <c:pt idx="0">
                  <c:v>Biofuel</c:v>
                </c:pt>
                <c:pt idx="1">
                  <c:v>Ethane</c:v>
                </c:pt>
                <c:pt idx="2">
                  <c:v>Hydrogen</c:v>
                </c:pt>
                <c:pt idx="3">
                  <c:v>LNG</c:v>
                </c:pt>
                <c:pt idx="4">
                  <c:v>LPG</c:v>
                </c:pt>
                <c:pt idx="5">
                  <c:v>Methanol</c:v>
                </c:pt>
                <c:pt idx="6">
                  <c:v>Nuclear</c:v>
                </c:pt>
              </c:strCache>
            </c:strRef>
          </c:cat>
          <c:val>
            <c:numRef>
              <c:f>Orderbook!$B$4:$H$4</c:f>
              <c:numCache>
                <c:formatCode>General</c:formatCode>
                <c:ptCount val="7"/>
                <c:pt idx="0">
                  <c:v>0</c:v>
                </c:pt>
                <c:pt idx="1">
                  <c:v>0</c:v>
                </c:pt>
                <c:pt idx="2">
                  <c:v>0</c:v>
                </c:pt>
                <c:pt idx="3">
                  <c:v>57</c:v>
                </c:pt>
                <c:pt idx="4">
                  <c:v>0</c:v>
                </c:pt>
                <c:pt idx="5">
                  <c:v>3</c:v>
                </c:pt>
                <c:pt idx="6">
                  <c:v>0</c:v>
                </c:pt>
              </c:numCache>
            </c:numRef>
          </c:val>
          <c:extLst xmlns:c16r2="http://schemas.microsoft.com/office/drawing/2015/06/chart">
            <c:ext xmlns:c16="http://schemas.microsoft.com/office/drawing/2014/chart" uri="{C3380CC4-5D6E-409C-BE32-E72D297353CC}">
              <c16:uniqueId val="{0000000E-E734-4164-A7AC-DA4900B89210}"/>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2.238845144356956E-2"/>
          <c:y val="0.78931904345290171"/>
          <c:w val="0.97744531933508294"/>
          <c:h val="0.18290317876932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9879311862836872E-2"/>
          <c:y val="0.17269830854476523"/>
          <c:w val="0.89004263645620341"/>
          <c:h val="0.60639253426654993"/>
        </c:manualLayout>
      </c:layout>
      <c:pie3DChart>
        <c:varyColors val="1"/>
        <c:ser>
          <c:idx val="0"/>
          <c:order val="0"/>
          <c:tx>
            <c:strRef>
              <c:f>Fleet!$M$4</c:f>
              <c:strCache>
                <c:ptCount val="1"/>
                <c:pt idx="0">
                  <c:v>Crude tankers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0778-464D-97E7-A630ACA854A6}"/>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0778-464D-97E7-A630ACA854A6}"/>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Fleet!$N$1:$O$1</c:f>
              <c:strCache>
                <c:ptCount val="2"/>
                <c:pt idx="0">
                  <c:v>Conventional fuel</c:v>
                </c:pt>
                <c:pt idx="1">
                  <c:v>Alternative fuels (including LNG)</c:v>
                </c:pt>
              </c:strCache>
            </c:strRef>
          </c:cat>
          <c:val>
            <c:numRef>
              <c:f>Fleet!$N$4:$O$4</c:f>
              <c:numCache>
                <c:formatCode>General</c:formatCode>
                <c:ptCount val="2"/>
                <c:pt idx="0">
                  <c:v>2174</c:v>
                </c:pt>
                <c:pt idx="1">
                  <c:v>44</c:v>
                </c:pt>
              </c:numCache>
            </c:numRef>
          </c:val>
          <c:extLst xmlns:c16r2="http://schemas.microsoft.com/office/drawing/2015/06/chart">
            <c:ext xmlns:c16="http://schemas.microsoft.com/office/drawing/2014/chart" uri="{C3380CC4-5D6E-409C-BE32-E72D297353CC}">
              <c16:uniqueId val="{00000004-0778-464D-97E7-A630ACA854A6}"/>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Orderbook!$A$3</c:f>
              <c:strCache>
                <c:ptCount val="1"/>
                <c:pt idx="0">
                  <c:v>Cruise</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8BDA-4B46-BAA9-C9AC5023B0C9}"/>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8BDA-4B46-BAA9-C9AC5023B0C9}"/>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8BDA-4B46-BAA9-C9AC5023B0C9}"/>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8BDA-4B46-BAA9-C9AC5023B0C9}"/>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8BDA-4B46-BAA9-C9AC5023B0C9}"/>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8BDA-4B46-BAA9-C9AC5023B0C9}"/>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8BDA-4B46-BAA9-C9AC5023B0C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Orderbook!$B$1:$H$1</c:f>
              <c:strCache>
                <c:ptCount val="7"/>
                <c:pt idx="0">
                  <c:v>Biofuel</c:v>
                </c:pt>
                <c:pt idx="1">
                  <c:v>Ethane</c:v>
                </c:pt>
                <c:pt idx="2">
                  <c:v>Hydrogen</c:v>
                </c:pt>
                <c:pt idx="3">
                  <c:v>LNG</c:v>
                </c:pt>
                <c:pt idx="4">
                  <c:v>LPG</c:v>
                </c:pt>
                <c:pt idx="5">
                  <c:v>Methanol</c:v>
                </c:pt>
                <c:pt idx="6">
                  <c:v>Nuclear</c:v>
                </c:pt>
              </c:strCache>
            </c:strRef>
          </c:cat>
          <c:val>
            <c:numRef>
              <c:f>Orderbook!$B$3:$H$3</c:f>
              <c:numCache>
                <c:formatCode>General</c:formatCode>
                <c:ptCount val="7"/>
                <c:pt idx="0">
                  <c:v>0</c:v>
                </c:pt>
                <c:pt idx="1">
                  <c:v>0</c:v>
                </c:pt>
                <c:pt idx="2">
                  <c:v>5</c:v>
                </c:pt>
                <c:pt idx="3">
                  <c:v>25</c:v>
                </c:pt>
                <c:pt idx="4">
                  <c:v>0</c:v>
                </c:pt>
                <c:pt idx="5">
                  <c:v>1</c:v>
                </c:pt>
                <c:pt idx="6">
                  <c:v>0</c:v>
                </c:pt>
              </c:numCache>
            </c:numRef>
          </c:val>
          <c:extLst xmlns:c16r2="http://schemas.microsoft.com/office/drawing/2015/06/chart">
            <c:ext xmlns:c16="http://schemas.microsoft.com/office/drawing/2014/chart" uri="{C3380CC4-5D6E-409C-BE32-E72D297353CC}">
              <c16:uniqueId val="{0000000E-8BDA-4B46-BAA9-C9AC5023B0C9}"/>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2.944006999125115E-3"/>
          <c:y val="0.78931904345290171"/>
          <c:w val="0.98022309711286093"/>
          <c:h val="0.18290317876932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Containership</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Orderbook!$A$2</c:f>
              <c:strCache>
                <c:ptCount val="1"/>
                <c:pt idx="0">
                  <c:v>Container</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946C-48C4-AD81-22EEF3A5BD91}"/>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946C-48C4-AD81-22EEF3A5BD91}"/>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946C-48C4-AD81-22EEF3A5BD91}"/>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946C-48C4-AD81-22EEF3A5BD91}"/>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946C-48C4-AD81-22EEF3A5BD91}"/>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946C-48C4-AD81-22EEF3A5BD91}"/>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946C-48C4-AD81-22EEF3A5BD91}"/>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Orderbook!$B$1:$H$1</c:f>
              <c:strCache>
                <c:ptCount val="7"/>
                <c:pt idx="0">
                  <c:v>Biofuel</c:v>
                </c:pt>
                <c:pt idx="1">
                  <c:v>Ethane</c:v>
                </c:pt>
                <c:pt idx="2">
                  <c:v>Hydrogen</c:v>
                </c:pt>
                <c:pt idx="3">
                  <c:v>LNG</c:v>
                </c:pt>
                <c:pt idx="4">
                  <c:v>LPG</c:v>
                </c:pt>
                <c:pt idx="5">
                  <c:v>Methanol</c:v>
                </c:pt>
                <c:pt idx="6">
                  <c:v>Nuclear</c:v>
                </c:pt>
              </c:strCache>
            </c:strRef>
          </c:cat>
          <c:val>
            <c:numRef>
              <c:f>Orderbook!$B$2:$H$2</c:f>
              <c:numCache>
                <c:formatCode>General</c:formatCode>
                <c:ptCount val="7"/>
                <c:pt idx="0">
                  <c:v>0</c:v>
                </c:pt>
                <c:pt idx="1">
                  <c:v>0</c:v>
                </c:pt>
                <c:pt idx="2">
                  <c:v>2</c:v>
                </c:pt>
                <c:pt idx="3">
                  <c:v>193</c:v>
                </c:pt>
                <c:pt idx="4">
                  <c:v>0</c:v>
                </c:pt>
                <c:pt idx="5">
                  <c:v>70</c:v>
                </c:pt>
                <c:pt idx="6">
                  <c:v>0</c:v>
                </c:pt>
              </c:numCache>
            </c:numRef>
          </c:val>
          <c:extLst xmlns:c16r2="http://schemas.microsoft.com/office/drawing/2015/06/chart">
            <c:ext xmlns:c16="http://schemas.microsoft.com/office/drawing/2014/chart" uri="{C3380CC4-5D6E-409C-BE32-E72D297353CC}">
              <c16:uniqueId val="{0000000E-946C-48C4-AD81-22EEF3A5BD91}"/>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1.6622922134733721E-4"/>
          <c:y val="0.78931904345290171"/>
          <c:w val="0.99983377077865243"/>
          <c:h val="0.18290317876932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Orderbook!$A$5</c:f>
              <c:strCache>
                <c:ptCount val="1"/>
                <c:pt idx="0">
                  <c:v>Ferry</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F390-4EA8-8F24-F95F0DD64A79}"/>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F390-4EA8-8F24-F95F0DD64A79}"/>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F390-4EA8-8F24-F95F0DD64A79}"/>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F390-4EA8-8F24-F95F0DD64A79}"/>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F390-4EA8-8F24-F95F0DD64A79}"/>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F390-4EA8-8F24-F95F0DD64A79}"/>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F390-4EA8-8F24-F95F0DD64A7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Orderbook!$B$1:$H$1</c:f>
              <c:strCache>
                <c:ptCount val="7"/>
                <c:pt idx="0">
                  <c:v>Biofuel</c:v>
                </c:pt>
                <c:pt idx="1">
                  <c:v>Ethane</c:v>
                </c:pt>
                <c:pt idx="2">
                  <c:v>Hydrogen</c:v>
                </c:pt>
                <c:pt idx="3">
                  <c:v>LNG</c:v>
                </c:pt>
                <c:pt idx="4">
                  <c:v>LPG</c:v>
                </c:pt>
                <c:pt idx="5">
                  <c:v>Methanol</c:v>
                </c:pt>
                <c:pt idx="6">
                  <c:v>Nuclear</c:v>
                </c:pt>
              </c:strCache>
            </c:strRef>
          </c:cat>
          <c:val>
            <c:numRef>
              <c:f>Orderbook!$B$5:$H$5</c:f>
              <c:numCache>
                <c:formatCode>General</c:formatCode>
                <c:ptCount val="7"/>
                <c:pt idx="0">
                  <c:v>3</c:v>
                </c:pt>
                <c:pt idx="1">
                  <c:v>0</c:v>
                </c:pt>
                <c:pt idx="2">
                  <c:v>1</c:v>
                </c:pt>
                <c:pt idx="3">
                  <c:v>16</c:v>
                </c:pt>
                <c:pt idx="4">
                  <c:v>0</c:v>
                </c:pt>
                <c:pt idx="5">
                  <c:v>0</c:v>
                </c:pt>
                <c:pt idx="6">
                  <c:v>0</c:v>
                </c:pt>
              </c:numCache>
            </c:numRef>
          </c:val>
          <c:extLst xmlns:c16r2="http://schemas.microsoft.com/office/drawing/2015/06/chart">
            <c:ext xmlns:c16="http://schemas.microsoft.com/office/drawing/2014/chart" uri="{C3380CC4-5D6E-409C-BE32-E72D297353CC}">
              <c16:uniqueId val="{0000000E-F390-4EA8-8F24-F95F0DD64A79}"/>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1.6832895888014003E-2"/>
          <c:y val="0.78931904345290171"/>
          <c:w val="0.97744531933508294"/>
          <c:h val="0.18290317876932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194444444444445"/>
          <c:y val="0.19226669582968794"/>
          <c:w val="0.81388888888888888"/>
          <c:h val="0.57479476523767858"/>
        </c:manualLayout>
      </c:layout>
      <c:pie3DChart>
        <c:varyColors val="1"/>
        <c:ser>
          <c:idx val="0"/>
          <c:order val="0"/>
          <c:tx>
            <c:strRef>
              <c:f>Orderbook!$A$6</c:f>
              <c:strCache>
                <c:ptCount val="1"/>
                <c:pt idx="0">
                  <c:v>General Cargo</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E20E-4DCB-912F-E6AB4BA1193C}"/>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E20E-4DCB-912F-E6AB4BA1193C}"/>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E20E-4DCB-912F-E6AB4BA1193C}"/>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E20E-4DCB-912F-E6AB4BA1193C}"/>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E20E-4DCB-912F-E6AB4BA1193C}"/>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E20E-4DCB-912F-E6AB4BA1193C}"/>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E20E-4DCB-912F-E6AB4BA1193C}"/>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Orderbook!$B$1:$H$1</c:f>
              <c:strCache>
                <c:ptCount val="7"/>
                <c:pt idx="0">
                  <c:v>Biofuel</c:v>
                </c:pt>
                <c:pt idx="1">
                  <c:v>Ethane</c:v>
                </c:pt>
                <c:pt idx="2">
                  <c:v>Hydrogen</c:v>
                </c:pt>
                <c:pt idx="3">
                  <c:v>LNG</c:v>
                </c:pt>
                <c:pt idx="4">
                  <c:v>LPG</c:v>
                </c:pt>
                <c:pt idx="5">
                  <c:v>Methanol</c:v>
                </c:pt>
                <c:pt idx="6">
                  <c:v>Nuclear</c:v>
                </c:pt>
              </c:strCache>
            </c:strRef>
          </c:cat>
          <c:val>
            <c:numRef>
              <c:f>Orderbook!$B$6:$H$6</c:f>
              <c:numCache>
                <c:formatCode>General</c:formatCode>
                <c:ptCount val="7"/>
                <c:pt idx="0">
                  <c:v>0</c:v>
                </c:pt>
                <c:pt idx="1">
                  <c:v>0</c:v>
                </c:pt>
                <c:pt idx="2">
                  <c:v>0</c:v>
                </c:pt>
                <c:pt idx="3">
                  <c:v>6</c:v>
                </c:pt>
                <c:pt idx="4">
                  <c:v>0</c:v>
                </c:pt>
                <c:pt idx="5">
                  <c:v>0</c:v>
                </c:pt>
                <c:pt idx="6">
                  <c:v>0</c:v>
                </c:pt>
              </c:numCache>
            </c:numRef>
          </c:val>
          <c:extLst xmlns:c16r2="http://schemas.microsoft.com/office/drawing/2015/06/chart">
            <c:ext xmlns:c16="http://schemas.microsoft.com/office/drawing/2014/chart" uri="{C3380CC4-5D6E-409C-BE32-E72D297353CC}">
              <c16:uniqueId val="{0000000E-E20E-4DCB-912F-E6AB4BA1193C}"/>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1.6622922134733721E-4"/>
          <c:y val="0.78931904345290171"/>
          <c:w val="0.99966754155730531"/>
          <c:h val="0.18290317876932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Orderbook!$A$7</c:f>
              <c:strCache>
                <c:ptCount val="1"/>
                <c:pt idx="0">
                  <c:v>Icebreakers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E6E1-4A11-98D3-97A9DEEC46D5}"/>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E6E1-4A11-98D3-97A9DEEC46D5}"/>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E6E1-4A11-98D3-97A9DEEC46D5}"/>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E6E1-4A11-98D3-97A9DEEC46D5}"/>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E6E1-4A11-98D3-97A9DEEC46D5}"/>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E6E1-4A11-98D3-97A9DEEC46D5}"/>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E6E1-4A11-98D3-97A9DEEC46D5}"/>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Orderbook!$B$1:$H$1</c:f>
              <c:strCache>
                <c:ptCount val="7"/>
                <c:pt idx="0">
                  <c:v>Biofuel</c:v>
                </c:pt>
                <c:pt idx="1">
                  <c:v>Ethane</c:v>
                </c:pt>
                <c:pt idx="2">
                  <c:v>Hydrogen</c:v>
                </c:pt>
                <c:pt idx="3">
                  <c:v>LNG</c:v>
                </c:pt>
                <c:pt idx="4">
                  <c:v>LPG</c:v>
                </c:pt>
                <c:pt idx="5">
                  <c:v>Methanol</c:v>
                </c:pt>
                <c:pt idx="6">
                  <c:v>Nuclear</c:v>
                </c:pt>
              </c:strCache>
            </c:strRef>
          </c:cat>
          <c:val>
            <c:numRef>
              <c:f>Orderbook!$B$7:$H$7</c:f>
              <c:numCache>
                <c:formatCode>General</c:formatCode>
                <c:ptCount val="7"/>
                <c:pt idx="0">
                  <c:v>0</c:v>
                </c:pt>
                <c:pt idx="1">
                  <c:v>0</c:v>
                </c:pt>
                <c:pt idx="2">
                  <c:v>0</c:v>
                </c:pt>
                <c:pt idx="3">
                  <c:v>2</c:v>
                </c:pt>
                <c:pt idx="4">
                  <c:v>0</c:v>
                </c:pt>
                <c:pt idx="5">
                  <c:v>0</c:v>
                </c:pt>
                <c:pt idx="6">
                  <c:v>7</c:v>
                </c:pt>
              </c:numCache>
            </c:numRef>
          </c:val>
          <c:extLst xmlns:c16r2="http://schemas.microsoft.com/office/drawing/2015/06/chart">
            <c:ext xmlns:c16="http://schemas.microsoft.com/office/drawing/2014/chart" uri="{C3380CC4-5D6E-409C-BE32-E72D297353CC}">
              <c16:uniqueId val="{0000000E-E6E1-4A11-98D3-97A9DEEC46D5}"/>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1.9610673665791778E-2"/>
          <c:y val="0.78931904345290171"/>
          <c:w val="0.97744531933508294"/>
          <c:h val="0.18290317876932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Orderbook!$A$8</c:f>
              <c:strCache>
                <c:ptCount val="1"/>
                <c:pt idx="0">
                  <c:v>LNG</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607B-4C4A-91A3-6A799A904BF0}"/>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607B-4C4A-91A3-6A799A904BF0}"/>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607B-4C4A-91A3-6A799A904BF0}"/>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607B-4C4A-91A3-6A799A904BF0}"/>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607B-4C4A-91A3-6A799A904BF0}"/>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607B-4C4A-91A3-6A799A904BF0}"/>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607B-4C4A-91A3-6A799A904BF0}"/>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Orderbook!$B$1:$H$1</c:f>
              <c:strCache>
                <c:ptCount val="7"/>
                <c:pt idx="0">
                  <c:v>Biofuel</c:v>
                </c:pt>
                <c:pt idx="1">
                  <c:v>Ethane</c:v>
                </c:pt>
                <c:pt idx="2">
                  <c:v>Hydrogen</c:v>
                </c:pt>
                <c:pt idx="3">
                  <c:v>LNG</c:v>
                </c:pt>
                <c:pt idx="4">
                  <c:v>LPG</c:v>
                </c:pt>
                <c:pt idx="5">
                  <c:v>Methanol</c:v>
                </c:pt>
                <c:pt idx="6">
                  <c:v>Nuclear</c:v>
                </c:pt>
              </c:strCache>
            </c:strRef>
          </c:cat>
          <c:val>
            <c:numRef>
              <c:f>Orderbook!$B$8:$H$8</c:f>
              <c:numCache>
                <c:formatCode>General</c:formatCode>
                <c:ptCount val="7"/>
                <c:pt idx="0">
                  <c:v>0</c:v>
                </c:pt>
                <c:pt idx="1">
                  <c:v>0</c:v>
                </c:pt>
                <c:pt idx="2">
                  <c:v>0</c:v>
                </c:pt>
                <c:pt idx="3">
                  <c:v>324</c:v>
                </c:pt>
                <c:pt idx="4">
                  <c:v>0</c:v>
                </c:pt>
                <c:pt idx="5">
                  <c:v>0</c:v>
                </c:pt>
                <c:pt idx="6">
                  <c:v>0</c:v>
                </c:pt>
              </c:numCache>
            </c:numRef>
          </c:val>
          <c:extLst xmlns:c16r2="http://schemas.microsoft.com/office/drawing/2015/06/chart">
            <c:ext xmlns:c16="http://schemas.microsoft.com/office/drawing/2014/chart" uri="{C3380CC4-5D6E-409C-BE32-E72D297353CC}">
              <c16:uniqueId val="{0000000E-607B-4C4A-91A3-6A799A904BF0}"/>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3.3499562554680673E-2"/>
          <c:y val="0.78931904345290171"/>
          <c:w val="0.96650043744531933"/>
          <c:h val="0.18290317876932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055555555555558E-2"/>
          <c:y val="0.15794036162146396"/>
          <c:w val="0.90694444444444444"/>
          <c:h val="0.53866980169145529"/>
        </c:manualLayout>
      </c:layout>
      <c:pie3DChart>
        <c:varyColors val="1"/>
        <c:ser>
          <c:idx val="0"/>
          <c:order val="0"/>
          <c:tx>
            <c:strRef>
              <c:f>Orderbook!$A$9</c:f>
              <c:strCache>
                <c:ptCount val="1"/>
                <c:pt idx="0">
                  <c:v>LPG</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15ED-4F86-B6A9-620AE8907BC1}"/>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15ED-4F86-B6A9-620AE8907BC1}"/>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15ED-4F86-B6A9-620AE8907BC1}"/>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15ED-4F86-B6A9-620AE8907BC1}"/>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15ED-4F86-B6A9-620AE8907BC1}"/>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15ED-4F86-B6A9-620AE8907BC1}"/>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15ED-4F86-B6A9-620AE8907BC1}"/>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Orderbook!$B$1:$H$1</c:f>
              <c:strCache>
                <c:ptCount val="7"/>
                <c:pt idx="0">
                  <c:v>Biofuel</c:v>
                </c:pt>
                <c:pt idx="1">
                  <c:v>Ethane</c:v>
                </c:pt>
                <c:pt idx="2">
                  <c:v>Hydrogen</c:v>
                </c:pt>
                <c:pt idx="3">
                  <c:v>LNG</c:v>
                </c:pt>
                <c:pt idx="4">
                  <c:v>LPG</c:v>
                </c:pt>
                <c:pt idx="5">
                  <c:v>Methanol</c:v>
                </c:pt>
                <c:pt idx="6">
                  <c:v>Nuclear</c:v>
                </c:pt>
              </c:strCache>
            </c:strRef>
          </c:cat>
          <c:val>
            <c:numRef>
              <c:f>Orderbook!$B$9:$H$9</c:f>
              <c:numCache>
                <c:formatCode>General</c:formatCode>
                <c:ptCount val="7"/>
                <c:pt idx="0">
                  <c:v>0</c:v>
                </c:pt>
                <c:pt idx="1">
                  <c:v>14</c:v>
                </c:pt>
                <c:pt idx="2">
                  <c:v>0</c:v>
                </c:pt>
                <c:pt idx="3">
                  <c:v>5</c:v>
                </c:pt>
                <c:pt idx="4">
                  <c:v>87</c:v>
                </c:pt>
                <c:pt idx="5">
                  <c:v>0</c:v>
                </c:pt>
                <c:pt idx="6">
                  <c:v>0</c:v>
                </c:pt>
              </c:numCache>
            </c:numRef>
          </c:val>
          <c:extLst xmlns:c16r2="http://schemas.microsoft.com/office/drawing/2015/06/chart">
            <c:ext xmlns:c16="http://schemas.microsoft.com/office/drawing/2014/chart" uri="{C3380CC4-5D6E-409C-BE32-E72D297353CC}">
              <c16:uniqueId val="{0000000E-15ED-4F86-B6A9-620AE8907BC1}"/>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1.6832895888014003E-2"/>
          <c:y val="0.78931904345290171"/>
          <c:w val="0.98022309711286093"/>
          <c:h val="0.18290317876932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Orderbook!$A$10</c:f>
              <c:strCache>
                <c:ptCount val="1"/>
                <c:pt idx="0">
                  <c:v>MPV</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EC7D-4FE5-8618-B9500C984034}"/>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EC7D-4FE5-8618-B9500C984034}"/>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EC7D-4FE5-8618-B9500C984034}"/>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EC7D-4FE5-8618-B9500C984034}"/>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EC7D-4FE5-8618-B9500C984034}"/>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EC7D-4FE5-8618-B9500C984034}"/>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EC7D-4FE5-8618-B9500C984034}"/>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Orderbook!$B$1:$H$1</c:f>
              <c:strCache>
                <c:ptCount val="7"/>
                <c:pt idx="0">
                  <c:v>Biofuel</c:v>
                </c:pt>
                <c:pt idx="1">
                  <c:v>Ethane</c:v>
                </c:pt>
                <c:pt idx="2">
                  <c:v>Hydrogen</c:v>
                </c:pt>
                <c:pt idx="3">
                  <c:v>LNG</c:v>
                </c:pt>
                <c:pt idx="4">
                  <c:v>LPG</c:v>
                </c:pt>
                <c:pt idx="5">
                  <c:v>Methanol</c:v>
                </c:pt>
                <c:pt idx="6">
                  <c:v>Nuclear</c:v>
                </c:pt>
              </c:strCache>
            </c:strRef>
          </c:cat>
          <c:val>
            <c:numRef>
              <c:f>Orderbook!$B$10:$H$10</c:f>
              <c:numCache>
                <c:formatCode>General</c:formatCode>
                <c:ptCount val="7"/>
                <c:pt idx="0">
                  <c:v>0</c:v>
                </c:pt>
                <c:pt idx="1">
                  <c:v>0</c:v>
                </c:pt>
                <c:pt idx="2">
                  <c:v>0</c:v>
                </c:pt>
                <c:pt idx="3">
                  <c:v>7</c:v>
                </c:pt>
                <c:pt idx="4">
                  <c:v>0</c:v>
                </c:pt>
                <c:pt idx="5">
                  <c:v>4</c:v>
                </c:pt>
                <c:pt idx="6">
                  <c:v>0</c:v>
                </c:pt>
              </c:numCache>
            </c:numRef>
          </c:val>
          <c:extLst xmlns:c16r2="http://schemas.microsoft.com/office/drawing/2015/06/chart">
            <c:ext xmlns:c16="http://schemas.microsoft.com/office/drawing/2014/chart" uri="{C3380CC4-5D6E-409C-BE32-E72D297353CC}">
              <c16:uniqueId val="{0000000E-EC7D-4FE5-8618-B9500C984034}"/>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
          <c:y val="0.78931904345290171"/>
          <c:w val="1"/>
          <c:h val="0.18290317876932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Orderbook!$A$11</c:f>
              <c:strCache>
                <c:ptCount val="1"/>
                <c:pt idx="0">
                  <c:v>Offshore</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056B-44D6-A54C-6607BDAED156}"/>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056B-44D6-A54C-6607BDAED156}"/>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056B-44D6-A54C-6607BDAED156}"/>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056B-44D6-A54C-6607BDAED156}"/>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056B-44D6-A54C-6607BDAED156}"/>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056B-44D6-A54C-6607BDAED156}"/>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056B-44D6-A54C-6607BDAED156}"/>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Orderbook!$B$1:$H$1</c:f>
              <c:strCache>
                <c:ptCount val="7"/>
                <c:pt idx="0">
                  <c:v>Biofuel</c:v>
                </c:pt>
                <c:pt idx="1">
                  <c:v>Ethane</c:v>
                </c:pt>
                <c:pt idx="2">
                  <c:v>Hydrogen</c:v>
                </c:pt>
                <c:pt idx="3">
                  <c:v>LNG</c:v>
                </c:pt>
                <c:pt idx="4">
                  <c:v>LPG</c:v>
                </c:pt>
                <c:pt idx="5">
                  <c:v>Methanol</c:v>
                </c:pt>
                <c:pt idx="6">
                  <c:v>Nuclear</c:v>
                </c:pt>
              </c:strCache>
            </c:strRef>
          </c:cat>
          <c:val>
            <c:numRef>
              <c:f>Orderbook!$B$11:$H$11</c:f>
              <c:numCache>
                <c:formatCode>General</c:formatCode>
                <c:ptCount val="7"/>
                <c:pt idx="0">
                  <c:v>0</c:v>
                </c:pt>
                <c:pt idx="1">
                  <c:v>0</c:v>
                </c:pt>
                <c:pt idx="2">
                  <c:v>0</c:v>
                </c:pt>
                <c:pt idx="3">
                  <c:v>1</c:v>
                </c:pt>
                <c:pt idx="4">
                  <c:v>0</c:v>
                </c:pt>
                <c:pt idx="5">
                  <c:v>0</c:v>
                </c:pt>
                <c:pt idx="6">
                  <c:v>0</c:v>
                </c:pt>
              </c:numCache>
            </c:numRef>
          </c:val>
          <c:extLst xmlns:c16r2="http://schemas.microsoft.com/office/drawing/2015/06/chart">
            <c:ext xmlns:c16="http://schemas.microsoft.com/office/drawing/2014/chart" uri="{C3380CC4-5D6E-409C-BE32-E72D297353CC}">
              <c16:uniqueId val="{0000000E-056B-44D6-A54C-6607BDAED156}"/>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2.6294129943446112E-2"/>
          <c:y val="0.78931904345290171"/>
          <c:w val="0.95295409922917562"/>
          <c:h val="0.18290317876932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Orderbook!$A$13</c:f>
              <c:strCache>
                <c:ptCount val="1"/>
                <c:pt idx="0">
                  <c:v>Passenger</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1366-41AD-9A4A-928A4BEBA138}"/>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1366-41AD-9A4A-928A4BEBA138}"/>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1366-41AD-9A4A-928A4BEBA138}"/>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1366-41AD-9A4A-928A4BEBA138}"/>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1366-41AD-9A4A-928A4BEBA138}"/>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1366-41AD-9A4A-928A4BEBA138}"/>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1366-41AD-9A4A-928A4BEBA13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Orderbook!$B$1:$H$1</c:f>
              <c:strCache>
                <c:ptCount val="7"/>
                <c:pt idx="0">
                  <c:v>Biofuel</c:v>
                </c:pt>
                <c:pt idx="1">
                  <c:v>Ethane</c:v>
                </c:pt>
                <c:pt idx="2">
                  <c:v>Hydrogen</c:v>
                </c:pt>
                <c:pt idx="3">
                  <c:v>LNG</c:v>
                </c:pt>
                <c:pt idx="4">
                  <c:v>LPG</c:v>
                </c:pt>
                <c:pt idx="5">
                  <c:v>Methanol</c:v>
                </c:pt>
                <c:pt idx="6">
                  <c:v>Nuclear</c:v>
                </c:pt>
              </c:strCache>
            </c:strRef>
          </c:cat>
          <c:val>
            <c:numRef>
              <c:f>Orderbook!$B$13:$H$13</c:f>
              <c:numCache>
                <c:formatCode>General</c:formatCode>
                <c:ptCount val="7"/>
                <c:pt idx="0">
                  <c:v>0</c:v>
                </c:pt>
                <c:pt idx="1">
                  <c:v>0</c:v>
                </c:pt>
                <c:pt idx="2">
                  <c:v>1</c:v>
                </c:pt>
                <c:pt idx="3">
                  <c:v>0</c:v>
                </c:pt>
                <c:pt idx="4">
                  <c:v>0</c:v>
                </c:pt>
                <c:pt idx="5">
                  <c:v>0</c:v>
                </c:pt>
                <c:pt idx="6">
                  <c:v>0</c:v>
                </c:pt>
              </c:numCache>
            </c:numRef>
          </c:val>
          <c:extLst xmlns:c16r2="http://schemas.microsoft.com/office/drawing/2015/06/chart">
            <c:ext xmlns:c16="http://schemas.microsoft.com/office/drawing/2014/chart" uri="{C3380CC4-5D6E-409C-BE32-E72D297353CC}">
              <c16:uniqueId val="{0000000E-1366-41AD-9A4A-928A4BEBA138}"/>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1.0538983456943407E-2"/>
          <c:y val="0.78931904345290171"/>
          <c:w val="0.98722078827283521"/>
          <c:h val="0.18290317876932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Fleet!$M$5</c:f>
              <c:strCache>
                <c:ptCount val="1"/>
                <c:pt idx="0">
                  <c:v>LNG</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8901-4D45-A8B2-EAEF669A62C4}"/>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8901-4D45-A8B2-EAEF669A62C4}"/>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Fleet!$N$1:$O$1</c:f>
              <c:strCache>
                <c:ptCount val="2"/>
                <c:pt idx="0">
                  <c:v>Conventional fuel</c:v>
                </c:pt>
                <c:pt idx="1">
                  <c:v>Alternative fuels (including LNG)</c:v>
                </c:pt>
              </c:strCache>
            </c:strRef>
          </c:cat>
          <c:val>
            <c:numRef>
              <c:f>Fleet!$N$5:$O$5</c:f>
              <c:numCache>
                <c:formatCode>General</c:formatCode>
                <c:ptCount val="2"/>
                <c:pt idx="0">
                  <c:v>204</c:v>
                </c:pt>
                <c:pt idx="1">
                  <c:v>518</c:v>
                </c:pt>
              </c:numCache>
            </c:numRef>
          </c:val>
          <c:extLst xmlns:c16r2="http://schemas.microsoft.com/office/drawing/2015/06/chart">
            <c:ext xmlns:c16="http://schemas.microsoft.com/office/drawing/2014/chart" uri="{C3380CC4-5D6E-409C-BE32-E72D297353CC}">
              <c16:uniqueId val="{00000004-8901-4D45-A8B2-EAEF669A62C4}"/>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Orderbook!$A$15</c:f>
              <c:strCache>
                <c:ptCount val="1"/>
                <c:pt idx="0">
                  <c:v>Tug</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A5BF-4804-84F5-FDC8A7AF867A}"/>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A5BF-4804-84F5-FDC8A7AF867A}"/>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A5BF-4804-84F5-FDC8A7AF867A}"/>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A5BF-4804-84F5-FDC8A7AF867A}"/>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A5BF-4804-84F5-FDC8A7AF867A}"/>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A5BF-4804-84F5-FDC8A7AF867A}"/>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A5BF-4804-84F5-FDC8A7AF867A}"/>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Orderbook!$B$1:$H$1</c:f>
              <c:strCache>
                <c:ptCount val="7"/>
                <c:pt idx="0">
                  <c:v>Biofuel</c:v>
                </c:pt>
                <c:pt idx="1">
                  <c:v>Ethane</c:v>
                </c:pt>
                <c:pt idx="2">
                  <c:v>Hydrogen</c:v>
                </c:pt>
                <c:pt idx="3">
                  <c:v>LNG</c:v>
                </c:pt>
                <c:pt idx="4">
                  <c:v>LPG</c:v>
                </c:pt>
                <c:pt idx="5">
                  <c:v>Methanol</c:v>
                </c:pt>
                <c:pt idx="6">
                  <c:v>Nuclear</c:v>
                </c:pt>
              </c:strCache>
            </c:strRef>
          </c:cat>
          <c:val>
            <c:numRef>
              <c:f>Orderbook!$B$15:$H$15</c:f>
              <c:numCache>
                <c:formatCode>General</c:formatCode>
                <c:ptCount val="7"/>
                <c:pt idx="0">
                  <c:v>0</c:v>
                </c:pt>
                <c:pt idx="1">
                  <c:v>0</c:v>
                </c:pt>
                <c:pt idx="2">
                  <c:v>0</c:v>
                </c:pt>
                <c:pt idx="3">
                  <c:v>7</c:v>
                </c:pt>
                <c:pt idx="4">
                  <c:v>0</c:v>
                </c:pt>
                <c:pt idx="5">
                  <c:v>0</c:v>
                </c:pt>
                <c:pt idx="6">
                  <c:v>0</c:v>
                </c:pt>
              </c:numCache>
            </c:numRef>
          </c:val>
          <c:extLst xmlns:c16r2="http://schemas.microsoft.com/office/drawing/2015/06/chart">
            <c:ext xmlns:c16="http://schemas.microsoft.com/office/drawing/2014/chart" uri="{C3380CC4-5D6E-409C-BE32-E72D297353CC}">
              <c16:uniqueId val="{0000000E-A5BF-4804-84F5-FDC8A7AF867A}"/>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3.5435249017109385E-2"/>
          <c:y val="0.78931904345290171"/>
          <c:w val="0.95679201925485458"/>
          <c:h val="0.18290317876932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Orderbook!$A$14</c:f>
              <c:strCache>
                <c:ptCount val="1"/>
                <c:pt idx="0">
                  <c:v>Ro-Ro</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4A4A-4E22-9652-6C26979AC1AE}"/>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4A4A-4E22-9652-6C26979AC1AE}"/>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4A4A-4E22-9652-6C26979AC1AE}"/>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4A4A-4E22-9652-6C26979AC1AE}"/>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4A4A-4E22-9652-6C26979AC1AE}"/>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4A4A-4E22-9652-6C26979AC1AE}"/>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4A4A-4E22-9652-6C26979AC1AE}"/>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Orderbook!$B$1:$H$1</c:f>
              <c:strCache>
                <c:ptCount val="7"/>
                <c:pt idx="0">
                  <c:v>Biofuel</c:v>
                </c:pt>
                <c:pt idx="1">
                  <c:v>Ethane</c:v>
                </c:pt>
                <c:pt idx="2">
                  <c:v>Hydrogen</c:v>
                </c:pt>
                <c:pt idx="3">
                  <c:v>LNG</c:v>
                </c:pt>
                <c:pt idx="4">
                  <c:v>LPG</c:v>
                </c:pt>
                <c:pt idx="5">
                  <c:v>Methanol</c:v>
                </c:pt>
                <c:pt idx="6">
                  <c:v>Nuclear</c:v>
                </c:pt>
              </c:strCache>
            </c:strRef>
          </c:cat>
          <c:val>
            <c:numRef>
              <c:f>Orderbook!$B$14:$H$14</c:f>
              <c:numCache>
                <c:formatCode>General</c:formatCode>
                <c:ptCount val="7"/>
                <c:pt idx="0">
                  <c:v>0</c:v>
                </c:pt>
                <c:pt idx="1">
                  <c:v>0</c:v>
                </c:pt>
                <c:pt idx="2">
                  <c:v>0</c:v>
                </c:pt>
                <c:pt idx="3">
                  <c:v>116</c:v>
                </c:pt>
                <c:pt idx="4">
                  <c:v>0</c:v>
                </c:pt>
                <c:pt idx="5">
                  <c:v>0</c:v>
                </c:pt>
                <c:pt idx="6">
                  <c:v>0</c:v>
                </c:pt>
              </c:numCache>
            </c:numRef>
          </c:val>
          <c:extLst xmlns:c16r2="http://schemas.microsoft.com/office/drawing/2015/06/chart">
            <c:ext xmlns:c16="http://schemas.microsoft.com/office/drawing/2014/chart" uri="{C3380CC4-5D6E-409C-BE32-E72D297353CC}">
              <c16:uniqueId val="{0000000E-4A4A-4E22-9652-6C26979AC1AE}"/>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1.3535139211405202E-3"/>
          <c:y val="0.78931904345290171"/>
          <c:w val="0.99864648607885953"/>
          <c:h val="0.18290317876932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Orderbook!$A$16</c:f>
              <c:strCache>
                <c:ptCount val="1"/>
                <c:pt idx="0">
                  <c:v>Product Tankers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D542-482D-A970-6FE2724F03C4}"/>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D542-482D-A970-6FE2724F03C4}"/>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D542-482D-A970-6FE2724F03C4}"/>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D542-482D-A970-6FE2724F03C4}"/>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D542-482D-A970-6FE2724F03C4}"/>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D542-482D-A970-6FE2724F03C4}"/>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D542-482D-A970-6FE2724F03C4}"/>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Orderbook!$B$1:$H$1</c:f>
              <c:strCache>
                <c:ptCount val="7"/>
                <c:pt idx="0">
                  <c:v>Biofuel</c:v>
                </c:pt>
                <c:pt idx="1">
                  <c:v>Ethane</c:v>
                </c:pt>
                <c:pt idx="2">
                  <c:v>Hydrogen</c:v>
                </c:pt>
                <c:pt idx="3">
                  <c:v>LNG</c:v>
                </c:pt>
                <c:pt idx="4">
                  <c:v>LPG</c:v>
                </c:pt>
                <c:pt idx="5">
                  <c:v>Methanol</c:v>
                </c:pt>
                <c:pt idx="6">
                  <c:v>Nuclear</c:v>
                </c:pt>
              </c:strCache>
            </c:strRef>
          </c:cat>
          <c:val>
            <c:numRef>
              <c:f>Orderbook!$B$16:$H$16</c:f>
              <c:numCache>
                <c:formatCode>General</c:formatCode>
                <c:ptCount val="7"/>
                <c:pt idx="0">
                  <c:v>0</c:v>
                </c:pt>
                <c:pt idx="1">
                  <c:v>0</c:v>
                </c:pt>
                <c:pt idx="2">
                  <c:v>0</c:v>
                </c:pt>
                <c:pt idx="3">
                  <c:v>27</c:v>
                </c:pt>
                <c:pt idx="4">
                  <c:v>0</c:v>
                </c:pt>
                <c:pt idx="5">
                  <c:v>2</c:v>
                </c:pt>
                <c:pt idx="6">
                  <c:v>0</c:v>
                </c:pt>
              </c:numCache>
            </c:numRef>
          </c:val>
          <c:extLst xmlns:c16r2="http://schemas.microsoft.com/office/drawing/2015/06/chart">
            <c:ext xmlns:c16="http://schemas.microsoft.com/office/drawing/2014/chart" uri="{C3380CC4-5D6E-409C-BE32-E72D297353CC}">
              <c16:uniqueId val="{0000000E-D542-482D-A970-6FE2724F03C4}"/>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
          <c:y val="0.78931904345290171"/>
          <c:w val="0.99275329173064963"/>
          <c:h val="0.18290317876932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Orderbook!$A$17</c:f>
              <c:strCache>
                <c:ptCount val="1"/>
                <c:pt idx="0">
                  <c:v>Chemical Tankers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789B-49B0-AA37-0CA90CA185D0}"/>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789B-49B0-AA37-0CA90CA185D0}"/>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789B-49B0-AA37-0CA90CA185D0}"/>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789B-49B0-AA37-0CA90CA185D0}"/>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789B-49B0-AA37-0CA90CA185D0}"/>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789B-49B0-AA37-0CA90CA185D0}"/>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789B-49B0-AA37-0CA90CA185D0}"/>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Orderbook!$B$1:$H$1</c:f>
              <c:strCache>
                <c:ptCount val="7"/>
                <c:pt idx="0">
                  <c:v>Biofuel</c:v>
                </c:pt>
                <c:pt idx="1">
                  <c:v>Ethane</c:v>
                </c:pt>
                <c:pt idx="2">
                  <c:v>Hydrogen</c:v>
                </c:pt>
                <c:pt idx="3">
                  <c:v>LNG</c:v>
                </c:pt>
                <c:pt idx="4">
                  <c:v>LPG</c:v>
                </c:pt>
                <c:pt idx="5">
                  <c:v>Methanol</c:v>
                </c:pt>
                <c:pt idx="6">
                  <c:v>Nuclear</c:v>
                </c:pt>
              </c:strCache>
            </c:strRef>
          </c:cat>
          <c:val>
            <c:numRef>
              <c:f>Orderbook!$B$17:$H$17</c:f>
              <c:numCache>
                <c:formatCode>General</c:formatCode>
                <c:ptCount val="7"/>
                <c:pt idx="0">
                  <c:v>0</c:v>
                </c:pt>
                <c:pt idx="1">
                  <c:v>0</c:v>
                </c:pt>
                <c:pt idx="2">
                  <c:v>0</c:v>
                </c:pt>
                <c:pt idx="3">
                  <c:v>22</c:v>
                </c:pt>
                <c:pt idx="4">
                  <c:v>0</c:v>
                </c:pt>
                <c:pt idx="5">
                  <c:v>2</c:v>
                </c:pt>
                <c:pt idx="6">
                  <c:v>0</c:v>
                </c:pt>
              </c:numCache>
            </c:numRef>
          </c:val>
          <c:extLst xmlns:c16r2="http://schemas.microsoft.com/office/drawing/2015/06/chart">
            <c:ext xmlns:c16="http://schemas.microsoft.com/office/drawing/2014/chart" uri="{C3380CC4-5D6E-409C-BE32-E72D297353CC}">
              <c16:uniqueId val="{0000000E-789B-49B0-AA37-0CA90CA185D0}"/>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
          <c:y val="0.78931904345290171"/>
          <c:w val="0.98897943348361705"/>
          <c:h val="0.18290317876932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399363979917448"/>
          <c:y val="0.26171114027413234"/>
          <c:w val="0.81414273423290973"/>
          <c:h val="0.57479476523767858"/>
        </c:manualLayout>
      </c:layout>
      <c:pie3DChart>
        <c:varyColors val="1"/>
        <c:ser>
          <c:idx val="0"/>
          <c:order val="0"/>
          <c:tx>
            <c:strRef>
              <c:f>Orderbook!$A$18</c:f>
              <c:strCache>
                <c:ptCount val="1"/>
                <c:pt idx="0">
                  <c:v>Crude Tankers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E1FF-441D-89A8-94296B1666D1}"/>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E1FF-441D-89A8-94296B1666D1}"/>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E1FF-441D-89A8-94296B1666D1}"/>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E1FF-441D-89A8-94296B1666D1}"/>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E1FF-441D-89A8-94296B1666D1}"/>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E1FF-441D-89A8-94296B1666D1}"/>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E1FF-441D-89A8-94296B1666D1}"/>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Orderbook!$B$1:$H$1</c:f>
              <c:strCache>
                <c:ptCount val="7"/>
                <c:pt idx="0">
                  <c:v>Biofuel</c:v>
                </c:pt>
                <c:pt idx="1">
                  <c:v>Ethane</c:v>
                </c:pt>
                <c:pt idx="2">
                  <c:v>Hydrogen</c:v>
                </c:pt>
                <c:pt idx="3">
                  <c:v>LNG</c:v>
                </c:pt>
                <c:pt idx="4">
                  <c:v>LPG</c:v>
                </c:pt>
                <c:pt idx="5">
                  <c:v>Methanol</c:v>
                </c:pt>
                <c:pt idx="6">
                  <c:v>Nuclear</c:v>
                </c:pt>
              </c:strCache>
            </c:strRef>
          </c:cat>
          <c:val>
            <c:numRef>
              <c:f>Orderbook!$B$18:$H$18</c:f>
              <c:numCache>
                <c:formatCode>General</c:formatCode>
                <c:ptCount val="7"/>
                <c:pt idx="0">
                  <c:v>0</c:v>
                </c:pt>
                <c:pt idx="1">
                  <c:v>0</c:v>
                </c:pt>
                <c:pt idx="2">
                  <c:v>0</c:v>
                </c:pt>
                <c:pt idx="3">
                  <c:v>28</c:v>
                </c:pt>
                <c:pt idx="4">
                  <c:v>0</c:v>
                </c:pt>
                <c:pt idx="5">
                  <c:v>0</c:v>
                </c:pt>
                <c:pt idx="6">
                  <c:v>0</c:v>
                </c:pt>
              </c:numCache>
            </c:numRef>
          </c:val>
          <c:extLst xmlns:c16r2="http://schemas.microsoft.com/office/drawing/2015/06/chart">
            <c:ext xmlns:c16="http://schemas.microsoft.com/office/drawing/2014/chart" uri="{C3380CC4-5D6E-409C-BE32-E72D297353CC}">
              <c16:uniqueId val="{0000000E-E1FF-441D-89A8-94296B1666D1}"/>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Orderbook!$A$19</c:f>
              <c:strCache>
                <c:ptCount val="1"/>
                <c:pt idx="0">
                  <c:v>All ships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C45E-4C90-A9A1-6AEB66E9313E}"/>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C45E-4C90-A9A1-6AEB66E9313E}"/>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C45E-4C90-A9A1-6AEB66E9313E}"/>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C45E-4C90-A9A1-6AEB66E9313E}"/>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C45E-4C90-A9A1-6AEB66E9313E}"/>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C45E-4C90-A9A1-6AEB66E9313E}"/>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C45E-4C90-A9A1-6AEB66E9313E}"/>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Orderbook!$B$1:$H$1</c:f>
              <c:strCache>
                <c:ptCount val="7"/>
                <c:pt idx="0">
                  <c:v>Biofuel</c:v>
                </c:pt>
                <c:pt idx="1">
                  <c:v>Ethane</c:v>
                </c:pt>
                <c:pt idx="2">
                  <c:v>Hydrogen</c:v>
                </c:pt>
                <c:pt idx="3">
                  <c:v>LNG</c:v>
                </c:pt>
                <c:pt idx="4">
                  <c:v>LPG</c:v>
                </c:pt>
                <c:pt idx="5">
                  <c:v>Methanol</c:v>
                </c:pt>
                <c:pt idx="6">
                  <c:v>Nuclear</c:v>
                </c:pt>
              </c:strCache>
            </c:strRef>
          </c:cat>
          <c:val>
            <c:numRef>
              <c:f>Orderbook!$B$19:$H$19</c:f>
              <c:numCache>
                <c:formatCode>General</c:formatCode>
                <c:ptCount val="7"/>
                <c:pt idx="0">
                  <c:v>6</c:v>
                </c:pt>
                <c:pt idx="1">
                  <c:v>14</c:v>
                </c:pt>
                <c:pt idx="2">
                  <c:v>13</c:v>
                </c:pt>
                <c:pt idx="3">
                  <c:v>844</c:v>
                </c:pt>
                <c:pt idx="4">
                  <c:v>87</c:v>
                </c:pt>
                <c:pt idx="5">
                  <c:v>86</c:v>
                </c:pt>
                <c:pt idx="6">
                  <c:v>7</c:v>
                </c:pt>
              </c:numCache>
            </c:numRef>
          </c:val>
          <c:extLst xmlns:c16r2="http://schemas.microsoft.com/office/drawing/2015/06/chart">
            <c:ext xmlns:c16="http://schemas.microsoft.com/office/drawing/2014/chart" uri="{C3380CC4-5D6E-409C-BE32-E72D297353CC}">
              <c16:uniqueId val="{0000000E-C45E-4C90-A9A1-6AEB66E9313E}"/>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2.7136493830387395E-2"/>
          <c:y val="0.78931904345290171"/>
          <c:w val="0.96232452271266922"/>
          <c:h val="0.18290317876932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Orderbook!$A$12</c:f>
              <c:strCache>
                <c:ptCount val="1"/>
                <c:pt idx="0">
                  <c:v>Others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5012-491F-99BC-9C2E1907F8F1}"/>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5012-491F-99BC-9C2E1907F8F1}"/>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5012-491F-99BC-9C2E1907F8F1}"/>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5012-491F-99BC-9C2E1907F8F1}"/>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5012-491F-99BC-9C2E1907F8F1}"/>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5012-491F-99BC-9C2E1907F8F1}"/>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5012-491F-99BC-9C2E1907F8F1}"/>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Orderbook!$B$1:$H$1</c:f>
              <c:strCache>
                <c:ptCount val="7"/>
                <c:pt idx="0">
                  <c:v>Biofuel</c:v>
                </c:pt>
                <c:pt idx="1">
                  <c:v>Ethane</c:v>
                </c:pt>
                <c:pt idx="2">
                  <c:v>Hydrogen</c:v>
                </c:pt>
                <c:pt idx="3">
                  <c:v>LNG</c:v>
                </c:pt>
                <c:pt idx="4">
                  <c:v>LPG</c:v>
                </c:pt>
                <c:pt idx="5">
                  <c:v>Methanol</c:v>
                </c:pt>
                <c:pt idx="6">
                  <c:v>Nuclear</c:v>
                </c:pt>
              </c:strCache>
            </c:strRef>
          </c:cat>
          <c:val>
            <c:numRef>
              <c:f>Orderbook!$B$12:$H$12</c:f>
              <c:numCache>
                <c:formatCode>General</c:formatCode>
                <c:ptCount val="7"/>
                <c:pt idx="0">
                  <c:v>3</c:v>
                </c:pt>
                <c:pt idx="1">
                  <c:v>0</c:v>
                </c:pt>
                <c:pt idx="2">
                  <c:v>4</c:v>
                </c:pt>
                <c:pt idx="3">
                  <c:v>8</c:v>
                </c:pt>
                <c:pt idx="4">
                  <c:v>0</c:v>
                </c:pt>
                <c:pt idx="5">
                  <c:v>4</c:v>
                </c:pt>
                <c:pt idx="6">
                  <c:v>0</c:v>
                </c:pt>
              </c:numCache>
            </c:numRef>
          </c:val>
          <c:extLst xmlns:c16r2="http://schemas.microsoft.com/office/drawing/2015/06/chart">
            <c:ext xmlns:c16="http://schemas.microsoft.com/office/drawing/2014/chart" uri="{C3380CC4-5D6E-409C-BE32-E72D297353CC}">
              <c16:uniqueId val="{0000000E-5012-491F-99BC-9C2E1907F8F1}"/>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4.0967752474924034E-2"/>
          <c:y val="0.78931904345290171"/>
          <c:w val="0.95903224752507599"/>
          <c:h val="0.18290317876932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9983686760621906E-2"/>
          <c:y val="0.15417979002624671"/>
          <c:w val="0.91001631323937815"/>
          <c:h val="0.62491105278506842"/>
        </c:manualLayout>
      </c:layout>
      <c:pie3DChart>
        <c:varyColors val="1"/>
        <c:ser>
          <c:idx val="0"/>
          <c:order val="0"/>
          <c:tx>
            <c:strRef>
              <c:f>Fleet!$A$4</c:f>
              <c:strCache>
                <c:ptCount val="1"/>
                <c:pt idx="0">
                  <c:v>Dry Bulk</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6570-482F-8C1F-02DE1A335591}"/>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6570-482F-8C1F-02DE1A335591}"/>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6570-482F-8C1F-02DE1A335591}"/>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6570-482F-8C1F-02DE1A335591}"/>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6570-482F-8C1F-02DE1A335591}"/>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6570-482F-8C1F-02DE1A335591}"/>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6570-482F-8C1F-02DE1A335591}"/>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Fleet!$B$1:$H$1</c:f>
              <c:strCache>
                <c:ptCount val="7"/>
                <c:pt idx="0">
                  <c:v>Biofuel</c:v>
                </c:pt>
                <c:pt idx="1">
                  <c:v>Ethane</c:v>
                </c:pt>
                <c:pt idx="2">
                  <c:v>Hydrogen</c:v>
                </c:pt>
                <c:pt idx="3">
                  <c:v>LNG</c:v>
                </c:pt>
                <c:pt idx="4">
                  <c:v>LPG</c:v>
                </c:pt>
                <c:pt idx="5">
                  <c:v>Methanol</c:v>
                </c:pt>
                <c:pt idx="6">
                  <c:v>Nuclear</c:v>
                </c:pt>
              </c:strCache>
            </c:strRef>
          </c:cat>
          <c:val>
            <c:numRef>
              <c:f>Fleet!$B$4:$H$4</c:f>
              <c:numCache>
                <c:formatCode>General</c:formatCode>
                <c:ptCount val="7"/>
                <c:pt idx="0">
                  <c:v>6</c:v>
                </c:pt>
                <c:pt idx="1">
                  <c:v>0</c:v>
                </c:pt>
                <c:pt idx="2">
                  <c:v>0</c:v>
                </c:pt>
                <c:pt idx="3">
                  <c:v>26</c:v>
                </c:pt>
                <c:pt idx="4">
                  <c:v>0</c:v>
                </c:pt>
                <c:pt idx="5">
                  <c:v>0</c:v>
                </c:pt>
                <c:pt idx="6">
                  <c:v>0</c:v>
                </c:pt>
              </c:numCache>
            </c:numRef>
          </c:val>
          <c:extLst xmlns:c16r2="http://schemas.microsoft.com/office/drawing/2015/06/chart">
            <c:ext xmlns:c16="http://schemas.microsoft.com/office/drawing/2014/chart" uri="{C3380CC4-5D6E-409C-BE32-E72D297353CC}">
              <c16:uniqueId val="{0000000E-6570-482F-8C1F-02DE1A335591}"/>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2.1036037322866956E-2"/>
          <c:y val="0.78931904345290171"/>
          <c:w val="0.95515817208059917"/>
          <c:h val="0.18290317876932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2640201224846898"/>
          <c:w val="0.96140993072172454"/>
          <c:h val="0.65268883056284621"/>
        </c:manualLayout>
      </c:layout>
      <c:pie3DChart>
        <c:varyColors val="1"/>
        <c:ser>
          <c:idx val="0"/>
          <c:order val="0"/>
          <c:tx>
            <c:strRef>
              <c:f>Fleet!$A$3</c:f>
              <c:strCache>
                <c:ptCount val="1"/>
                <c:pt idx="0">
                  <c:v>Cruise</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18DF-4B48-BBC2-86FDFFBD56D4}"/>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18DF-4B48-BBC2-86FDFFBD56D4}"/>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18DF-4B48-BBC2-86FDFFBD56D4}"/>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18DF-4B48-BBC2-86FDFFBD56D4}"/>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18DF-4B48-BBC2-86FDFFBD56D4}"/>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18DF-4B48-BBC2-86FDFFBD56D4}"/>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18DF-4B48-BBC2-86FDFFBD56D4}"/>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Fleet!$B$1:$H$1</c:f>
              <c:strCache>
                <c:ptCount val="7"/>
                <c:pt idx="0">
                  <c:v>Biofuel</c:v>
                </c:pt>
                <c:pt idx="1">
                  <c:v>Ethane</c:v>
                </c:pt>
                <c:pt idx="2">
                  <c:v>Hydrogen</c:v>
                </c:pt>
                <c:pt idx="3">
                  <c:v>LNG</c:v>
                </c:pt>
                <c:pt idx="4">
                  <c:v>LPG</c:v>
                </c:pt>
                <c:pt idx="5">
                  <c:v>Methanol</c:v>
                </c:pt>
                <c:pt idx="6">
                  <c:v>Nuclear</c:v>
                </c:pt>
              </c:strCache>
            </c:strRef>
          </c:cat>
          <c:val>
            <c:numRef>
              <c:f>Fleet!$B$3:$H$3</c:f>
              <c:numCache>
                <c:formatCode>General</c:formatCode>
                <c:ptCount val="7"/>
                <c:pt idx="0">
                  <c:v>0</c:v>
                </c:pt>
                <c:pt idx="1">
                  <c:v>0</c:v>
                </c:pt>
                <c:pt idx="2">
                  <c:v>1</c:v>
                </c:pt>
                <c:pt idx="3">
                  <c:v>16</c:v>
                </c:pt>
                <c:pt idx="4">
                  <c:v>0</c:v>
                </c:pt>
                <c:pt idx="5">
                  <c:v>0</c:v>
                </c:pt>
                <c:pt idx="6">
                  <c:v>0</c:v>
                </c:pt>
              </c:numCache>
            </c:numRef>
          </c:val>
          <c:extLst xmlns:c16r2="http://schemas.microsoft.com/office/drawing/2015/06/chart">
            <c:ext xmlns:c16="http://schemas.microsoft.com/office/drawing/2014/chart" uri="{C3380CC4-5D6E-409C-BE32-E72D297353CC}">
              <c16:uniqueId val="{0000000E-18DF-4B48-BBC2-86FDFFBD56D4}"/>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5.2274014809636934E-2"/>
          <c:y val="0.85877989209682137"/>
          <c:w val="0.89999985675948413"/>
          <c:h val="9.492381160688247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Containership</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8725473291328985E-3"/>
          <c:y val="0.15077212074966809"/>
          <c:w val="0.9038138036807285"/>
          <c:h val="0.63420671994429112"/>
        </c:manualLayout>
      </c:layout>
      <c:pie3DChart>
        <c:varyColors val="1"/>
        <c:ser>
          <c:idx val="0"/>
          <c:order val="0"/>
          <c:tx>
            <c:strRef>
              <c:f>Fleet!$A$2</c:f>
              <c:strCache>
                <c:ptCount val="1"/>
                <c:pt idx="0">
                  <c:v>Containership</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F608-4DD4-99EF-BF56554C34F2}"/>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F608-4DD4-99EF-BF56554C34F2}"/>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F608-4DD4-99EF-BF56554C34F2}"/>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F608-4DD4-99EF-BF56554C34F2}"/>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F608-4DD4-99EF-BF56554C34F2}"/>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F608-4DD4-99EF-BF56554C34F2}"/>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F608-4DD4-99EF-BF56554C34F2}"/>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Fleet!$B$1:$H$1</c:f>
              <c:strCache>
                <c:ptCount val="7"/>
                <c:pt idx="0">
                  <c:v>Biofuel</c:v>
                </c:pt>
                <c:pt idx="1">
                  <c:v>Ethane</c:v>
                </c:pt>
                <c:pt idx="2">
                  <c:v>Hydrogen</c:v>
                </c:pt>
                <c:pt idx="3">
                  <c:v>LNG</c:v>
                </c:pt>
                <c:pt idx="4">
                  <c:v>LPG</c:v>
                </c:pt>
                <c:pt idx="5">
                  <c:v>Methanol</c:v>
                </c:pt>
                <c:pt idx="6">
                  <c:v>Nuclear</c:v>
                </c:pt>
              </c:strCache>
            </c:strRef>
          </c:cat>
          <c:val>
            <c:numRef>
              <c:f>Fleet!$B$2:$H$2</c:f>
              <c:numCache>
                <c:formatCode>General</c:formatCode>
                <c:ptCount val="7"/>
                <c:pt idx="0">
                  <c:v>14</c:v>
                </c:pt>
                <c:pt idx="1">
                  <c:v>0</c:v>
                </c:pt>
                <c:pt idx="2">
                  <c:v>0</c:v>
                </c:pt>
                <c:pt idx="3">
                  <c:v>50</c:v>
                </c:pt>
                <c:pt idx="4">
                  <c:v>0</c:v>
                </c:pt>
                <c:pt idx="5">
                  <c:v>0</c:v>
                </c:pt>
                <c:pt idx="6">
                  <c:v>0</c:v>
                </c:pt>
              </c:numCache>
            </c:numRef>
          </c:val>
          <c:extLst xmlns:c16r2="http://schemas.microsoft.com/office/drawing/2015/06/chart">
            <c:ext xmlns:c16="http://schemas.microsoft.com/office/drawing/2014/chart" uri="{C3380CC4-5D6E-409C-BE32-E72D297353CC}">
              <c16:uniqueId val="{0000000E-F608-4DD4-99EF-BF56554C34F2}"/>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3.0181297635146008E-2"/>
          <c:y val="0.78931904345290171"/>
          <c:w val="0.96728353083261409"/>
          <c:h val="0.18290317876932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7247157788970266E-2"/>
          <c:y val="0.20510571595217264"/>
          <c:w val="0.89873677017769849"/>
          <c:h val="0.61102216389617969"/>
        </c:manualLayout>
      </c:layout>
      <c:pie3DChart>
        <c:varyColors val="1"/>
        <c:ser>
          <c:idx val="0"/>
          <c:order val="0"/>
          <c:tx>
            <c:strRef>
              <c:f>Fleet!$A$5</c:f>
              <c:strCache>
                <c:ptCount val="1"/>
                <c:pt idx="0">
                  <c:v>Ferry</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CED2-44B4-A076-F9E5767DA290}"/>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CED2-44B4-A076-F9E5767DA290}"/>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CED2-44B4-A076-F9E5767DA290}"/>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CED2-44B4-A076-F9E5767DA290}"/>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CED2-44B4-A076-F9E5767DA290}"/>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CED2-44B4-A076-F9E5767DA290}"/>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CED2-44B4-A076-F9E5767DA290}"/>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Fleet!$B$1:$H$1</c:f>
              <c:strCache>
                <c:ptCount val="7"/>
                <c:pt idx="0">
                  <c:v>Biofuel</c:v>
                </c:pt>
                <c:pt idx="1">
                  <c:v>Ethane</c:v>
                </c:pt>
                <c:pt idx="2">
                  <c:v>Hydrogen</c:v>
                </c:pt>
                <c:pt idx="3">
                  <c:v>LNG</c:v>
                </c:pt>
                <c:pt idx="4">
                  <c:v>LPG</c:v>
                </c:pt>
                <c:pt idx="5">
                  <c:v>Methanol</c:v>
                </c:pt>
                <c:pt idx="6">
                  <c:v>Nuclear</c:v>
                </c:pt>
              </c:strCache>
            </c:strRef>
          </c:cat>
          <c:val>
            <c:numRef>
              <c:f>Fleet!$B$5:$H$5</c:f>
              <c:numCache>
                <c:formatCode>General</c:formatCode>
                <c:ptCount val="7"/>
                <c:pt idx="0">
                  <c:v>22</c:v>
                </c:pt>
                <c:pt idx="1">
                  <c:v>0</c:v>
                </c:pt>
                <c:pt idx="2">
                  <c:v>1</c:v>
                </c:pt>
                <c:pt idx="3">
                  <c:v>64</c:v>
                </c:pt>
                <c:pt idx="4">
                  <c:v>0</c:v>
                </c:pt>
                <c:pt idx="5">
                  <c:v>1</c:v>
                </c:pt>
                <c:pt idx="6">
                  <c:v>0</c:v>
                </c:pt>
              </c:numCache>
            </c:numRef>
          </c:val>
          <c:extLst xmlns:c16r2="http://schemas.microsoft.com/office/drawing/2015/06/chart">
            <c:ext xmlns:c16="http://schemas.microsoft.com/office/drawing/2014/chart" uri="{C3380CC4-5D6E-409C-BE32-E72D297353CC}">
              <c16:uniqueId val="{0000000E-CED2-44B4-A076-F9E5767DA290}"/>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2.6294129943446112E-2"/>
          <c:y val="0.78931904345290171"/>
          <c:w val="0.96958117657737919"/>
          <c:h val="0.18290317876932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194444444444445"/>
          <c:y val="0.19226669582968794"/>
          <c:w val="0.81388888888888888"/>
          <c:h val="0.57479476523767858"/>
        </c:manualLayout>
      </c:layout>
      <c:pie3DChart>
        <c:varyColors val="1"/>
        <c:ser>
          <c:idx val="0"/>
          <c:order val="0"/>
          <c:tx>
            <c:strRef>
              <c:f>Fleet!$A$6</c:f>
              <c:strCache>
                <c:ptCount val="1"/>
                <c:pt idx="0">
                  <c:v>FPSO</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335F-4AA1-916D-CAD92C67C1E7}"/>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335F-4AA1-916D-CAD92C67C1E7}"/>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335F-4AA1-916D-CAD92C67C1E7}"/>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335F-4AA1-916D-CAD92C67C1E7}"/>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335F-4AA1-916D-CAD92C67C1E7}"/>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335F-4AA1-916D-CAD92C67C1E7}"/>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335F-4AA1-916D-CAD92C67C1E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Fleet!$B$1:$H$1</c:f>
              <c:strCache>
                <c:ptCount val="7"/>
                <c:pt idx="0">
                  <c:v>Biofuel</c:v>
                </c:pt>
                <c:pt idx="1">
                  <c:v>Ethane</c:v>
                </c:pt>
                <c:pt idx="2">
                  <c:v>Hydrogen</c:v>
                </c:pt>
                <c:pt idx="3">
                  <c:v>LNG</c:v>
                </c:pt>
                <c:pt idx="4">
                  <c:v>LPG</c:v>
                </c:pt>
                <c:pt idx="5">
                  <c:v>Methanol</c:v>
                </c:pt>
                <c:pt idx="6">
                  <c:v>Nuclear</c:v>
                </c:pt>
              </c:strCache>
            </c:strRef>
          </c:cat>
          <c:val>
            <c:numRef>
              <c:f>Fleet!$B$6:$H$6</c:f>
              <c:numCache>
                <c:formatCode>General</c:formatCode>
                <c:ptCount val="7"/>
                <c:pt idx="0">
                  <c:v>0</c:v>
                </c:pt>
                <c:pt idx="1">
                  <c:v>0</c:v>
                </c:pt>
                <c:pt idx="2">
                  <c:v>0</c:v>
                </c:pt>
                <c:pt idx="3">
                  <c:v>2</c:v>
                </c:pt>
                <c:pt idx="4">
                  <c:v>0</c:v>
                </c:pt>
                <c:pt idx="5">
                  <c:v>0</c:v>
                </c:pt>
                <c:pt idx="6">
                  <c:v>0</c:v>
                </c:pt>
              </c:numCache>
            </c:numRef>
          </c:val>
          <c:extLst xmlns:c16r2="http://schemas.microsoft.com/office/drawing/2015/06/chart">
            <c:ext xmlns:c16="http://schemas.microsoft.com/office/drawing/2014/chart" uri="{C3380CC4-5D6E-409C-BE32-E72D297353CC}">
              <c16:uniqueId val="{0000000E-335F-4AA1-916D-CAD92C67C1E7}"/>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1.8837738643665395E-2"/>
          <c:y val="0.78931904345290171"/>
          <c:w val="0.96509077444157654"/>
          <c:h val="0.18290317876932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566135-E31C-40F6-B9FE-440601542612}" type="doc">
      <dgm:prSet loTypeId="urn:diagrams.loki3.com/VaryingWidthList" loCatId="list" qsTypeId="urn:microsoft.com/office/officeart/2005/8/quickstyle/simple1" qsCatId="simple" csTypeId="urn:microsoft.com/office/officeart/2005/8/colors/accent1_5" csCatId="accent1" phldr="1"/>
      <dgm:spPr/>
    </dgm:pt>
    <dgm:pt modelId="{16AA570B-24F3-4462-A476-E76814F6CAC2}">
      <dgm:prSet phldrT="[Text]"/>
      <dgm:spPr/>
      <dgm:t>
        <a:bodyPr/>
        <a:lstStyle/>
        <a:p>
          <a:r>
            <a:rPr lang="en-US" dirty="0"/>
            <a:t>2023</a:t>
          </a:r>
        </a:p>
      </dgm:t>
    </dgm:pt>
    <dgm:pt modelId="{E34C9583-6EBB-4849-994A-2575A7AA4FFE}" type="parTrans" cxnId="{C9C5B8A8-AB4C-4C59-A836-00B506BC6181}">
      <dgm:prSet/>
      <dgm:spPr/>
      <dgm:t>
        <a:bodyPr/>
        <a:lstStyle/>
        <a:p>
          <a:endParaRPr lang="en-US"/>
        </a:p>
      </dgm:t>
    </dgm:pt>
    <dgm:pt modelId="{E0CD1B20-5A33-4543-86F0-F8F9DE09FA36}" type="sibTrans" cxnId="{C9C5B8A8-AB4C-4C59-A836-00B506BC6181}">
      <dgm:prSet/>
      <dgm:spPr/>
      <dgm:t>
        <a:bodyPr/>
        <a:lstStyle/>
        <a:p>
          <a:endParaRPr lang="en-US"/>
        </a:p>
      </dgm:t>
    </dgm:pt>
    <dgm:pt modelId="{83F6DCDD-7346-496E-9250-CD08BDFEC7CC}">
      <dgm:prSet phldrT="[Text]"/>
      <dgm:spPr/>
      <dgm:t>
        <a:bodyPr/>
        <a:lstStyle/>
        <a:p>
          <a:r>
            <a:rPr lang="en-US" dirty="0"/>
            <a:t>2024</a:t>
          </a:r>
        </a:p>
      </dgm:t>
    </dgm:pt>
    <dgm:pt modelId="{CAEEBEC9-E22E-408A-AB66-9250AED17498}" type="parTrans" cxnId="{A26FBE96-7138-4DE0-8A2C-7ACBD5F112C2}">
      <dgm:prSet/>
      <dgm:spPr/>
      <dgm:t>
        <a:bodyPr/>
        <a:lstStyle/>
        <a:p>
          <a:endParaRPr lang="en-US"/>
        </a:p>
      </dgm:t>
    </dgm:pt>
    <dgm:pt modelId="{F174926B-313A-496E-BF85-BA11C7CC70A5}" type="sibTrans" cxnId="{A26FBE96-7138-4DE0-8A2C-7ACBD5F112C2}">
      <dgm:prSet/>
      <dgm:spPr/>
      <dgm:t>
        <a:bodyPr/>
        <a:lstStyle/>
        <a:p>
          <a:endParaRPr lang="en-US"/>
        </a:p>
      </dgm:t>
    </dgm:pt>
    <dgm:pt modelId="{6E96E003-DC7A-4D5A-B699-21FBE0EF4256}">
      <dgm:prSet phldrT="[Text]"/>
      <dgm:spPr/>
      <dgm:t>
        <a:bodyPr/>
        <a:lstStyle/>
        <a:p>
          <a:r>
            <a:rPr lang="en-US" dirty="0"/>
            <a:t>2025</a:t>
          </a:r>
        </a:p>
      </dgm:t>
    </dgm:pt>
    <dgm:pt modelId="{6543249D-502B-4B1B-AC5F-D20F692336FC}" type="parTrans" cxnId="{F2B54857-7F9B-4D1D-87AF-F4372FC49EEA}">
      <dgm:prSet/>
      <dgm:spPr/>
      <dgm:t>
        <a:bodyPr/>
        <a:lstStyle/>
        <a:p>
          <a:endParaRPr lang="en-US"/>
        </a:p>
      </dgm:t>
    </dgm:pt>
    <dgm:pt modelId="{B9B8ABF6-32F0-4E65-8CAE-77D7C8039653}" type="sibTrans" cxnId="{F2B54857-7F9B-4D1D-87AF-F4372FC49EEA}">
      <dgm:prSet/>
      <dgm:spPr/>
      <dgm:t>
        <a:bodyPr/>
        <a:lstStyle/>
        <a:p>
          <a:endParaRPr lang="en-US"/>
        </a:p>
      </dgm:t>
    </dgm:pt>
    <dgm:pt modelId="{88F77423-F3E2-4F3A-A20A-1DE30171AB04}">
      <dgm:prSet phldrT="[Text]"/>
      <dgm:spPr/>
      <dgm:t>
        <a:bodyPr/>
        <a:lstStyle/>
        <a:p>
          <a:r>
            <a:rPr lang="en-US" dirty="0"/>
            <a:t>2026</a:t>
          </a:r>
        </a:p>
      </dgm:t>
    </dgm:pt>
    <dgm:pt modelId="{F086742D-9A4C-4173-AC11-45D026B3F787}" type="parTrans" cxnId="{CF82CEC6-B372-4547-89A7-51658EC4F033}">
      <dgm:prSet/>
      <dgm:spPr/>
      <dgm:t>
        <a:bodyPr/>
        <a:lstStyle/>
        <a:p>
          <a:endParaRPr lang="en-US"/>
        </a:p>
      </dgm:t>
    </dgm:pt>
    <dgm:pt modelId="{28431566-5F65-4615-9DE6-322B2B7CAB1A}" type="sibTrans" cxnId="{CF82CEC6-B372-4547-89A7-51658EC4F033}">
      <dgm:prSet/>
      <dgm:spPr/>
      <dgm:t>
        <a:bodyPr/>
        <a:lstStyle/>
        <a:p>
          <a:endParaRPr lang="en-US"/>
        </a:p>
      </dgm:t>
    </dgm:pt>
    <dgm:pt modelId="{3D360334-459B-4A5D-81EB-113EA6A1309F}" type="pres">
      <dgm:prSet presAssocID="{56566135-E31C-40F6-B9FE-440601542612}" presName="Name0" presStyleCnt="0">
        <dgm:presLayoutVars>
          <dgm:resizeHandles/>
        </dgm:presLayoutVars>
      </dgm:prSet>
      <dgm:spPr/>
    </dgm:pt>
    <dgm:pt modelId="{F2B3A848-7535-441A-954E-C7A75653FD26}" type="pres">
      <dgm:prSet presAssocID="{16AA570B-24F3-4462-A476-E76814F6CAC2}" presName="text" presStyleLbl="node1" presStyleIdx="0" presStyleCnt="4">
        <dgm:presLayoutVars>
          <dgm:bulletEnabled val="1"/>
        </dgm:presLayoutVars>
      </dgm:prSet>
      <dgm:spPr/>
      <dgm:t>
        <a:bodyPr/>
        <a:lstStyle/>
        <a:p>
          <a:endParaRPr lang="tr-TR"/>
        </a:p>
      </dgm:t>
    </dgm:pt>
    <dgm:pt modelId="{15FCA060-9C6E-4A2B-A2ED-7CC438EC94DC}" type="pres">
      <dgm:prSet presAssocID="{E0CD1B20-5A33-4543-86F0-F8F9DE09FA36}" presName="space" presStyleCnt="0"/>
      <dgm:spPr/>
    </dgm:pt>
    <dgm:pt modelId="{4D60CF64-31C9-4C62-8400-D087F8D14820}" type="pres">
      <dgm:prSet presAssocID="{83F6DCDD-7346-496E-9250-CD08BDFEC7CC}" presName="text" presStyleLbl="node1" presStyleIdx="1" presStyleCnt="4">
        <dgm:presLayoutVars>
          <dgm:bulletEnabled val="1"/>
        </dgm:presLayoutVars>
      </dgm:prSet>
      <dgm:spPr/>
      <dgm:t>
        <a:bodyPr/>
        <a:lstStyle/>
        <a:p>
          <a:endParaRPr lang="tr-TR"/>
        </a:p>
      </dgm:t>
    </dgm:pt>
    <dgm:pt modelId="{B192C8E5-0A23-4B66-8306-6944108613E0}" type="pres">
      <dgm:prSet presAssocID="{F174926B-313A-496E-BF85-BA11C7CC70A5}" presName="space" presStyleCnt="0"/>
      <dgm:spPr/>
    </dgm:pt>
    <dgm:pt modelId="{6C22023D-0DAE-4E17-AD49-93C3AF0F1345}" type="pres">
      <dgm:prSet presAssocID="{6E96E003-DC7A-4D5A-B699-21FBE0EF4256}" presName="text" presStyleLbl="node1" presStyleIdx="2" presStyleCnt="4">
        <dgm:presLayoutVars>
          <dgm:bulletEnabled val="1"/>
        </dgm:presLayoutVars>
      </dgm:prSet>
      <dgm:spPr/>
      <dgm:t>
        <a:bodyPr/>
        <a:lstStyle/>
        <a:p>
          <a:endParaRPr lang="tr-TR"/>
        </a:p>
      </dgm:t>
    </dgm:pt>
    <dgm:pt modelId="{9FBB48E3-6F03-4966-937A-223DC44EEF71}" type="pres">
      <dgm:prSet presAssocID="{B9B8ABF6-32F0-4E65-8CAE-77D7C8039653}" presName="space" presStyleCnt="0"/>
      <dgm:spPr/>
    </dgm:pt>
    <dgm:pt modelId="{5F9162CF-F402-4749-B36E-F30A06611E63}" type="pres">
      <dgm:prSet presAssocID="{88F77423-F3E2-4F3A-A20A-1DE30171AB04}" presName="text" presStyleLbl="node1" presStyleIdx="3" presStyleCnt="4">
        <dgm:presLayoutVars>
          <dgm:bulletEnabled val="1"/>
        </dgm:presLayoutVars>
      </dgm:prSet>
      <dgm:spPr/>
      <dgm:t>
        <a:bodyPr/>
        <a:lstStyle/>
        <a:p>
          <a:endParaRPr lang="tr-TR"/>
        </a:p>
      </dgm:t>
    </dgm:pt>
  </dgm:ptLst>
  <dgm:cxnLst>
    <dgm:cxn modelId="{74B04523-F6DB-4604-B365-0751D0F6D013}" type="presOf" srcId="{83F6DCDD-7346-496E-9250-CD08BDFEC7CC}" destId="{4D60CF64-31C9-4C62-8400-D087F8D14820}" srcOrd="0" destOrd="0" presId="urn:diagrams.loki3.com/VaryingWidthList"/>
    <dgm:cxn modelId="{1A56853A-70B1-4863-805C-C1E2B00AB17F}" type="presOf" srcId="{16AA570B-24F3-4462-A476-E76814F6CAC2}" destId="{F2B3A848-7535-441A-954E-C7A75653FD26}" srcOrd="0" destOrd="0" presId="urn:diagrams.loki3.com/VaryingWidthList"/>
    <dgm:cxn modelId="{CF82CEC6-B372-4547-89A7-51658EC4F033}" srcId="{56566135-E31C-40F6-B9FE-440601542612}" destId="{88F77423-F3E2-4F3A-A20A-1DE30171AB04}" srcOrd="3" destOrd="0" parTransId="{F086742D-9A4C-4173-AC11-45D026B3F787}" sibTransId="{28431566-5F65-4615-9DE6-322B2B7CAB1A}"/>
    <dgm:cxn modelId="{AC61CE84-1B2A-4A57-9AC6-6A196ED29423}" type="presOf" srcId="{6E96E003-DC7A-4D5A-B699-21FBE0EF4256}" destId="{6C22023D-0DAE-4E17-AD49-93C3AF0F1345}" srcOrd="0" destOrd="0" presId="urn:diagrams.loki3.com/VaryingWidthList"/>
    <dgm:cxn modelId="{8371526E-5CF8-44E4-8BC4-73DF521FC806}" type="presOf" srcId="{56566135-E31C-40F6-B9FE-440601542612}" destId="{3D360334-459B-4A5D-81EB-113EA6A1309F}" srcOrd="0" destOrd="0" presId="urn:diagrams.loki3.com/VaryingWidthList"/>
    <dgm:cxn modelId="{C9C5B8A8-AB4C-4C59-A836-00B506BC6181}" srcId="{56566135-E31C-40F6-B9FE-440601542612}" destId="{16AA570B-24F3-4462-A476-E76814F6CAC2}" srcOrd="0" destOrd="0" parTransId="{E34C9583-6EBB-4849-994A-2575A7AA4FFE}" sibTransId="{E0CD1B20-5A33-4543-86F0-F8F9DE09FA36}"/>
    <dgm:cxn modelId="{F2B54857-7F9B-4D1D-87AF-F4372FC49EEA}" srcId="{56566135-E31C-40F6-B9FE-440601542612}" destId="{6E96E003-DC7A-4D5A-B699-21FBE0EF4256}" srcOrd="2" destOrd="0" parTransId="{6543249D-502B-4B1B-AC5F-D20F692336FC}" sibTransId="{B9B8ABF6-32F0-4E65-8CAE-77D7C8039653}"/>
    <dgm:cxn modelId="{914C1D23-2290-4E8C-8440-A45DB1E33891}" type="presOf" srcId="{88F77423-F3E2-4F3A-A20A-1DE30171AB04}" destId="{5F9162CF-F402-4749-B36E-F30A06611E63}" srcOrd="0" destOrd="0" presId="urn:diagrams.loki3.com/VaryingWidthList"/>
    <dgm:cxn modelId="{A26FBE96-7138-4DE0-8A2C-7ACBD5F112C2}" srcId="{56566135-E31C-40F6-B9FE-440601542612}" destId="{83F6DCDD-7346-496E-9250-CD08BDFEC7CC}" srcOrd="1" destOrd="0" parTransId="{CAEEBEC9-E22E-408A-AB66-9250AED17498}" sibTransId="{F174926B-313A-496E-BF85-BA11C7CC70A5}"/>
    <dgm:cxn modelId="{6C277B00-B2CA-4A52-A8D7-65E3B8452802}" type="presParOf" srcId="{3D360334-459B-4A5D-81EB-113EA6A1309F}" destId="{F2B3A848-7535-441A-954E-C7A75653FD26}" srcOrd="0" destOrd="0" presId="urn:diagrams.loki3.com/VaryingWidthList"/>
    <dgm:cxn modelId="{038C1AE5-76C1-444E-B8C2-00C121100FD0}" type="presParOf" srcId="{3D360334-459B-4A5D-81EB-113EA6A1309F}" destId="{15FCA060-9C6E-4A2B-A2ED-7CC438EC94DC}" srcOrd="1" destOrd="0" presId="urn:diagrams.loki3.com/VaryingWidthList"/>
    <dgm:cxn modelId="{6361EB11-002D-48A0-96E4-DAF77F97958A}" type="presParOf" srcId="{3D360334-459B-4A5D-81EB-113EA6A1309F}" destId="{4D60CF64-31C9-4C62-8400-D087F8D14820}" srcOrd="2" destOrd="0" presId="urn:diagrams.loki3.com/VaryingWidthList"/>
    <dgm:cxn modelId="{66E44636-C07A-424F-89C3-847E2351C892}" type="presParOf" srcId="{3D360334-459B-4A5D-81EB-113EA6A1309F}" destId="{B192C8E5-0A23-4B66-8306-6944108613E0}" srcOrd="3" destOrd="0" presId="urn:diagrams.loki3.com/VaryingWidthList"/>
    <dgm:cxn modelId="{96DC7970-EC2C-4EA6-A41C-7F7525F90092}" type="presParOf" srcId="{3D360334-459B-4A5D-81EB-113EA6A1309F}" destId="{6C22023D-0DAE-4E17-AD49-93C3AF0F1345}" srcOrd="4" destOrd="0" presId="urn:diagrams.loki3.com/VaryingWidthList"/>
    <dgm:cxn modelId="{D50F55D1-2760-4336-8290-BA64C3408AA1}" type="presParOf" srcId="{3D360334-459B-4A5D-81EB-113EA6A1309F}" destId="{9FBB48E3-6F03-4966-937A-223DC44EEF71}" srcOrd="5" destOrd="0" presId="urn:diagrams.loki3.com/VaryingWidthList"/>
    <dgm:cxn modelId="{F64DAA92-F466-4B68-AAA0-905220A51B18}" type="presParOf" srcId="{3D360334-459B-4A5D-81EB-113EA6A1309F}" destId="{5F9162CF-F402-4749-B36E-F30A06611E63}" srcOrd="6"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2472B3D-FDF9-43A8-8BB0-9208C668B7A8}"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n-SG"/>
        </a:p>
      </dgm:t>
    </dgm:pt>
    <dgm:pt modelId="{15B336EF-FC69-4AFD-95B6-971B4E0F393A}">
      <dgm:prSet phldrT="[Text]" custT="1"/>
      <dgm:spPr>
        <a:solidFill>
          <a:schemeClr val="accent2"/>
        </a:solidFill>
      </dgm:spPr>
      <dgm:t>
        <a:bodyPr/>
        <a:lstStyle/>
        <a:p>
          <a:r>
            <a:rPr lang="en-SG" sz="2100" dirty="0">
              <a:solidFill>
                <a:schemeClr val="bg1"/>
              </a:solidFill>
            </a:rPr>
            <a:t>Issues</a:t>
          </a:r>
        </a:p>
      </dgm:t>
    </dgm:pt>
    <dgm:pt modelId="{13AA8BA2-B43D-46D5-B316-D0E1CD08B956}" type="parTrans" cxnId="{64816A3A-A85F-4786-931E-F613F842918A}">
      <dgm:prSet/>
      <dgm:spPr/>
      <dgm:t>
        <a:bodyPr/>
        <a:lstStyle/>
        <a:p>
          <a:endParaRPr lang="en-SG"/>
        </a:p>
      </dgm:t>
    </dgm:pt>
    <dgm:pt modelId="{5D15A709-5E63-42C4-AC1B-7AE82265951F}" type="sibTrans" cxnId="{64816A3A-A85F-4786-931E-F613F842918A}">
      <dgm:prSet/>
      <dgm:spPr/>
      <dgm:t>
        <a:bodyPr/>
        <a:lstStyle/>
        <a:p>
          <a:endParaRPr lang="en-SG"/>
        </a:p>
      </dgm:t>
    </dgm:pt>
    <dgm:pt modelId="{680E0312-D7FA-441F-AA0D-965B69ABA82D}">
      <dgm:prSet phldrT="[Text]" custT="1"/>
      <dgm:spPr/>
      <dgm:t>
        <a:bodyPr/>
        <a:lstStyle/>
        <a:p>
          <a:pPr>
            <a:buFont typeface="Arial" panose="020B0604020202020204" pitchFamily="34" charset="0"/>
            <a:buNone/>
          </a:pPr>
          <a:r>
            <a:rPr lang="en-SG" sz="1100" dirty="0">
              <a:solidFill>
                <a:schemeClr val="bg1"/>
              </a:solidFill>
            </a:rPr>
            <a:t>1. Currently fuel emission is measured from tank to propeller. There has been a gradual transition towards well-to-propeller measurement method.</a:t>
          </a:r>
        </a:p>
        <a:p>
          <a:pPr>
            <a:buFont typeface="Arial" panose="020B0604020202020204" pitchFamily="34" charset="0"/>
            <a:buNone/>
          </a:pPr>
          <a:endParaRPr lang="en-SG" sz="1100" dirty="0">
            <a:solidFill>
              <a:schemeClr val="bg1"/>
            </a:solidFill>
          </a:endParaRPr>
        </a:p>
        <a:p>
          <a:pPr>
            <a:buFont typeface="Arial" panose="020B0604020202020204" pitchFamily="34" charset="0"/>
            <a:buNone/>
          </a:pPr>
          <a:r>
            <a:rPr lang="en-SG" sz="1100" dirty="0">
              <a:solidFill>
                <a:schemeClr val="bg1"/>
              </a:solidFill>
            </a:rPr>
            <a:t>2. Slow uptake of alternative fuel in global tonnage (0.9% in fleet and 20% in orderbook). </a:t>
          </a:r>
        </a:p>
        <a:p>
          <a:pPr>
            <a:buFont typeface="Arial" panose="020B0604020202020204" pitchFamily="34" charset="0"/>
            <a:buNone/>
          </a:pPr>
          <a:endParaRPr lang="en-SG" sz="1100" dirty="0">
            <a:solidFill>
              <a:schemeClr val="bg1"/>
            </a:solidFill>
          </a:endParaRPr>
        </a:p>
        <a:p>
          <a:pPr>
            <a:buFont typeface="Arial" panose="020B0604020202020204" pitchFamily="34" charset="0"/>
            <a:buNone/>
          </a:pPr>
          <a:endParaRPr lang="en-SG" sz="1100" dirty="0">
            <a:solidFill>
              <a:schemeClr val="bg1"/>
            </a:solidFill>
          </a:endParaRPr>
        </a:p>
        <a:p>
          <a:pPr>
            <a:buFont typeface="Arial" panose="020B0604020202020204" pitchFamily="34" charset="0"/>
            <a:buNone/>
          </a:pPr>
          <a:endParaRPr lang="en-SG" sz="1100" dirty="0">
            <a:solidFill>
              <a:schemeClr val="bg1"/>
            </a:solidFill>
          </a:endParaRPr>
        </a:p>
        <a:p>
          <a:pPr>
            <a:buFont typeface="Arial" panose="020B0604020202020204" pitchFamily="34" charset="0"/>
            <a:buNone/>
          </a:pPr>
          <a:r>
            <a:rPr lang="en-SG" sz="1100" dirty="0">
              <a:solidFill>
                <a:schemeClr val="bg1"/>
              </a:solidFill>
            </a:rPr>
            <a:t>3. Green Ammonia and Green Hydrogen are touted as zero emission fuel. </a:t>
          </a:r>
        </a:p>
        <a:p>
          <a:pPr>
            <a:buFont typeface="Arial" panose="020B0604020202020204" pitchFamily="34" charset="0"/>
            <a:buNone/>
          </a:pPr>
          <a:endParaRPr lang="en-SG" sz="1100" dirty="0">
            <a:solidFill>
              <a:schemeClr val="bg1"/>
            </a:solidFill>
          </a:endParaRPr>
        </a:p>
        <a:p>
          <a:pPr>
            <a:buFont typeface="Arial" panose="020B0604020202020204" pitchFamily="34" charset="0"/>
            <a:buNone/>
          </a:pPr>
          <a:endParaRPr lang="en-SG" sz="1100" dirty="0">
            <a:solidFill>
              <a:schemeClr val="bg1"/>
            </a:solidFill>
          </a:endParaRPr>
        </a:p>
        <a:p>
          <a:pPr>
            <a:buFont typeface="Arial" panose="020B0604020202020204" pitchFamily="34" charset="0"/>
            <a:buNone/>
          </a:pPr>
          <a:endParaRPr lang="en-SG" sz="1100" dirty="0">
            <a:solidFill>
              <a:schemeClr val="bg1"/>
            </a:solidFill>
          </a:endParaRPr>
        </a:p>
        <a:p>
          <a:pPr>
            <a:buFont typeface="Arial" panose="020B0604020202020204" pitchFamily="34" charset="0"/>
            <a:buNone/>
          </a:pPr>
          <a:endParaRPr lang="en-SG" sz="1100" dirty="0">
            <a:solidFill>
              <a:schemeClr val="bg1"/>
            </a:solidFill>
          </a:endParaRPr>
        </a:p>
        <a:p>
          <a:pPr>
            <a:buFont typeface="Arial" panose="020B0604020202020204" pitchFamily="34" charset="0"/>
            <a:buNone/>
          </a:pPr>
          <a:r>
            <a:rPr lang="en-SG" sz="1100" dirty="0">
              <a:solidFill>
                <a:schemeClr val="bg1"/>
              </a:solidFill>
            </a:rPr>
            <a:t>4. Currently, LNG, LPG and Methanol are the preferred fuel. </a:t>
          </a:r>
        </a:p>
        <a:p>
          <a:pPr>
            <a:buFont typeface="Arial" panose="020B0604020202020204" pitchFamily="34" charset="0"/>
            <a:buNone/>
          </a:pPr>
          <a:endParaRPr lang="en-SG" sz="1100" dirty="0">
            <a:solidFill>
              <a:schemeClr val="bg1"/>
            </a:solidFill>
          </a:endParaRPr>
        </a:p>
      </dgm:t>
    </dgm:pt>
    <dgm:pt modelId="{3BC4E080-73F2-43C7-BF80-CA2B9129084F}" type="parTrans" cxnId="{95E295AD-1144-4109-86AC-75B3E9EEFA40}">
      <dgm:prSet/>
      <dgm:spPr/>
      <dgm:t>
        <a:bodyPr/>
        <a:lstStyle/>
        <a:p>
          <a:endParaRPr lang="en-SG"/>
        </a:p>
      </dgm:t>
    </dgm:pt>
    <dgm:pt modelId="{883C9E59-3CF1-4EBA-8157-A841CD718CD7}" type="sibTrans" cxnId="{95E295AD-1144-4109-86AC-75B3E9EEFA40}">
      <dgm:prSet/>
      <dgm:spPr/>
      <dgm:t>
        <a:bodyPr/>
        <a:lstStyle/>
        <a:p>
          <a:endParaRPr lang="en-SG"/>
        </a:p>
      </dgm:t>
    </dgm:pt>
    <dgm:pt modelId="{02864D60-F97C-477C-8FF0-EE851D419F6F}">
      <dgm:prSet phldrT="[Text]" custT="1"/>
      <dgm:spPr/>
      <dgm:t>
        <a:bodyPr/>
        <a:lstStyle/>
        <a:p>
          <a:r>
            <a:rPr lang="en-SG" sz="2100" dirty="0"/>
            <a:t>Constraints</a:t>
          </a:r>
        </a:p>
      </dgm:t>
    </dgm:pt>
    <dgm:pt modelId="{CFFCBD32-E921-488B-AF96-6DBD44A6E1EC}" type="parTrans" cxnId="{43DAADAE-8952-4AF4-983E-6ABC2708F80C}">
      <dgm:prSet/>
      <dgm:spPr/>
      <dgm:t>
        <a:bodyPr/>
        <a:lstStyle/>
        <a:p>
          <a:endParaRPr lang="en-SG"/>
        </a:p>
      </dgm:t>
    </dgm:pt>
    <dgm:pt modelId="{B97C4B18-9777-420C-9476-A61814CA8EAB}" type="sibTrans" cxnId="{43DAADAE-8952-4AF4-983E-6ABC2708F80C}">
      <dgm:prSet/>
      <dgm:spPr/>
      <dgm:t>
        <a:bodyPr/>
        <a:lstStyle/>
        <a:p>
          <a:endParaRPr lang="en-SG"/>
        </a:p>
      </dgm:t>
    </dgm:pt>
    <dgm:pt modelId="{EFA95652-ADC6-45D7-8771-49DCFA8F7C64}">
      <dgm:prSet phldrT="[Text]" custT="1"/>
      <dgm:spPr/>
      <dgm:t>
        <a:bodyPr/>
        <a:lstStyle/>
        <a:p>
          <a:r>
            <a:rPr lang="en-SG" sz="1100" dirty="0">
              <a:solidFill>
                <a:schemeClr val="bg1"/>
              </a:solidFill>
            </a:rPr>
            <a:t>1. No consensus on measurement method.</a:t>
          </a:r>
        </a:p>
        <a:p>
          <a:endParaRPr lang="en-SG" sz="1100" dirty="0">
            <a:solidFill>
              <a:schemeClr val="bg1"/>
            </a:solidFill>
          </a:endParaRPr>
        </a:p>
        <a:p>
          <a:endParaRPr lang="en-SG" sz="1100" dirty="0">
            <a:solidFill>
              <a:schemeClr val="bg1"/>
            </a:solidFill>
          </a:endParaRPr>
        </a:p>
        <a:p>
          <a:r>
            <a:rPr lang="en-SG" sz="1100" dirty="0">
              <a:solidFill>
                <a:schemeClr val="bg1"/>
              </a:solidFill>
            </a:rPr>
            <a:t>2. Higher capex for dual fuel vessels. In addition price of alternative fuel is significantly higher. Given greater space requirement for alternative fuel, shipowner has to compromise on revenue earning space.</a:t>
          </a:r>
        </a:p>
        <a:p>
          <a:endParaRPr lang="en-SG" sz="1100" dirty="0">
            <a:solidFill>
              <a:schemeClr val="bg1"/>
            </a:solidFill>
          </a:endParaRPr>
        </a:p>
        <a:p>
          <a:r>
            <a:rPr lang="en-SG" sz="1100" dirty="0">
              <a:solidFill>
                <a:schemeClr val="bg1"/>
              </a:solidFill>
            </a:rPr>
            <a:t>3. Lack of sufficient production of zero/low carbon bunker fuel. In addition, there is low technological readiness in ammonia / hydrogen-propelled vessels. The safety concerns associated with ammonia and hydrogen fuel still remains. There is also a lack of operational procedures and regulation.</a:t>
          </a:r>
        </a:p>
        <a:p>
          <a:endParaRPr lang="en-SG" sz="1100" dirty="0">
            <a:solidFill>
              <a:schemeClr val="bg1"/>
            </a:solidFill>
          </a:endParaRPr>
        </a:p>
        <a:p>
          <a:r>
            <a:rPr lang="en-SG" sz="1100" dirty="0">
              <a:solidFill>
                <a:schemeClr val="bg1"/>
              </a:solidFill>
            </a:rPr>
            <a:t>4. Lack of LPG and methanol bunkering facility in the world. Therefore, some of the large shipowners are having to secure long term alternative fuel supply.</a:t>
          </a:r>
        </a:p>
        <a:p>
          <a:endParaRPr lang="en-SG" sz="1100" dirty="0">
            <a:solidFill>
              <a:schemeClr val="bg1"/>
            </a:solidFill>
          </a:endParaRPr>
        </a:p>
        <a:p>
          <a:endParaRPr lang="en-SG" sz="1100" dirty="0">
            <a:solidFill>
              <a:schemeClr val="bg1"/>
            </a:solidFill>
          </a:endParaRPr>
        </a:p>
      </dgm:t>
    </dgm:pt>
    <dgm:pt modelId="{AE72BF55-0684-41A5-9BD3-7BC506D04402}" type="parTrans" cxnId="{219E8C4C-397B-41C2-97B8-D25208820D55}">
      <dgm:prSet/>
      <dgm:spPr/>
      <dgm:t>
        <a:bodyPr/>
        <a:lstStyle/>
        <a:p>
          <a:endParaRPr lang="en-SG"/>
        </a:p>
      </dgm:t>
    </dgm:pt>
    <dgm:pt modelId="{D6D212F9-7E95-4731-BF56-C197E92A981C}" type="sibTrans" cxnId="{219E8C4C-397B-41C2-97B8-D25208820D55}">
      <dgm:prSet/>
      <dgm:spPr/>
      <dgm:t>
        <a:bodyPr/>
        <a:lstStyle/>
        <a:p>
          <a:endParaRPr lang="en-SG"/>
        </a:p>
      </dgm:t>
    </dgm:pt>
    <dgm:pt modelId="{40F22E8A-30F4-43DD-AE55-681DDA710EC0}">
      <dgm:prSet phldrT="[Text]" custT="1"/>
      <dgm:spPr/>
      <dgm:t>
        <a:bodyPr/>
        <a:lstStyle/>
        <a:p>
          <a:pPr>
            <a:buFont typeface="Arial" panose="020B0604020202020204" pitchFamily="34" charset="0"/>
            <a:buNone/>
          </a:pPr>
          <a:endParaRPr lang="en-SG" sz="1100" dirty="0">
            <a:solidFill>
              <a:schemeClr val="bg1"/>
            </a:solidFill>
          </a:endParaRPr>
        </a:p>
      </dgm:t>
    </dgm:pt>
    <dgm:pt modelId="{00671D98-0FBC-4D3D-BECC-1E0765F2C316}" type="parTrans" cxnId="{843C1812-9EDE-4009-84E1-B3548C590E96}">
      <dgm:prSet/>
      <dgm:spPr/>
      <dgm:t>
        <a:bodyPr/>
        <a:lstStyle/>
        <a:p>
          <a:endParaRPr lang="en-SG"/>
        </a:p>
      </dgm:t>
    </dgm:pt>
    <dgm:pt modelId="{7078B37E-3EF9-4B6B-97B9-53E683C1F15C}" type="sibTrans" cxnId="{843C1812-9EDE-4009-84E1-B3548C590E96}">
      <dgm:prSet/>
      <dgm:spPr/>
      <dgm:t>
        <a:bodyPr/>
        <a:lstStyle/>
        <a:p>
          <a:endParaRPr lang="en-SG"/>
        </a:p>
      </dgm:t>
    </dgm:pt>
    <dgm:pt modelId="{8371D09B-D034-4540-B87F-A1E041B1445B}" type="pres">
      <dgm:prSet presAssocID="{92472B3D-FDF9-43A8-8BB0-9208C668B7A8}" presName="Name0" presStyleCnt="0">
        <dgm:presLayoutVars>
          <dgm:chMax val="2"/>
          <dgm:dir/>
          <dgm:animOne val="branch"/>
          <dgm:animLvl val="lvl"/>
          <dgm:resizeHandles val="exact"/>
        </dgm:presLayoutVars>
      </dgm:prSet>
      <dgm:spPr/>
      <dgm:t>
        <a:bodyPr/>
        <a:lstStyle/>
        <a:p>
          <a:endParaRPr lang="tr-TR"/>
        </a:p>
      </dgm:t>
    </dgm:pt>
    <dgm:pt modelId="{A0FFAF24-287F-42D6-9EFE-8290F57032F9}" type="pres">
      <dgm:prSet presAssocID="{92472B3D-FDF9-43A8-8BB0-9208C668B7A8}" presName="Background" presStyleLbl="node1" presStyleIdx="0" presStyleCnt="1" custScaleY="137403" custLinFactNeighborX="1690" custLinFactNeighborY="-1493"/>
      <dgm:spPr/>
    </dgm:pt>
    <dgm:pt modelId="{21852EB4-F0D0-4854-AB43-9A2ABD935520}" type="pres">
      <dgm:prSet presAssocID="{92472B3D-FDF9-43A8-8BB0-9208C668B7A8}" presName="Divider" presStyleLbl="callout" presStyleIdx="0" presStyleCnt="1"/>
      <dgm:spPr/>
    </dgm:pt>
    <dgm:pt modelId="{1931AC82-47B3-40B1-9964-CD7BF501E946}" type="pres">
      <dgm:prSet presAssocID="{92472B3D-FDF9-43A8-8BB0-9208C668B7A8}" presName="ChildText1" presStyleLbl="revTx" presStyleIdx="0" presStyleCnt="0" custLinFactNeighborX="-466" custLinFactNeighborY="-17100">
        <dgm:presLayoutVars>
          <dgm:chMax val="0"/>
          <dgm:chPref val="0"/>
          <dgm:bulletEnabled val="1"/>
        </dgm:presLayoutVars>
      </dgm:prSet>
      <dgm:spPr/>
      <dgm:t>
        <a:bodyPr/>
        <a:lstStyle/>
        <a:p>
          <a:endParaRPr lang="tr-TR"/>
        </a:p>
      </dgm:t>
    </dgm:pt>
    <dgm:pt modelId="{74EE3741-68A5-457B-82B6-A5D37EC851C3}" type="pres">
      <dgm:prSet presAssocID="{92472B3D-FDF9-43A8-8BB0-9208C668B7A8}" presName="ChildText2" presStyleLbl="revTx" presStyleIdx="0" presStyleCnt="0" custLinFactNeighborX="-2949" custLinFactNeighborY="-17100">
        <dgm:presLayoutVars>
          <dgm:chMax val="0"/>
          <dgm:chPref val="0"/>
          <dgm:bulletEnabled val="1"/>
        </dgm:presLayoutVars>
      </dgm:prSet>
      <dgm:spPr/>
      <dgm:t>
        <a:bodyPr/>
        <a:lstStyle/>
        <a:p>
          <a:endParaRPr lang="tr-TR"/>
        </a:p>
      </dgm:t>
    </dgm:pt>
    <dgm:pt modelId="{98B9CD9C-0A66-4E62-A59B-3502BA72F2B6}" type="pres">
      <dgm:prSet presAssocID="{92472B3D-FDF9-43A8-8BB0-9208C668B7A8}" presName="ParentText1" presStyleLbl="revTx" presStyleIdx="0" presStyleCnt="0">
        <dgm:presLayoutVars>
          <dgm:chMax val="1"/>
          <dgm:chPref val="1"/>
        </dgm:presLayoutVars>
      </dgm:prSet>
      <dgm:spPr/>
      <dgm:t>
        <a:bodyPr/>
        <a:lstStyle/>
        <a:p>
          <a:endParaRPr lang="tr-TR"/>
        </a:p>
      </dgm:t>
    </dgm:pt>
    <dgm:pt modelId="{2E6BE02D-AC55-4436-8463-3B791912BD18}" type="pres">
      <dgm:prSet presAssocID="{92472B3D-FDF9-43A8-8BB0-9208C668B7A8}" presName="ParentShape1" presStyleLbl="alignImgPlace1" presStyleIdx="0" presStyleCnt="2">
        <dgm:presLayoutVars/>
      </dgm:prSet>
      <dgm:spPr/>
      <dgm:t>
        <a:bodyPr/>
        <a:lstStyle/>
        <a:p>
          <a:endParaRPr lang="tr-TR"/>
        </a:p>
      </dgm:t>
    </dgm:pt>
    <dgm:pt modelId="{EE6909A2-7970-48D8-BB57-53777429DDCE}" type="pres">
      <dgm:prSet presAssocID="{92472B3D-FDF9-43A8-8BB0-9208C668B7A8}" presName="ParentText2" presStyleLbl="revTx" presStyleIdx="0" presStyleCnt="0">
        <dgm:presLayoutVars>
          <dgm:chMax val="1"/>
          <dgm:chPref val="1"/>
        </dgm:presLayoutVars>
      </dgm:prSet>
      <dgm:spPr/>
      <dgm:t>
        <a:bodyPr/>
        <a:lstStyle/>
        <a:p>
          <a:endParaRPr lang="tr-TR"/>
        </a:p>
      </dgm:t>
    </dgm:pt>
    <dgm:pt modelId="{752A900D-4F87-46C3-B506-3D7CDE1A22B9}" type="pres">
      <dgm:prSet presAssocID="{92472B3D-FDF9-43A8-8BB0-9208C668B7A8}" presName="ParentShape2" presStyleLbl="alignImgPlace1" presStyleIdx="1" presStyleCnt="2" custScaleX="71479">
        <dgm:presLayoutVars/>
      </dgm:prSet>
      <dgm:spPr/>
      <dgm:t>
        <a:bodyPr/>
        <a:lstStyle/>
        <a:p>
          <a:endParaRPr lang="tr-TR"/>
        </a:p>
      </dgm:t>
    </dgm:pt>
  </dgm:ptLst>
  <dgm:cxnLst>
    <dgm:cxn modelId="{4B27140C-E19C-4946-A5F3-A9A1078FF299}" type="presOf" srcId="{40F22E8A-30F4-43DD-AE55-681DDA710EC0}" destId="{1931AC82-47B3-40B1-9964-CD7BF501E946}" srcOrd="0" destOrd="1" presId="urn:microsoft.com/office/officeart/2009/3/layout/OpposingIdeas"/>
    <dgm:cxn modelId="{E9C42EED-CDED-4478-8361-B9CE2C1ED0E3}" type="presOf" srcId="{02864D60-F97C-477C-8FF0-EE851D419F6F}" destId="{752A900D-4F87-46C3-B506-3D7CDE1A22B9}" srcOrd="1" destOrd="0" presId="urn:microsoft.com/office/officeart/2009/3/layout/OpposingIdeas"/>
    <dgm:cxn modelId="{1827BB25-1FE2-4039-A72B-016D5896C4B4}" type="presOf" srcId="{EFA95652-ADC6-45D7-8771-49DCFA8F7C64}" destId="{74EE3741-68A5-457B-82B6-A5D37EC851C3}" srcOrd="0" destOrd="0" presId="urn:microsoft.com/office/officeart/2009/3/layout/OpposingIdeas"/>
    <dgm:cxn modelId="{9D40BCBA-C8A9-4931-B12B-96B251033C0A}" type="presOf" srcId="{680E0312-D7FA-441F-AA0D-965B69ABA82D}" destId="{1931AC82-47B3-40B1-9964-CD7BF501E946}" srcOrd="0" destOrd="0" presId="urn:microsoft.com/office/officeart/2009/3/layout/OpposingIdeas"/>
    <dgm:cxn modelId="{843C1812-9EDE-4009-84E1-B3548C590E96}" srcId="{15B336EF-FC69-4AFD-95B6-971B4E0F393A}" destId="{40F22E8A-30F4-43DD-AE55-681DDA710EC0}" srcOrd="1" destOrd="0" parTransId="{00671D98-0FBC-4D3D-BECC-1E0765F2C316}" sibTransId="{7078B37E-3EF9-4B6B-97B9-53E683C1F15C}"/>
    <dgm:cxn modelId="{093BDA75-321D-412D-BC99-10212DF37D21}" type="presOf" srcId="{15B336EF-FC69-4AFD-95B6-971B4E0F393A}" destId="{2E6BE02D-AC55-4436-8463-3B791912BD18}" srcOrd="1" destOrd="0" presId="urn:microsoft.com/office/officeart/2009/3/layout/OpposingIdeas"/>
    <dgm:cxn modelId="{95E295AD-1144-4109-86AC-75B3E9EEFA40}" srcId="{15B336EF-FC69-4AFD-95B6-971B4E0F393A}" destId="{680E0312-D7FA-441F-AA0D-965B69ABA82D}" srcOrd="0" destOrd="0" parTransId="{3BC4E080-73F2-43C7-BF80-CA2B9129084F}" sibTransId="{883C9E59-3CF1-4EBA-8157-A841CD718CD7}"/>
    <dgm:cxn modelId="{6D8FF352-3379-4F3C-B59E-652BC7E71F0C}" type="presOf" srcId="{92472B3D-FDF9-43A8-8BB0-9208C668B7A8}" destId="{8371D09B-D034-4540-B87F-A1E041B1445B}" srcOrd="0" destOrd="0" presId="urn:microsoft.com/office/officeart/2009/3/layout/OpposingIdeas"/>
    <dgm:cxn modelId="{AFC66DD3-7582-435B-BE67-15B6C1E75E66}" type="presOf" srcId="{15B336EF-FC69-4AFD-95B6-971B4E0F393A}" destId="{98B9CD9C-0A66-4E62-A59B-3502BA72F2B6}" srcOrd="0" destOrd="0" presId="urn:microsoft.com/office/officeart/2009/3/layout/OpposingIdeas"/>
    <dgm:cxn modelId="{3147FE5A-286F-44E9-8F33-35BB3FBB2BD9}" type="presOf" srcId="{02864D60-F97C-477C-8FF0-EE851D419F6F}" destId="{EE6909A2-7970-48D8-BB57-53777429DDCE}" srcOrd="0" destOrd="0" presId="urn:microsoft.com/office/officeart/2009/3/layout/OpposingIdeas"/>
    <dgm:cxn modelId="{43DAADAE-8952-4AF4-983E-6ABC2708F80C}" srcId="{92472B3D-FDF9-43A8-8BB0-9208C668B7A8}" destId="{02864D60-F97C-477C-8FF0-EE851D419F6F}" srcOrd="1" destOrd="0" parTransId="{CFFCBD32-E921-488B-AF96-6DBD44A6E1EC}" sibTransId="{B97C4B18-9777-420C-9476-A61814CA8EAB}"/>
    <dgm:cxn modelId="{64816A3A-A85F-4786-931E-F613F842918A}" srcId="{92472B3D-FDF9-43A8-8BB0-9208C668B7A8}" destId="{15B336EF-FC69-4AFD-95B6-971B4E0F393A}" srcOrd="0" destOrd="0" parTransId="{13AA8BA2-B43D-46D5-B316-D0E1CD08B956}" sibTransId="{5D15A709-5E63-42C4-AC1B-7AE82265951F}"/>
    <dgm:cxn modelId="{219E8C4C-397B-41C2-97B8-D25208820D55}" srcId="{02864D60-F97C-477C-8FF0-EE851D419F6F}" destId="{EFA95652-ADC6-45D7-8771-49DCFA8F7C64}" srcOrd="0" destOrd="0" parTransId="{AE72BF55-0684-41A5-9BD3-7BC506D04402}" sibTransId="{D6D212F9-7E95-4731-BF56-C197E92A981C}"/>
    <dgm:cxn modelId="{48CC3B01-16D2-4292-B99E-0E5229843A25}" type="presParOf" srcId="{8371D09B-D034-4540-B87F-A1E041B1445B}" destId="{A0FFAF24-287F-42D6-9EFE-8290F57032F9}" srcOrd="0" destOrd="0" presId="urn:microsoft.com/office/officeart/2009/3/layout/OpposingIdeas"/>
    <dgm:cxn modelId="{C187E528-4F5F-4B82-803E-BA2A529FE6D2}" type="presParOf" srcId="{8371D09B-D034-4540-B87F-A1E041B1445B}" destId="{21852EB4-F0D0-4854-AB43-9A2ABD935520}" srcOrd="1" destOrd="0" presId="urn:microsoft.com/office/officeart/2009/3/layout/OpposingIdeas"/>
    <dgm:cxn modelId="{95C3E8E0-E905-4998-A518-92C436E5F8F5}" type="presParOf" srcId="{8371D09B-D034-4540-B87F-A1E041B1445B}" destId="{1931AC82-47B3-40B1-9964-CD7BF501E946}" srcOrd="2" destOrd="0" presId="urn:microsoft.com/office/officeart/2009/3/layout/OpposingIdeas"/>
    <dgm:cxn modelId="{501A600D-D402-45CE-A48C-BDE15EF41915}" type="presParOf" srcId="{8371D09B-D034-4540-B87F-A1E041B1445B}" destId="{74EE3741-68A5-457B-82B6-A5D37EC851C3}" srcOrd="3" destOrd="0" presId="urn:microsoft.com/office/officeart/2009/3/layout/OpposingIdeas"/>
    <dgm:cxn modelId="{1CF9DDF7-67C9-4790-8AFB-E2592CD6AFAD}" type="presParOf" srcId="{8371D09B-D034-4540-B87F-A1E041B1445B}" destId="{98B9CD9C-0A66-4E62-A59B-3502BA72F2B6}" srcOrd="4" destOrd="0" presId="urn:microsoft.com/office/officeart/2009/3/layout/OpposingIdeas"/>
    <dgm:cxn modelId="{FF5FF9C1-52BA-4113-A421-167E9E41F227}" type="presParOf" srcId="{8371D09B-D034-4540-B87F-A1E041B1445B}" destId="{2E6BE02D-AC55-4436-8463-3B791912BD18}" srcOrd="5" destOrd="0" presId="urn:microsoft.com/office/officeart/2009/3/layout/OpposingIdeas"/>
    <dgm:cxn modelId="{0ED0E37A-7A58-4CD7-BE71-5D9ECDC36D15}" type="presParOf" srcId="{8371D09B-D034-4540-B87F-A1E041B1445B}" destId="{EE6909A2-7970-48D8-BB57-53777429DDCE}" srcOrd="6" destOrd="0" presId="urn:microsoft.com/office/officeart/2009/3/layout/OpposingIdeas"/>
    <dgm:cxn modelId="{9E43D87E-9A52-4EC3-89F0-C25F02BDA030}" type="presParOf" srcId="{8371D09B-D034-4540-B87F-A1E041B1445B}" destId="{752A900D-4F87-46C3-B506-3D7CDE1A22B9}"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7DA854-BA3E-4670-B2D2-C541B885A091}" type="doc">
      <dgm:prSet loTypeId="urn:microsoft.com/office/officeart/2009/3/layout/DescendingProcess" loCatId="process" qsTypeId="urn:microsoft.com/office/officeart/2005/8/quickstyle/simple1" qsCatId="simple" csTypeId="urn:microsoft.com/office/officeart/2005/8/colors/colorful2" csCatId="colorful" phldr="1"/>
      <dgm:spPr/>
      <dgm:t>
        <a:bodyPr/>
        <a:lstStyle/>
        <a:p>
          <a:endParaRPr lang="en-US"/>
        </a:p>
      </dgm:t>
    </dgm:pt>
    <dgm:pt modelId="{5086981E-D3B7-4DE8-92D6-DA9A47BEECC1}">
      <dgm:prSet phldrT="[Text]" custT="1"/>
      <dgm:spPr/>
      <dgm:t>
        <a:bodyPr/>
        <a:lstStyle/>
        <a:p>
          <a:r>
            <a:rPr lang="en-US" sz="2000" b="1" dirty="0">
              <a:solidFill>
                <a:srgbClr val="8B1C6D"/>
              </a:solidFill>
            </a:rPr>
            <a:t>Speed Reduction</a:t>
          </a:r>
        </a:p>
      </dgm:t>
    </dgm:pt>
    <dgm:pt modelId="{004C4974-677D-45A0-9576-A058026A7D21}" type="parTrans" cxnId="{F31F9F1E-C28B-4F15-974F-C9DFA43552ED}">
      <dgm:prSet/>
      <dgm:spPr/>
      <dgm:t>
        <a:bodyPr/>
        <a:lstStyle/>
        <a:p>
          <a:endParaRPr lang="en-US"/>
        </a:p>
      </dgm:t>
    </dgm:pt>
    <dgm:pt modelId="{53991C10-8E53-4ADA-A791-26EBBD83F8D7}" type="sibTrans" cxnId="{F31F9F1E-C28B-4F15-974F-C9DFA43552ED}">
      <dgm:prSet/>
      <dgm:spPr/>
      <dgm:t>
        <a:bodyPr/>
        <a:lstStyle/>
        <a:p>
          <a:endParaRPr lang="en-US"/>
        </a:p>
      </dgm:t>
    </dgm:pt>
    <dgm:pt modelId="{BD02E039-8DEB-43B4-9D47-610CC1377F88}">
      <dgm:prSet phldrT="[Text]"/>
      <dgm:spPr/>
      <dgm:t>
        <a:bodyPr/>
        <a:lstStyle/>
        <a:p>
          <a:endParaRPr lang="en-US" dirty="0"/>
        </a:p>
      </dgm:t>
    </dgm:pt>
    <dgm:pt modelId="{FDAF7BDF-AAA3-4D18-B9F5-EC69FC8C01D2}" type="parTrans" cxnId="{26ECD978-3B3E-4CAD-B63D-019C14F374B4}">
      <dgm:prSet/>
      <dgm:spPr/>
      <dgm:t>
        <a:bodyPr/>
        <a:lstStyle/>
        <a:p>
          <a:endParaRPr lang="en-US"/>
        </a:p>
      </dgm:t>
    </dgm:pt>
    <dgm:pt modelId="{33033C5A-CADA-4910-B24A-E777DA4C4103}" type="sibTrans" cxnId="{26ECD978-3B3E-4CAD-B63D-019C14F374B4}">
      <dgm:prSet/>
      <dgm:spPr/>
      <dgm:t>
        <a:bodyPr/>
        <a:lstStyle/>
        <a:p>
          <a:endParaRPr lang="en-US"/>
        </a:p>
      </dgm:t>
    </dgm:pt>
    <dgm:pt modelId="{06A31FE6-17DD-4397-9CBA-8D085B2603BF}">
      <dgm:prSet phldrT="[Text]"/>
      <dgm:spPr/>
      <dgm:t>
        <a:bodyPr/>
        <a:lstStyle/>
        <a:p>
          <a:r>
            <a:rPr lang="en-US" dirty="0"/>
            <a:t> </a:t>
          </a:r>
        </a:p>
      </dgm:t>
    </dgm:pt>
    <dgm:pt modelId="{D9DBC1CF-A219-4E95-99ED-0DE53EED1D19}" type="sibTrans" cxnId="{714D1F74-F339-44BC-9E96-B50AE867F655}">
      <dgm:prSet/>
      <dgm:spPr/>
      <dgm:t>
        <a:bodyPr/>
        <a:lstStyle/>
        <a:p>
          <a:endParaRPr lang="en-US"/>
        </a:p>
      </dgm:t>
    </dgm:pt>
    <dgm:pt modelId="{5078A06B-12C9-49BC-9F78-73B3FBEFD90D}" type="parTrans" cxnId="{714D1F74-F339-44BC-9E96-B50AE867F655}">
      <dgm:prSet/>
      <dgm:spPr/>
      <dgm:t>
        <a:bodyPr/>
        <a:lstStyle/>
        <a:p>
          <a:endParaRPr lang="en-US"/>
        </a:p>
      </dgm:t>
    </dgm:pt>
    <dgm:pt modelId="{6046A973-E177-4B10-9D11-AC877973846C}">
      <dgm:prSet phldrT="[Text]"/>
      <dgm:spPr/>
      <dgm:t>
        <a:bodyPr/>
        <a:lstStyle/>
        <a:p>
          <a:r>
            <a:rPr lang="en-US" dirty="0"/>
            <a:t> </a:t>
          </a:r>
        </a:p>
      </dgm:t>
    </dgm:pt>
    <dgm:pt modelId="{D8E5E315-EB64-4452-A4F3-BF4464C94461}" type="sibTrans" cxnId="{1DDCA0C8-8299-4596-A9F8-F98F779B3987}">
      <dgm:prSet/>
      <dgm:spPr/>
      <dgm:t>
        <a:bodyPr/>
        <a:lstStyle/>
        <a:p>
          <a:endParaRPr lang="en-US"/>
        </a:p>
      </dgm:t>
    </dgm:pt>
    <dgm:pt modelId="{8D045225-8297-416E-A5C0-0D10F807B974}" type="parTrans" cxnId="{1DDCA0C8-8299-4596-A9F8-F98F779B3987}">
      <dgm:prSet/>
      <dgm:spPr/>
      <dgm:t>
        <a:bodyPr/>
        <a:lstStyle/>
        <a:p>
          <a:endParaRPr lang="en-US"/>
        </a:p>
      </dgm:t>
    </dgm:pt>
    <dgm:pt modelId="{46892DB4-988B-40B4-A3A3-2C5E3C0AA09D}">
      <dgm:prSet phldrT="[Text]"/>
      <dgm:spPr/>
      <dgm:t>
        <a:bodyPr/>
        <a:lstStyle/>
        <a:p>
          <a:r>
            <a:rPr lang="en-US" dirty="0"/>
            <a:t> </a:t>
          </a:r>
        </a:p>
      </dgm:t>
    </dgm:pt>
    <dgm:pt modelId="{BE1F8B12-D60E-4AAF-875D-A9D55624ADE3}" type="sibTrans" cxnId="{164E0894-BD47-4CD6-B95D-ED08D92A3AF3}">
      <dgm:prSet/>
      <dgm:spPr/>
      <dgm:t>
        <a:bodyPr/>
        <a:lstStyle/>
        <a:p>
          <a:endParaRPr lang="en-US"/>
        </a:p>
      </dgm:t>
    </dgm:pt>
    <dgm:pt modelId="{6696324C-6EB0-4E35-BB5B-AEE9D9EE565A}" type="parTrans" cxnId="{164E0894-BD47-4CD6-B95D-ED08D92A3AF3}">
      <dgm:prSet/>
      <dgm:spPr/>
      <dgm:t>
        <a:bodyPr/>
        <a:lstStyle/>
        <a:p>
          <a:endParaRPr lang="en-US"/>
        </a:p>
      </dgm:t>
    </dgm:pt>
    <dgm:pt modelId="{17B61400-4F11-421F-A7D0-A1833AEE9672}">
      <dgm:prSet phldrT="[Text]"/>
      <dgm:spPr/>
      <dgm:t>
        <a:bodyPr/>
        <a:lstStyle/>
        <a:p>
          <a:r>
            <a:rPr lang="en-US" dirty="0"/>
            <a:t> </a:t>
          </a:r>
        </a:p>
      </dgm:t>
    </dgm:pt>
    <dgm:pt modelId="{D0371E72-0832-4C75-A322-7018F012593C}" type="sibTrans" cxnId="{708C0C6F-3E2B-4D70-A49E-C109DD7D1FD0}">
      <dgm:prSet/>
      <dgm:spPr/>
      <dgm:t>
        <a:bodyPr/>
        <a:lstStyle/>
        <a:p>
          <a:endParaRPr lang="en-US"/>
        </a:p>
      </dgm:t>
    </dgm:pt>
    <dgm:pt modelId="{D168C9A7-F4AE-41EB-B895-ED8A17F36E8E}" type="parTrans" cxnId="{708C0C6F-3E2B-4D70-A49E-C109DD7D1FD0}">
      <dgm:prSet/>
      <dgm:spPr/>
      <dgm:t>
        <a:bodyPr/>
        <a:lstStyle/>
        <a:p>
          <a:endParaRPr lang="en-US"/>
        </a:p>
      </dgm:t>
    </dgm:pt>
    <dgm:pt modelId="{9249C59B-2450-4CEC-8C10-91F6A562805E}" type="pres">
      <dgm:prSet presAssocID="{C07DA854-BA3E-4670-B2D2-C541B885A091}" presName="Name0" presStyleCnt="0">
        <dgm:presLayoutVars>
          <dgm:chMax val="7"/>
          <dgm:chPref val="5"/>
        </dgm:presLayoutVars>
      </dgm:prSet>
      <dgm:spPr/>
      <dgm:t>
        <a:bodyPr/>
        <a:lstStyle/>
        <a:p>
          <a:endParaRPr lang="tr-TR"/>
        </a:p>
      </dgm:t>
    </dgm:pt>
    <dgm:pt modelId="{B940D31F-C113-4A6A-B25F-BD6105723141}" type="pres">
      <dgm:prSet presAssocID="{C07DA854-BA3E-4670-B2D2-C541B885A091}" presName="arrowNode" presStyleLbl="node1" presStyleIdx="0" presStyleCnt="1" custAng="597086" custLinFactNeighborX="-22792" custLinFactNeighborY="-105"/>
      <dgm:spPr/>
    </dgm:pt>
    <dgm:pt modelId="{5B7142A5-7411-4295-BE77-4002068F305F}" type="pres">
      <dgm:prSet presAssocID="{17B61400-4F11-421F-A7D0-A1833AEE9672}" presName="txNode1" presStyleLbl="revTx" presStyleIdx="0" presStyleCnt="6" custLinFactX="65334" custLinFactNeighborX="100000" custLinFactNeighborY="71632">
        <dgm:presLayoutVars>
          <dgm:bulletEnabled val="1"/>
        </dgm:presLayoutVars>
      </dgm:prSet>
      <dgm:spPr/>
      <dgm:t>
        <a:bodyPr/>
        <a:lstStyle/>
        <a:p>
          <a:endParaRPr lang="tr-TR"/>
        </a:p>
      </dgm:t>
    </dgm:pt>
    <dgm:pt modelId="{3A15E565-0388-41C4-8B53-4A25EA5242D5}" type="pres">
      <dgm:prSet presAssocID="{46892DB4-988B-40B4-A3A3-2C5E3C0AA09D}" presName="txNode2" presStyleLbl="revTx" presStyleIdx="1" presStyleCnt="6" custScaleX="45900" custLinFactNeighborX="20746" custLinFactNeighborY="93737">
        <dgm:presLayoutVars>
          <dgm:bulletEnabled val="1"/>
        </dgm:presLayoutVars>
      </dgm:prSet>
      <dgm:spPr/>
      <dgm:t>
        <a:bodyPr/>
        <a:lstStyle/>
        <a:p>
          <a:endParaRPr lang="tr-TR"/>
        </a:p>
      </dgm:t>
    </dgm:pt>
    <dgm:pt modelId="{EF2C5A6D-8B39-4B9E-A89D-E5479071278C}" type="pres">
      <dgm:prSet presAssocID="{BE1F8B12-D60E-4AAF-875D-A9D55624ADE3}" presName="dotNode2" presStyleCnt="0"/>
      <dgm:spPr/>
    </dgm:pt>
    <dgm:pt modelId="{B787BC20-B748-4FC6-B662-293F43475D36}" type="pres">
      <dgm:prSet presAssocID="{BE1F8B12-D60E-4AAF-875D-A9D55624ADE3}" presName="dotRepeatNode" presStyleLbl="fgShp" presStyleIdx="0" presStyleCnt="4" custLinFactX="-300000" custLinFactY="-5622" custLinFactNeighborX="-312114" custLinFactNeighborY="-100000"/>
      <dgm:spPr/>
      <dgm:t>
        <a:bodyPr/>
        <a:lstStyle/>
        <a:p>
          <a:endParaRPr lang="tr-TR"/>
        </a:p>
      </dgm:t>
    </dgm:pt>
    <dgm:pt modelId="{056B063B-3D0E-4926-ACE5-234853F4D2CE}" type="pres">
      <dgm:prSet presAssocID="{6046A973-E177-4B10-9D11-AC877973846C}" presName="txNode3" presStyleLbl="revTx" presStyleIdx="2" presStyleCnt="6" custScaleX="5006" custLinFactX="51464" custLinFactY="100000" custLinFactNeighborX="100000" custLinFactNeighborY="161552">
        <dgm:presLayoutVars>
          <dgm:bulletEnabled val="1"/>
        </dgm:presLayoutVars>
      </dgm:prSet>
      <dgm:spPr/>
      <dgm:t>
        <a:bodyPr/>
        <a:lstStyle/>
        <a:p>
          <a:endParaRPr lang="tr-TR"/>
        </a:p>
      </dgm:t>
    </dgm:pt>
    <dgm:pt modelId="{086BDC9F-2B26-455F-904B-84C88E2E66DE}" type="pres">
      <dgm:prSet presAssocID="{D8E5E315-EB64-4452-A4F3-BF4464C94461}" presName="dotNode3" presStyleCnt="0"/>
      <dgm:spPr/>
    </dgm:pt>
    <dgm:pt modelId="{C99D75E8-1A9E-4F39-B019-F30863EC5C77}" type="pres">
      <dgm:prSet presAssocID="{D8E5E315-EB64-4452-A4F3-BF4464C94461}" presName="dotRepeatNode" presStyleLbl="fgShp" presStyleIdx="1" presStyleCnt="4" custLinFactX="-200000" custLinFactY="100000" custLinFactNeighborX="-247238" custLinFactNeighborY="178723"/>
      <dgm:spPr/>
      <dgm:t>
        <a:bodyPr/>
        <a:lstStyle/>
        <a:p>
          <a:endParaRPr lang="tr-TR"/>
        </a:p>
      </dgm:t>
    </dgm:pt>
    <dgm:pt modelId="{9FC25BE3-3C4D-42D8-9971-9A69CD7EDE33}" type="pres">
      <dgm:prSet presAssocID="{06A31FE6-17DD-4397-9CBA-8D085B2603BF}" presName="txNode4" presStyleLbl="revTx" presStyleIdx="3" presStyleCnt="6" custScaleX="75977" custLinFactNeighborX="21814" custLinFactNeighborY="75479">
        <dgm:presLayoutVars>
          <dgm:bulletEnabled val="1"/>
        </dgm:presLayoutVars>
      </dgm:prSet>
      <dgm:spPr/>
      <dgm:t>
        <a:bodyPr/>
        <a:lstStyle/>
        <a:p>
          <a:endParaRPr lang="tr-TR"/>
        </a:p>
      </dgm:t>
    </dgm:pt>
    <dgm:pt modelId="{394F4F4E-EA59-4697-819F-C016C8A72B2E}" type="pres">
      <dgm:prSet presAssocID="{D9DBC1CF-A219-4E95-99ED-0DE53EED1D19}" presName="dotNode4" presStyleCnt="0"/>
      <dgm:spPr/>
    </dgm:pt>
    <dgm:pt modelId="{53314069-D9F9-45CF-88AB-CD8D6506DABF}" type="pres">
      <dgm:prSet presAssocID="{D9DBC1CF-A219-4E95-99ED-0DE53EED1D19}" presName="dotRepeatNode" presStyleLbl="fgShp" presStyleIdx="2" presStyleCnt="4" custLinFactX="-206579" custLinFactY="292467" custLinFactNeighborX="-300000" custLinFactNeighborY="300000"/>
      <dgm:spPr/>
      <dgm:t>
        <a:bodyPr/>
        <a:lstStyle/>
        <a:p>
          <a:endParaRPr lang="tr-TR"/>
        </a:p>
      </dgm:t>
    </dgm:pt>
    <dgm:pt modelId="{2F8B6756-D651-44E7-BD6D-3CEC00B2897B}" type="pres">
      <dgm:prSet presAssocID="{BD02E039-8DEB-43B4-9D47-610CC1377F88}" presName="txNode5" presStyleLbl="revTx" presStyleIdx="4" presStyleCnt="6">
        <dgm:presLayoutVars>
          <dgm:bulletEnabled val="1"/>
        </dgm:presLayoutVars>
      </dgm:prSet>
      <dgm:spPr/>
      <dgm:t>
        <a:bodyPr/>
        <a:lstStyle/>
        <a:p>
          <a:endParaRPr lang="tr-TR"/>
        </a:p>
      </dgm:t>
    </dgm:pt>
    <dgm:pt modelId="{CEB81E44-A572-416E-A82C-876D20245E03}" type="pres">
      <dgm:prSet presAssocID="{33033C5A-CADA-4910-B24A-E777DA4C4103}" presName="dotNode5" presStyleCnt="0"/>
      <dgm:spPr/>
    </dgm:pt>
    <dgm:pt modelId="{F89E6970-3564-4D8A-98B6-5772ED6C6D83}" type="pres">
      <dgm:prSet presAssocID="{33033C5A-CADA-4910-B24A-E777DA4C4103}" presName="dotRepeatNode" presStyleLbl="fgShp" presStyleIdx="3" presStyleCnt="4" custLinFactX="-300000" custLinFactY="400000" custLinFactNeighborX="-321829" custLinFactNeighborY="497816"/>
      <dgm:spPr/>
      <dgm:t>
        <a:bodyPr/>
        <a:lstStyle/>
        <a:p>
          <a:endParaRPr lang="tr-TR"/>
        </a:p>
      </dgm:t>
    </dgm:pt>
    <dgm:pt modelId="{255819FC-4621-4D7F-BB92-E4BAE50AFB79}" type="pres">
      <dgm:prSet presAssocID="{5086981E-D3B7-4DE8-92D6-DA9A47BEECC1}" presName="txNode6" presStyleLbl="revTx" presStyleIdx="5" presStyleCnt="6" custLinFactNeighborX="-45414" custLinFactNeighborY="37901">
        <dgm:presLayoutVars>
          <dgm:bulletEnabled val="1"/>
        </dgm:presLayoutVars>
      </dgm:prSet>
      <dgm:spPr/>
      <dgm:t>
        <a:bodyPr/>
        <a:lstStyle/>
        <a:p>
          <a:endParaRPr lang="tr-TR"/>
        </a:p>
      </dgm:t>
    </dgm:pt>
  </dgm:ptLst>
  <dgm:cxnLst>
    <dgm:cxn modelId="{15A1F5BB-1D48-48D5-9D79-DE9BA1F15047}" type="presOf" srcId="{D9DBC1CF-A219-4E95-99ED-0DE53EED1D19}" destId="{53314069-D9F9-45CF-88AB-CD8D6506DABF}" srcOrd="0" destOrd="0" presId="urn:microsoft.com/office/officeart/2009/3/layout/DescendingProcess"/>
    <dgm:cxn modelId="{708C0C6F-3E2B-4D70-A49E-C109DD7D1FD0}" srcId="{C07DA854-BA3E-4670-B2D2-C541B885A091}" destId="{17B61400-4F11-421F-A7D0-A1833AEE9672}" srcOrd="0" destOrd="0" parTransId="{D168C9A7-F4AE-41EB-B895-ED8A17F36E8E}" sibTransId="{D0371E72-0832-4C75-A322-7018F012593C}"/>
    <dgm:cxn modelId="{164E0894-BD47-4CD6-B95D-ED08D92A3AF3}" srcId="{C07DA854-BA3E-4670-B2D2-C541B885A091}" destId="{46892DB4-988B-40B4-A3A3-2C5E3C0AA09D}" srcOrd="1" destOrd="0" parTransId="{6696324C-6EB0-4E35-BB5B-AEE9D9EE565A}" sibTransId="{BE1F8B12-D60E-4AAF-875D-A9D55624ADE3}"/>
    <dgm:cxn modelId="{9FA21E5C-644A-4C68-97A8-74EDC2798734}" type="presOf" srcId="{17B61400-4F11-421F-A7D0-A1833AEE9672}" destId="{5B7142A5-7411-4295-BE77-4002068F305F}" srcOrd="0" destOrd="0" presId="urn:microsoft.com/office/officeart/2009/3/layout/DescendingProcess"/>
    <dgm:cxn modelId="{1DDCA0C8-8299-4596-A9F8-F98F779B3987}" srcId="{C07DA854-BA3E-4670-B2D2-C541B885A091}" destId="{6046A973-E177-4B10-9D11-AC877973846C}" srcOrd="2" destOrd="0" parTransId="{8D045225-8297-416E-A5C0-0D10F807B974}" sibTransId="{D8E5E315-EB64-4452-A4F3-BF4464C94461}"/>
    <dgm:cxn modelId="{303DC7F9-D346-4C5C-BADC-575C43A3600C}" type="presOf" srcId="{46892DB4-988B-40B4-A3A3-2C5E3C0AA09D}" destId="{3A15E565-0388-41C4-8B53-4A25EA5242D5}" srcOrd="0" destOrd="0" presId="urn:microsoft.com/office/officeart/2009/3/layout/DescendingProcess"/>
    <dgm:cxn modelId="{3B78D1FE-3096-44DF-93A6-EF5DA5A01F36}" type="presOf" srcId="{C07DA854-BA3E-4670-B2D2-C541B885A091}" destId="{9249C59B-2450-4CEC-8C10-91F6A562805E}" srcOrd="0" destOrd="0" presId="urn:microsoft.com/office/officeart/2009/3/layout/DescendingProcess"/>
    <dgm:cxn modelId="{714D1F74-F339-44BC-9E96-B50AE867F655}" srcId="{C07DA854-BA3E-4670-B2D2-C541B885A091}" destId="{06A31FE6-17DD-4397-9CBA-8D085B2603BF}" srcOrd="3" destOrd="0" parTransId="{5078A06B-12C9-49BC-9F78-73B3FBEFD90D}" sibTransId="{D9DBC1CF-A219-4E95-99ED-0DE53EED1D19}"/>
    <dgm:cxn modelId="{04F044DB-F625-49FD-AC0F-AAD06352BCF6}" type="presOf" srcId="{D8E5E315-EB64-4452-A4F3-BF4464C94461}" destId="{C99D75E8-1A9E-4F39-B019-F30863EC5C77}" srcOrd="0" destOrd="0" presId="urn:microsoft.com/office/officeart/2009/3/layout/DescendingProcess"/>
    <dgm:cxn modelId="{1DE45FDD-2883-45B4-8F9A-AB8166EFAB1A}" type="presOf" srcId="{6046A973-E177-4B10-9D11-AC877973846C}" destId="{056B063B-3D0E-4926-ACE5-234853F4D2CE}" srcOrd="0" destOrd="0" presId="urn:microsoft.com/office/officeart/2009/3/layout/DescendingProcess"/>
    <dgm:cxn modelId="{26ECD978-3B3E-4CAD-B63D-019C14F374B4}" srcId="{C07DA854-BA3E-4670-B2D2-C541B885A091}" destId="{BD02E039-8DEB-43B4-9D47-610CC1377F88}" srcOrd="4" destOrd="0" parTransId="{FDAF7BDF-AAA3-4D18-B9F5-EC69FC8C01D2}" sibTransId="{33033C5A-CADA-4910-B24A-E777DA4C4103}"/>
    <dgm:cxn modelId="{632617F0-BA66-4104-9435-174F699B0412}" type="presOf" srcId="{33033C5A-CADA-4910-B24A-E777DA4C4103}" destId="{F89E6970-3564-4D8A-98B6-5772ED6C6D83}" srcOrd="0" destOrd="0" presId="urn:microsoft.com/office/officeart/2009/3/layout/DescendingProcess"/>
    <dgm:cxn modelId="{3A154146-CE75-4526-B857-3A29723BE412}" type="presOf" srcId="{5086981E-D3B7-4DE8-92D6-DA9A47BEECC1}" destId="{255819FC-4621-4D7F-BB92-E4BAE50AFB79}" srcOrd="0" destOrd="0" presId="urn:microsoft.com/office/officeart/2009/3/layout/DescendingProcess"/>
    <dgm:cxn modelId="{6C25C443-CA5D-498F-A997-F78BEE06A91E}" type="presOf" srcId="{06A31FE6-17DD-4397-9CBA-8D085B2603BF}" destId="{9FC25BE3-3C4D-42D8-9971-9A69CD7EDE33}" srcOrd="0" destOrd="0" presId="urn:microsoft.com/office/officeart/2009/3/layout/DescendingProcess"/>
    <dgm:cxn modelId="{568E7400-928A-439F-B1EA-E5A4C295D92F}" type="presOf" srcId="{BD02E039-8DEB-43B4-9D47-610CC1377F88}" destId="{2F8B6756-D651-44E7-BD6D-3CEC00B2897B}" srcOrd="0" destOrd="0" presId="urn:microsoft.com/office/officeart/2009/3/layout/DescendingProcess"/>
    <dgm:cxn modelId="{385FC5C8-BE66-48DE-BFA8-233FF1CA6DA8}" type="presOf" srcId="{BE1F8B12-D60E-4AAF-875D-A9D55624ADE3}" destId="{B787BC20-B748-4FC6-B662-293F43475D36}" srcOrd="0" destOrd="0" presId="urn:microsoft.com/office/officeart/2009/3/layout/DescendingProcess"/>
    <dgm:cxn modelId="{F31F9F1E-C28B-4F15-974F-C9DFA43552ED}" srcId="{C07DA854-BA3E-4670-B2D2-C541B885A091}" destId="{5086981E-D3B7-4DE8-92D6-DA9A47BEECC1}" srcOrd="5" destOrd="0" parTransId="{004C4974-677D-45A0-9576-A058026A7D21}" sibTransId="{53991C10-8E53-4ADA-A791-26EBBD83F8D7}"/>
    <dgm:cxn modelId="{6CBF0DEC-0E5B-4286-818B-B32A789DDBA8}" type="presParOf" srcId="{9249C59B-2450-4CEC-8C10-91F6A562805E}" destId="{B940D31F-C113-4A6A-B25F-BD6105723141}" srcOrd="0" destOrd="0" presId="urn:microsoft.com/office/officeart/2009/3/layout/DescendingProcess"/>
    <dgm:cxn modelId="{128A4BEA-2856-4200-A4AC-DC99D6C71165}" type="presParOf" srcId="{9249C59B-2450-4CEC-8C10-91F6A562805E}" destId="{5B7142A5-7411-4295-BE77-4002068F305F}" srcOrd="1" destOrd="0" presId="urn:microsoft.com/office/officeart/2009/3/layout/DescendingProcess"/>
    <dgm:cxn modelId="{DA1F80C3-1DD0-4EAC-81D0-4182E878B686}" type="presParOf" srcId="{9249C59B-2450-4CEC-8C10-91F6A562805E}" destId="{3A15E565-0388-41C4-8B53-4A25EA5242D5}" srcOrd="2" destOrd="0" presId="urn:microsoft.com/office/officeart/2009/3/layout/DescendingProcess"/>
    <dgm:cxn modelId="{6FC5AA99-ECF7-49BF-A65D-75BA6ADCF85A}" type="presParOf" srcId="{9249C59B-2450-4CEC-8C10-91F6A562805E}" destId="{EF2C5A6D-8B39-4B9E-A89D-E5479071278C}" srcOrd="3" destOrd="0" presId="urn:microsoft.com/office/officeart/2009/3/layout/DescendingProcess"/>
    <dgm:cxn modelId="{97E8EFA5-1ACD-42F5-8A9D-D6A6DBAEBFE4}" type="presParOf" srcId="{EF2C5A6D-8B39-4B9E-A89D-E5479071278C}" destId="{B787BC20-B748-4FC6-B662-293F43475D36}" srcOrd="0" destOrd="0" presId="urn:microsoft.com/office/officeart/2009/3/layout/DescendingProcess"/>
    <dgm:cxn modelId="{461250D5-7AA3-410A-953E-0099BF9C7629}" type="presParOf" srcId="{9249C59B-2450-4CEC-8C10-91F6A562805E}" destId="{056B063B-3D0E-4926-ACE5-234853F4D2CE}" srcOrd="4" destOrd="0" presId="urn:microsoft.com/office/officeart/2009/3/layout/DescendingProcess"/>
    <dgm:cxn modelId="{EF44ADB6-2E66-484A-A286-B66B9DF149B9}" type="presParOf" srcId="{9249C59B-2450-4CEC-8C10-91F6A562805E}" destId="{086BDC9F-2B26-455F-904B-84C88E2E66DE}" srcOrd="5" destOrd="0" presId="urn:microsoft.com/office/officeart/2009/3/layout/DescendingProcess"/>
    <dgm:cxn modelId="{9B01270E-03AE-406E-908C-00CA7F1F26DA}" type="presParOf" srcId="{086BDC9F-2B26-455F-904B-84C88E2E66DE}" destId="{C99D75E8-1A9E-4F39-B019-F30863EC5C77}" srcOrd="0" destOrd="0" presId="urn:microsoft.com/office/officeart/2009/3/layout/DescendingProcess"/>
    <dgm:cxn modelId="{42F5990D-8EA7-4A61-96FC-56712634607F}" type="presParOf" srcId="{9249C59B-2450-4CEC-8C10-91F6A562805E}" destId="{9FC25BE3-3C4D-42D8-9971-9A69CD7EDE33}" srcOrd="6" destOrd="0" presId="urn:microsoft.com/office/officeart/2009/3/layout/DescendingProcess"/>
    <dgm:cxn modelId="{BB7EE17B-0874-46BD-8A9C-010C741A7C0D}" type="presParOf" srcId="{9249C59B-2450-4CEC-8C10-91F6A562805E}" destId="{394F4F4E-EA59-4697-819F-C016C8A72B2E}" srcOrd="7" destOrd="0" presId="urn:microsoft.com/office/officeart/2009/3/layout/DescendingProcess"/>
    <dgm:cxn modelId="{A4CEE98E-E99B-4E63-9A2A-025DC25843C5}" type="presParOf" srcId="{394F4F4E-EA59-4697-819F-C016C8A72B2E}" destId="{53314069-D9F9-45CF-88AB-CD8D6506DABF}" srcOrd="0" destOrd="0" presId="urn:microsoft.com/office/officeart/2009/3/layout/DescendingProcess"/>
    <dgm:cxn modelId="{38F2D9FD-4EF8-41FB-95CD-009134E5E116}" type="presParOf" srcId="{9249C59B-2450-4CEC-8C10-91F6A562805E}" destId="{2F8B6756-D651-44E7-BD6D-3CEC00B2897B}" srcOrd="8" destOrd="0" presId="urn:microsoft.com/office/officeart/2009/3/layout/DescendingProcess"/>
    <dgm:cxn modelId="{11256743-BE00-453F-8006-F30B55D36167}" type="presParOf" srcId="{9249C59B-2450-4CEC-8C10-91F6A562805E}" destId="{CEB81E44-A572-416E-A82C-876D20245E03}" srcOrd="9" destOrd="0" presId="urn:microsoft.com/office/officeart/2009/3/layout/DescendingProcess"/>
    <dgm:cxn modelId="{B10C8E20-2D09-4756-A866-933B516420C4}" type="presParOf" srcId="{CEB81E44-A572-416E-A82C-876D20245E03}" destId="{F89E6970-3564-4D8A-98B6-5772ED6C6D83}" srcOrd="0" destOrd="0" presId="urn:microsoft.com/office/officeart/2009/3/layout/DescendingProcess"/>
    <dgm:cxn modelId="{298E9A73-B587-47AC-AF18-46559C52D0AA}" type="presParOf" srcId="{9249C59B-2450-4CEC-8C10-91F6A562805E}" destId="{255819FC-4621-4D7F-BB92-E4BAE50AFB79}" srcOrd="10" destOrd="0" presId="urn:microsoft.com/office/officeart/2009/3/layout/Descending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A78C91-C6B4-405D-9E65-CF864C4AE0E7}"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IN"/>
        </a:p>
      </dgm:t>
    </dgm:pt>
    <dgm:pt modelId="{57B7BA27-2F5B-42E8-AE3E-14C6693F3E66}">
      <dgm:prSet phldrT="[Text]"/>
      <dgm:spPr>
        <a:solidFill>
          <a:schemeClr val="accent4">
            <a:lumMod val="75000"/>
          </a:schemeClr>
        </a:solidFill>
      </dgm:spPr>
      <dgm:t>
        <a:bodyPr/>
        <a:lstStyle/>
        <a:p>
          <a:r>
            <a:rPr lang="en-IN" dirty="0"/>
            <a:t>Ammonia</a:t>
          </a:r>
        </a:p>
      </dgm:t>
    </dgm:pt>
    <dgm:pt modelId="{E2243510-BED5-45A7-B209-3EA42497191A}" type="parTrans" cxnId="{8C5B2A90-EF12-478B-AB33-A112143B99F3}">
      <dgm:prSet/>
      <dgm:spPr/>
      <dgm:t>
        <a:bodyPr/>
        <a:lstStyle/>
        <a:p>
          <a:endParaRPr lang="en-IN"/>
        </a:p>
      </dgm:t>
    </dgm:pt>
    <dgm:pt modelId="{778B7DE1-A629-4A3A-B529-34EF10D32316}" type="sibTrans" cxnId="{8C5B2A90-EF12-478B-AB33-A112143B99F3}">
      <dgm:prSet/>
      <dgm:spPr/>
      <dgm:t>
        <a:bodyPr/>
        <a:lstStyle/>
        <a:p>
          <a:endParaRPr lang="en-IN"/>
        </a:p>
      </dgm:t>
    </dgm:pt>
    <dgm:pt modelId="{75973CE6-713D-40F7-BF72-E7CAAE34E20B}">
      <dgm:prSet phldrT="[Text]"/>
      <dgm:spPr>
        <a:solidFill>
          <a:srgbClr val="00B050"/>
        </a:solidFill>
      </dgm:spPr>
      <dgm:t>
        <a:bodyPr/>
        <a:lstStyle/>
        <a:p>
          <a:r>
            <a:rPr lang="en-IN" dirty="0"/>
            <a:t>Hydrogen</a:t>
          </a:r>
        </a:p>
      </dgm:t>
    </dgm:pt>
    <dgm:pt modelId="{62494A45-D403-4ADB-AF18-75B1727C9EEE}" type="parTrans" cxnId="{FC5A6D90-7360-4204-85AF-8CCC934BE6CF}">
      <dgm:prSet/>
      <dgm:spPr/>
      <dgm:t>
        <a:bodyPr/>
        <a:lstStyle/>
        <a:p>
          <a:endParaRPr lang="en-IN"/>
        </a:p>
      </dgm:t>
    </dgm:pt>
    <dgm:pt modelId="{7FD0C6CD-ED86-4D19-968D-4C60E1C805FC}" type="sibTrans" cxnId="{FC5A6D90-7360-4204-85AF-8CCC934BE6CF}">
      <dgm:prSet/>
      <dgm:spPr/>
      <dgm:t>
        <a:bodyPr/>
        <a:lstStyle/>
        <a:p>
          <a:endParaRPr lang="en-IN"/>
        </a:p>
      </dgm:t>
    </dgm:pt>
    <dgm:pt modelId="{37392864-C970-4D2C-8984-98192269BD54}">
      <dgm:prSet phldrT="[Text]"/>
      <dgm:spPr>
        <a:solidFill>
          <a:srgbClr val="00B0F0"/>
        </a:solidFill>
      </dgm:spPr>
      <dgm:t>
        <a:bodyPr/>
        <a:lstStyle/>
        <a:p>
          <a:r>
            <a:rPr lang="en-IN" dirty="0"/>
            <a:t>Other fuels</a:t>
          </a:r>
        </a:p>
      </dgm:t>
    </dgm:pt>
    <dgm:pt modelId="{9658DC6A-6CCC-4569-8032-402085850481}" type="parTrans" cxnId="{70BBBCD3-ABFB-490A-897E-2C9C8EF7BA52}">
      <dgm:prSet/>
      <dgm:spPr/>
      <dgm:t>
        <a:bodyPr/>
        <a:lstStyle/>
        <a:p>
          <a:endParaRPr lang="en-IN"/>
        </a:p>
      </dgm:t>
    </dgm:pt>
    <dgm:pt modelId="{E8FE2034-8913-4EDF-939D-ABFA6CB2887C}" type="sibTrans" cxnId="{70BBBCD3-ABFB-490A-897E-2C9C8EF7BA52}">
      <dgm:prSet/>
      <dgm:spPr/>
      <dgm:t>
        <a:bodyPr/>
        <a:lstStyle/>
        <a:p>
          <a:endParaRPr lang="en-IN"/>
        </a:p>
      </dgm:t>
    </dgm:pt>
    <dgm:pt modelId="{E0CABBA9-A50B-42D8-8076-537E733EF356}">
      <dgm:prSet phldrT="[Text]" custT="1"/>
      <dgm:spPr>
        <a:solidFill>
          <a:schemeClr val="bg1"/>
        </a:solidFill>
      </dgm:spPr>
      <dgm:t>
        <a:bodyPr/>
        <a:lstStyle/>
        <a:p>
          <a:r>
            <a:rPr lang="en-IN" sz="1600" b="1" dirty="0">
              <a:solidFill>
                <a:schemeClr val="tx1"/>
              </a:solidFill>
              <a:latin typeface="Arial Nova Cond" panose="020B0506020202020204" pitchFamily="34" charset="0"/>
            </a:rPr>
            <a:t>One long-term alternative fuel or “multi-fuel” future?</a:t>
          </a:r>
        </a:p>
      </dgm:t>
    </dgm:pt>
    <dgm:pt modelId="{1F2D2534-4FD6-4D8A-B3F9-4E8FAE2EB17F}" type="sibTrans" cxnId="{5E826828-C3F4-4AC4-9DAB-D4ED99599E4C}">
      <dgm:prSet/>
      <dgm:spPr/>
      <dgm:t>
        <a:bodyPr/>
        <a:lstStyle/>
        <a:p>
          <a:endParaRPr lang="en-IN"/>
        </a:p>
      </dgm:t>
    </dgm:pt>
    <dgm:pt modelId="{D27F3AB7-B62A-408F-B9FE-D7873D887022}" type="parTrans" cxnId="{5E826828-C3F4-4AC4-9DAB-D4ED99599E4C}">
      <dgm:prSet/>
      <dgm:spPr/>
      <dgm:t>
        <a:bodyPr/>
        <a:lstStyle/>
        <a:p>
          <a:endParaRPr lang="en-IN"/>
        </a:p>
      </dgm:t>
    </dgm:pt>
    <dgm:pt modelId="{7FDBE548-2B5F-41AE-82DB-B7D72FCCB46E}" type="pres">
      <dgm:prSet presAssocID="{55A78C91-C6B4-405D-9E65-CF864C4AE0E7}" presName="Name0" presStyleCnt="0">
        <dgm:presLayoutVars>
          <dgm:chMax val="4"/>
          <dgm:resizeHandles val="exact"/>
        </dgm:presLayoutVars>
      </dgm:prSet>
      <dgm:spPr/>
      <dgm:t>
        <a:bodyPr/>
        <a:lstStyle/>
        <a:p>
          <a:endParaRPr lang="tr-TR"/>
        </a:p>
      </dgm:t>
    </dgm:pt>
    <dgm:pt modelId="{C168FDD0-C976-4824-BA0A-53816ED77A52}" type="pres">
      <dgm:prSet presAssocID="{55A78C91-C6B4-405D-9E65-CF864C4AE0E7}" presName="ellipse" presStyleLbl="trBgShp" presStyleIdx="0" presStyleCnt="1" custLinFactNeighborX="-1193" custLinFactNeighborY="1342"/>
      <dgm:spPr/>
    </dgm:pt>
    <dgm:pt modelId="{A0E1AAEA-A855-470D-9DA7-25007F657221}" type="pres">
      <dgm:prSet presAssocID="{55A78C91-C6B4-405D-9E65-CF864C4AE0E7}" presName="arrow1" presStyleLbl="fgShp" presStyleIdx="0" presStyleCnt="1"/>
      <dgm:spPr/>
    </dgm:pt>
    <dgm:pt modelId="{49C41E01-98E3-4AA6-9422-A8DDF7406840}" type="pres">
      <dgm:prSet presAssocID="{55A78C91-C6B4-405D-9E65-CF864C4AE0E7}" presName="rectangle" presStyleLbl="revTx" presStyleIdx="0" presStyleCnt="1" custScaleX="107996" custScaleY="78543" custLinFactNeighborX="-364" custLinFactNeighborY="18939">
        <dgm:presLayoutVars>
          <dgm:bulletEnabled val="1"/>
        </dgm:presLayoutVars>
      </dgm:prSet>
      <dgm:spPr/>
      <dgm:t>
        <a:bodyPr/>
        <a:lstStyle/>
        <a:p>
          <a:endParaRPr lang="tr-TR"/>
        </a:p>
      </dgm:t>
    </dgm:pt>
    <dgm:pt modelId="{C995A3B7-BF53-4CC3-8299-AFF044FAE087}" type="pres">
      <dgm:prSet presAssocID="{75973CE6-713D-40F7-BF72-E7CAAE34E20B}" presName="item1" presStyleLbl="node1" presStyleIdx="0" presStyleCnt="3">
        <dgm:presLayoutVars>
          <dgm:bulletEnabled val="1"/>
        </dgm:presLayoutVars>
      </dgm:prSet>
      <dgm:spPr/>
      <dgm:t>
        <a:bodyPr/>
        <a:lstStyle/>
        <a:p>
          <a:endParaRPr lang="tr-TR"/>
        </a:p>
      </dgm:t>
    </dgm:pt>
    <dgm:pt modelId="{55E34125-B203-45E3-A970-8F27A2010AB4}" type="pres">
      <dgm:prSet presAssocID="{37392864-C970-4D2C-8984-98192269BD54}" presName="item2" presStyleLbl="node1" presStyleIdx="1" presStyleCnt="3" custLinFactNeighborY="-2204">
        <dgm:presLayoutVars>
          <dgm:bulletEnabled val="1"/>
        </dgm:presLayoutVars>
      </dgm:prSet>
      <dgm:spPr/>
      <dgm:t>
        <a:bodyPr/>
        <a:lstStyle/>
        <a:p>
          <a:endParaRPr lang="tr-TR"/>
        </a:p>
      </dgm:t>
    </dgm:pt>
    <dgm:pt modelId="{89EBC4D1-9FDD-4CAA-8680-86F562F6F5BD}" type="pres">
      <dgm:prSet presAssocID="{E0CABBA9-A50B-42D8-8076-537E733EF356}" presName="item3" presStyleLbl="node1" presStyleIdx="2" presStyleCnt="3">
        <dgm:presLayoutVars>
          <dgm:bulletEnabled val="1"/>
        </dgm:presLayoutVars>
      </dgm:prSet>
      <dgm:spPr/>
      <dgm:t>
        <a:bodyPr/>
        <a:lstStyle/>
        <a:p>
          <a:endParaRPr lang="tr-TR"/>
        </a:p>
      </dgm:t>
    </dgm:pt>
    <dgm:pt modelId="{4FF69922-1DC2-4FA9-87C4-10E9187ABF86}" type="pres">
      <dgm:prSet presAssocID="{55A78C91-C6B4-405D-9E65-CF864C4AE0E7}" presName="funnel" presStyleLbl="trAlignAcc1" presStyleIdx="0" presStyleCnt="1" custLinFactNeighborX="-1228" custLinFactNeighborY="-43"/>
      <dgm:spPr/>
    </dgm:pt>
  </dgm:ptLst>
  <dgm:cxnLst>
    <dgm:cxn modelId="{70BBBCD3-ABFB-490A-897E-2C9C8EF7BA52}" srcId="{55A78C91-C6B4-405D-9E65-CF864C4AE0E7}" destId="{37392864-C970-4D2C-8984-98192269BD54}" srcOrd="2" destOrd="0" parTransId="{9658DC6A-6CCC-4569-8032-402085850481}" sibTransId="{E8FE2034-8913-4EDF-939D-ABFA6CB2887C}"/>
    <dgm:cxn modelId="{3B2BA94E-B82D-4387-87DD-68E37CFAFB32}" type="presOf" srcId="{75973CE6-713D-40F7-BF72-E7CAAE34E20B}" destId="{55E34125-B203-45E3-A970-8F27A2010AB4}" srcOrd="0" destOrd="0" presId="urn:microsoft.com/office/officeart/2005/8/layout/funnel1"/>
    <dgm:cxn modelId="{5E826828-C3F4-4AC4-9DAB-D4ED99599E4C}" srcId="{55A78C91-C6B4-405D-9E65-CF864C4AE0E7}" destId="{E0CABBA9-A50B-42D8-8076-537E733EF356}" srcOrd="3" destOrd="0" parTransId="{D27F3AB7-B62A-408F-B9FE-D7873D887022}" sibTransId="{1F2D2534-4FD6-4D8A-B3F9-4E8FAE2EB17F}"/>
    <dgm:cxn modelId="{B6E044A2-63DF-4636-B89E-27283E1D3E8C}" type="presOf" srcId="{57B7BA27-2F5B-42E8-AE3E-14C6693F3E66}" destId="{89EBC4D1-9FDD-4CAA-8680-86F562F6F5BD}" srcOrd="0" destOrd="0" presId="urn:microsoft.com/office/officeart/2005/8/layout/funnel1"/>
    <dgm:cxn modelId="{FC5A6D90-7360-4204-85AF-8CCC934BE6CF}" srcId="{55A78C91-C6B4-405D-9E65-CF864C4AE0E7}" destId="{75973CE6-713D-40F7-BF72-E7CAAE34E20B}" srcOrd="1" destOrd="0" parTransId="{62494A45-D403-4ADB-AF18-75B1727C9EEE}" sibTransId="{7FD0C6CD-ED86-4D19-968D-4C60E1C805FC}"/>
    <dgm:cxn modelId="{7D0D0DDA-6562-428C-A2F1-4E50C92EB6A1}" type="presOf" srcId="{55A78C91-C6B4-405D-9E65-CF864C4AE0E7}" destId="{7FDBE548-2B5F-41AE-82DB-B7D72FCCB46E}" srcOrd="0" destOrd="0" presId="urn:microsoft.com/office/officeart/2005/8/layout/funnel1"/>
    <dgm:cxn modelId="{B72E5BDA-D1F0-453D-9E05-6AB335B4FD9E}" type="presOf" srcId="{37392864-C970-4D2C-8984-98192269BD54}" destId="{C995A3B7-BF53-4CC3-8299-AFF044FAE087}" srcOrd="0" destOrd="0" presId="urn:microsoft.com/office/officeart/2005/8/layout/funnel1"/>
    <dgm:cxn modelId="{8C5B2A90-EF12-478B-AB33-A112143B99F3}" srcId="{55A78C91-C6B4-405D-9E65-CF864C4AE0E7}" destId="{57B7BA27-2F5B-42E8-AE3E-14C6693F3E66}" srcOrd="0" destOrd="0" parTransId="{E2243510-BED5-45A7-B209-3EA42497191A}" sibTransId="{778B7DE1-A629-4A3A-B529-34EF10D32316}"/>
    <dgm:cxn modelId="{EC1C5F25-F7BC-4DDF-B65C-BFBA3C8FE742}" type="presOf" srcId="{E0CABBA9-A50B-42D8-8076-537E733EF356}" destId="{49C41E01-98E3-4AA6-9422-A8DDF7406840}" srcOrd="0" destOrd="0" presId="urn:microsoft.com/office/officeart/2005/8/layout/funnel1"/>
    <dgm:cxn modelId="{AE2DFA99-E066-457F-9186-2930879A260B}" type="presParOf" srcId="{7FDBE548-2B5F-41AE-82DB-B7D72FCCB46E}" destId="{C168FDD0-C976-4824-BA0A-53816ED77A52}" srcOrd="0" destOrd="0" presId="urn:microsoft.com/office/officeart/2005/8/layout/funnel1"/>
    <dgm:cxn modelId="{49CBECF3-0843-4AA8-ACE2-C030A846FE47}" type="presParOf" srcId="{7FDBE548-2B5F-41AE-82DB-B7D72FCCB46E}" destId="{A0E1AAEA-A855-470D-9DA7-25007F657221}" srcOrd="1" destOrd="0" presId="urn:microsoft.com/office/officeart/2005/8/layout/funnel1"/>
    <dgm:cxn modelId="{F52E4A1D-8DD5-4C6B-96AC-7355F868E171}" type="presParOf" srcId="{7FDBE548-2B5F-41AE-82DB-B7D72FCCB46E}" destId="{49C41E01-98E3-4AA6-9422-A8DDF7406840}" srcOrd="2" destOrd="0" presId="urn:microsoft.com/office/officeart/2005/8/layout/funnel1"/>
    <dgm:cxn modelId="{DADF68E8-0408-4D3C-8EFD-BFADBED87A6E}" type="presParOf" srcId="{7FDBE548-2B5F-41AE-82DB-B7D72FCCB46E}" destId="{C995A3B7-BF53-4CC3-8299-AFF044FAE087}" srcOrd="3" destOrd="0" presId="urn:microsoft.com/office/officeart/2005/8/layout/funnel1"/>
    <dgm:cxn modelId="{76A5770E-6A7D-43FB-B151-DF57FA7EE227}" type="presParOf" srcId="{7FDBE548-2B5F-41AE-82DB-B7D72FCCB46E}" destId="{55E34125-B203-45E3-A970-8F27A2010AB4}" srcOrd="4" destOrd="0" presId="urn:microsoft.com/office/officeart/2005/8/layout/funnel1"/>
    <dgm:cxn modelId="{FE5931A8-2CC1-4971-80BB-28611FE98832}" type="presParOf" srcId="{7FDBE548-2B5F-41AE-82DB-B7D72FCCB46E}" destId="{89EBC4D1-9FDD-4CAA-8680-86F562F6F5BD}" srcOrd="5" destOrd="0" presId="urn:microsoft.com/office/officeart/2005/8/layout/funnel1"/>
    <dgm:cxn modelId="{21A3B668-E71A-4B93-BA27-D951204EAAF8}" type="presParOf" srcId="{7FDBE548-2B5F-41AE-82DB-B7D72FCCB46E}" destId="{4FF69922-1DC2-4FA9-87C4-10E9187ABF86}"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9FAAFB-C7CF-4699-B83D-89FF480D755F}" type="doc">
      <dgm:prSet loTypeId="urn:microsoft.com/office/officeart/2005/8/layout/funnel1" loCatId="process" qsTypeId="urn:microsoft.com/office/officeart/2005/8/quickstyle/simple1" qsCatId="simple" csTypeId="urn:microsoft.com/office/officeart/2005/8/colors/colorful2" csCatId="colorful" phldr="1"/>
      <dgm:spPr/>
      <dgm:t>
        <a:bodyPr/>
        <a:lstStyle/>
        <a:p>
          <a:endParaRPr lang="en-IN"/>
        </a:p>
      </dgm:t>
    </dgm:pt>
    <dgm:pt modelId="{D68751C2-929D-444C-8C43-5CA3698CDF5C}">
      <dgm:prSet phldrT="[Text]"/>
      <dgm:spPr/>
      <dgm:t>
        <a:bodyPr/>
        <a:lstStyle/>
        <a:p>
          <a:r>
            <a:rPr lang="en-IN" dirty="0"/>
            <a:t>Speed Reduction</a:t>
          </a:r>
        </a:p>
      </dgm:t>
    </dgm:pt>
    <dgm:pt modelId="{584ED8F8-0F4F-4A09-B308-AA8F0067BDA8}" type="parTrans" cxnId="{50E186D4-485F-4215-8D47-F639F60E8347}">
      <dgm:prSet/>
      <dgm:spPr/>
      <dgm:t>
        <a:bodyPr/>
        <a:lstStyle/>
        <a:p>
          <a:endParaRPr lang="en-IN"/>
        </a:p>
      </dgm:t>
    </dgm:pt>
    <dgm:pt modelId="{07A6F4E8-00C0-4775-B300-7207E952FA3C}" type="sibTrans" cxnId="{50E186D4-485F-4215-8D47-F639F60E8347}">
      <dgm:prSet/>
      <dgm:spPr/>
      <dgm:t>
        <a:bodyPr/>
        <a:lstStyle/>
        <a:p>
          <a:endParaRPr lang="en-IN"/>
        </a:p>
      </dgm:t>
    </dgm:pt>
    <dgm:pt modelId="{3A3F0B38-24DD-4C34-B151-DC1DA542C82E}">
      <dgm:prSet phldrT="[Text]"/>
      <dgm:spPr/>
      <dgm:t>
        <a:bodyPr/>
        <a:lstStyle/>
        <a:p>
          <a:r>
            <a:rPr lang="en-IN" dirty="0"/>
            <a:t>Alternative Fuels</a:t>
          </a:r>
        </a:p>
      </dgm:t>
    </dgm:pt>
    <dgm:pt modelId="{07B861DD-8818-4857-8B31-9CB06E99B6D8}" type="parTrans" cxnId="{831F4D80-66CA-4D72-BFC4-9144A6D6FB98}">
      <dgm:prSet/>
      <dgm:spPr/>
      <dgm:t>
        <a:bodyPr/>
        <a:lstStyle/>
        <a:p>
          <a:endParaRPr lang="en-IN"/>
        </a:p>
      </dgm:t>
    </dgm:pt>
    <dgm:pt modelId="{2F7517D6-EB12-42DA-A242-FD3EC96E5E80}" type="sibTrans" cxnId="{831F4D80-66CA-4D72-BFC4-9144A6D6FB98}">
      <dgm:prSet/>
      <dgm:spPr/>
      <dgm:t>
        <a:bodyPr/>
        <a:lstStyle/>
        <a:p>
          <a:endParaRPr lang="en-IN"/>
        </a:p>
      </dgm:t>
    </dgm:pt>
    <dgm:pt modelId="{612753FE-9945-4529-827B-F13B45436C69}">
      <dgm:prSet phldrT="[Text]"/>
      <dgm:spPr/>
      <dgm:t>
        <a:bodyPr/>
        <a:lstStyle/>
        <a:p>
          <a:r>
            <a:rPr lang="en-IN" dirty="0"/>
            <a:t>Others</a:t>
          </a:r>
        </a:p>
      </dgm:t>
    </dgm:pt>
    <dgm:pt modelId="{39BF62CB-76E5-47E7-A203-EEB03F6B5B90}" type="parTrans" cxnId="{80F744D7-829C-438A-A99B-BFA737D3B60B}">
      <dgm:prSet/>
      <dgm:spPr/>
      <dgm:t>
        <a:bodyPr/>
        <a:lstStyle/>
        <a:p>
          <a:endParaRPr lang="en-US"/>
        </a:p>
      </dgm:t>
    </dgm:pt>
    <dgm:pt modelId="{6845F9BB-6441-466D-AC23-BB71ECBE073B}" type="sibTrans" cxnId="{80F744D7-829C-438A-A99B-BFA737D3B60B}">
      <dgm:prSet/>
      <dgm:spPr/>
      <dgm:t>
        <a:bodyPr/>
        <a:lstStyle/>
        <a:p>
          <a:endParaRPr lang="en-US"/>
        </a:p>
      </dgm:t>
    </dgm:pt>
    <dgm:pt modelId="{92A7B788-75CB-4D90-86FD-063E57CD3157}">
      <dgm:prSet phldrT="[Text]"/>
      <dgm:spPr/>
      <dgm:t>
        <a:bodyPr/>
        <a:lstStyle/>
        <a:p>
          <a:r>
            <a:rPr lang="en-IN" b="1" dirty="0"/>
            <a:t>Reduce CO</a:t>
          </a:r>
          <a:r>
            <a:rPr lang="en-IN" b="1" baseline="-25000" dirty="0"/>
            <a:t>2</a:t>
          </a:r>
          <a:r>
            <a:rPr lang="en-IN" b="1" dirty="0"/>
            <a:t> emission</a:t>
          </a:r>
          <a:endParaRPr lang="en-IN" dirty="0"/>
        </a:p>
      </dgm:t>
    </dgm:pt>
    <dgm:pt modelId="{B4F7EC3F-195B-468E-A0AD-B140E7F6543B}" type="parTrans" cxnId="{05F73DDC-039D-40C8-AB23-AFD73067DC00}">
      <dgm:prSet/>
      <dgm:spPr/>
      <dgm:t>
        <a:bodyPr/>
        <a:lstStyle/>
        <a:p>
          <a:endParaRPr lang="en-US"/>
        </a:p>
      </dgm:t>
    </dgm:pt>
    <dgm:pt modelId="{81F513C0-995E-4D6E-8116-B7DF75AD3A12}" type="sibTrans" cxnId="{05F73DDC-039D-40C8-AB23-AFD73067DC00}">
      <dgm:prSet/>
      <dgm:spPr/>
      <dgm:t>
        <a:bodyPr/>
        <a:lstStyle/>
        <a:p>
          <a:endParaRPr lang="en-US"/>
        </a:p>
      </dgm:t>
    </dgm:pt>
    <dgm:pt modelId="{192B1DD9-1074-4C79-8777-11751B55E6A5}" type="pres">
      <dgm:prSet presAssocID="{089FAAFB-C7CF-4699-B83D-89FF480D755F}" presName="Name0" presStyleCnt="0">
        <dgm:presLayoutVars>
          <dgm:chMax val="4"/>
          <dgm:resizeHandles val="exact"/>
        </dgm:presLayoutVars>
      </dgm:prSet>
      <dgm:spPr/>
      <dgm:t>
        <a:bodyPr/>
        <a:lstStyle/>
        <a:p>
          <a:endParaRPr lang="tr-TR"/>
        </a:p>
      </dgm:t>
    </dgm:pt>
    <dgm:pt modelId="{1C36D586-0E58-434A-901D-4974B9413FEE}" type="pres">
      <dgm:prSet presAssocID="{089FAAFB-C7CF-4699-B83D-89FF480D755F}" presName="ellipse" presStyleLbl="trBgShp" presStyleIdx="0" presStyleCnt="1" custLinFactNeighborX="648" custLinFactNeighborY="-2931"/>
      <dgm:spPr/>
    </dgm:pt>
    <dgm:pt modelId="{0F48A11E-BA73-45BB-BB71-58A460EE8E3F}" type="pres">
      <dgm:prSet presAssocID="{089FAAFB-C7CF-4699-B83D-89FF480D755F}" presName="arrow1" presStyleLbl="fgShp" presStyleIdx="0" presStyleCnt="1" custScaleX="82623" custScaleY="199422" custLinFactNeighborX="-2644" custLinFactNeighborY="-3797"/>
      <dgm:spPr/>
    </dgm:pt>
    <dgm:pt modelId="{4F4D3490-E71D-48B2-B44E-C463ADA3EFF0}" type="pres">
      <dgm:prSet presAssocID="{089FAAFB-C7CF-4699-B83D-89FF480D755F}" presName="rectangle" presStyleLbl="revTx" presStyleIdx="0" presStyleCnt="1" custScaleX="182575" custScaleY="77008" custLinFactNeighborX="489" custLinFactNeighborY="11421">
        <dgm:presLayoutVars>
          <dgm:bulletEnabled val="1"/>
        </dgm:presLayoutVars>
      </dgm:prSet>
      <dgm:spPr/>
      <dgm:t>
        <a:bodyPr/>
        <a:lstStyle/>
        <a:p>
          <a:endParaRPr lang="tr-TR"/>
        </a:p>
      </dgm:t>
    </dgm:pt>
    <dgm:pt modelId="{4AACC84D-CC09-4D9E-AD9C-4D2E312A9832}" type="pres">
      <dgm:prSet presAssocID="{3A3F0B38-24DD-4C34-B151-DC1DA542C82E}" presName="item1" presStyleLbl="node1" presStyleIdx="0" presStyleCnt="3" custScaleX="79226" custScaleY="79226" custLinFactNeighborX="-19434" custLinFactNeighborY="2052">
        <dgm:presLayoutVars>
          <dgm:bulletEnabled val="1"/>
        </dgm:presLayoutVars>
      </dgm:prSet>
      <dgm:spPr/>
      <dgm:t>
        <a:bodyPr/>
        <a:lstStyle/>
        <a:p>
          <a:endParaRPr lang="tr-TR"/>
        </a:p>
      </dgm:t>
    </dgm:pt>
    <dgm:pt modelId="{1863D53B-33D6-43D6-B4EA-73FA88A81BD8}" type="pres">
      <dgm:prSet presAssocID="{612753FE-9945-4529-827B-F13B45436C69}" presName="item2" presStyleLbl="node1" presStyleIdx="1" presStyleCnt="3" custLinFactNeighborX="6712" custLinFactNeighborY="-14066">
        <dgm:presLayoutVars>
          <dgm:bulletEnabled val="1"/>
        </dgm:presLayoutVars>
      </dgm:prSet>
      <dgm:spPr/>
      <dgm:t>
        <a:bodyPr/>
        <a:lstStyle/>
        <a:p>
          <a:endParaRPr lang="tr-TR"/>
        </a:p>
      </dgm:t>
    </dgm:pt>
    <dgm:pt modelId="{77A12A7A-EF9D-4BB7-957A-91DF5E1E425F}" type="pres">
      <dgm:prSet presAssocID="{92A7B788-75CB-4D90-86FD-063E57CD3157}" presName="item3" presStyleLbl="node1" presStyleIdx="2" presStyleCnt="3">
        <dgm:presLayoutVars>
          <dgm:bulletEnabled val="1"/>
        </dgm:presLayoutVars>
      </dgm:prSet>
      <dgm:spPr/>
      <dgm:t>
        <a:bodyPr/>
        <a:lstStyle/>
        <a:p>
          <a:endParaRPr lang="tr-TR"/>
        </a:p>
      </dgm:t>
    </dgm:pt>
    <dgm:pt modelId="{FC507963-9638-40A6-AAD4-12C522B53E37}" type="pres">
      <dgm:prSet presAssocID="{089FAAFB-C7CF-4699-B83D-89FF480D755F}" presName="funnel" presStyleLbl="trAlignAcc1" presStyleIdx="0" presStyleCnt="1" custScaleX="94043" custScaleY="89554" custLinFactNeighborX="-943" custLinFactNeighborY="-3342"/>
      <dgm:spPr/>
    </dgm:pt>
  </dgm:ptLst>
  <dgm:cxnLst>
    <dgm:cxn modelId="{80F744D7-829C-438A-A99B-BFA737D3B60B}" srcId="{089FAAFB-C7CF-4699-B83D-89FF480D755F}" destId="{612753FE-9945-4529-827B-F13B45436C69}" srcOrd="2" destOrd="0" parTransId="{39BF62CB-76E5-47E7-A203-EEB03F6B5B90}" sibTransId="{6845F9BB-6441-466D-AC23-BB71ECBE073B}"/>
    <dgm:cxn modelId="{876BCFAB-D006-4FE2-99E3-6621D5A20D8B}" type="presOf" srcId="{92A7B788-75CB-4D90-86FD-063E57CD3157}" destId="{4F4D3490-E71D-48B2-B44E-C463ADA3EFF0}" srcOrd="0" destOrd="0" presId="urn:microsoft.com/office/officeart/2005/8/layout/funnel1"/>
    <dgm:cxn modelId="{1E1DA6A7-7A63-47E6-8EAB-B30D77050FAE}" type="presOf" srcId="{D68751C2-929D-444C-8C43-5CA3698CDF5C}" destId="{77A12A7A-EF9D-4BB7-957A-91DF5E1E425F}" srcOrd="0" destOrd="0" presId="urn:microsoft.com/office/officeart/2005/8/layout/funnel1"/>
    <dgm:cxn modelId="{9CE221CF-343B-4719-A664-EC5F27395397}" type="presOf" srcId="{3A3F0B38-24DD-4C34-B151-DC1DA542C82E}" destId="{1863D53B-33D6-43D6-B4EA-73FA88A81BD8}" srcOrd="0" destOrd="0" presId="urn:microsoft.com/office/officeart/2005/8/layout/funnel1"/>
    <dgm:cxn modelId="{BA76C459-EA8D-4DCA-AA16-78B797297F5E}" type="presOf" srcId="{089FAAFB-C7CF-4699-B83D-89FF480D755F}" destId="{192B1DD9-1074-4C79-8777-11751B55E6A5}" srcOrd="0" destOrd="0" presId="urn:microsoft.com/office/officeart/2005/8/layout/funnel1"/>
    <dgm:cxn modelId="{05F73DDC-039D-40C8-AB23-AFD73067DC00}" srcId="{089FAAFB-C7CF-4699-B83D-89FF480D755F}" destId="{92A7B788-75CB-4D90-86FD-063E57CD3157}" srcOrd="3" destOrd="0" parTransId="{B4F7EC3F-195B-468E-A0AD-B140E7F6543B}" sibTransId="{81F513C0-995E-4D6E-8116-B7DF75AD3A12}"/>
    <dgm:cxn modelId="{2B690C3F-1826-4C3F-9B69-C0C7F5C1D4F1}" type="presOf" srcId="{612753FE-9945-4529-827B-F13B45436C69}" destId="{4AACC84D-CC09-4D9E-AD9C-4D2E312A9832}" srcOrd="0" destOrd="0" presId="urn:microsoft.com/office/officeart/2005/8/layout/funnel1"/>
    <dgm:cxn modelId="{50E186D4-485F-4215-8D47-F639F60E8347}" srcId="{089FAAFB-C7CF-4699-B83D-89FF480D755F}" destId="{D68751C2-929D-444C-8C43-5CA3698CDF5C}" srcOrd="0" destOrd="0" parTransId="{584ED8F8-0F4F-4A09-B308-AA8F0067BDA8}" sibTransId="{07A6F4E8-00C0-4775-B300-7207E952FA3C}"/>
    <dgm:cxn modelId="{831F4D80-66CA-4D72-BFC4-9144A6D6FB98}" srcId="{089FAAFB-C7CF-4699-B83D-89FF480D755F}" destId="{3A3F0B38-24DD-4C34-B151-DC1DA542C82E}" srcOrd="1" destOrd="0" parTransId="{07B861DD-8818-4857-8B31-9CB06E99B6D8}" sibTransId="{2F7517D6-EB12-42DA-A242-FD3EC96E5E80}"/>
    <dgm:cxn modelId="{987E7C0F-7537-4DFC-9938-A653C41BE50F}" type="presParOf" srcId="{192B1DD9-1074-4C79-8777-11751B55E6A5}" destId="{1C36D586-0E58-434A-901D-4974B9413FEE}" srcOrd="0" destOrd="0" presId="urn:microsoft.com/office/officeart/2005/8/layout/funnel1"/>
    <dgm:cxn modelId="{F03D97F7-7663-4284-86B0-F9A8F6B4E721}" type="presParOf" srcId="{192B1DD9-1074-4C79-8777-11751B55E6A5}" destId="{0F48A11E-BA73-45BB-BB71-58A460EE8E3F}" srcOrd="1" destOrd="0" presId="urn:microsoft.com/office/officeart/2005/8/layout/funnel1"/>
    <dgm:cxn modelId="{7573050D-C265-457A-AC88-2C51FDB1CD9C}" type="presParOf" srcId="{192B1DD9-1074-4C79-8777-11751B55E6A5}" destId="{4F4D3490-E71D-48B2-B44E-C463ADA3EFF0}" srcOrd="2" destOrd="0" presId="urn:microsoft.com/office/officeart/2005/8/layout/funnel1"/>
    <dgm:cxn modelId="{1A1575AA-D116-4942-88BB-6FF300FA3172}" type="presParOf" srcId="{192B1DD9-1074-4C79-8777-11751B55E6A5}" destId="{4AACC84D-CC09-4D9E-AD9C-4D2E312A9832}" srcOrd="3" destOrd="0" presId="urn:microsoft.com/office/officeart/2005/8/layout/funnel1"/>
    <dgm:cxn modelId="{C808A631-8CDD-471C-87EA-CAA99CAA3C34}" type="presParOf" srcId="{192B1DD9-1074-4C79-8777-11751B55E6A5}" destId="{1863D53B-33D6-43D6-B4EA-73FA88A81BD8}" srcOrd="4" destOrd="0" presId="urn:microsoft.com/office/officeart/2005/8/layout/funnel1"/>
    <dgm:cxn modelId="{1032FC6D-CE48-4F8A-A195-69C8EC25A5C1}" type="presParOf" srcId="{192B1DD9-1074-4C79-8777-11751B55E6A5}" destId="{77A12A7A-EF9D-4BB7-957A-91DF5E1E425F}" srcOrd="5" destOrd="0" presId="urn:microsoft.com/office/officeart/2005/8/layout/funnel1"/>
    <dgm:cxn modelId="{31245D95-BCD9-4444-985C-6F523163B950}" type="presParOf" srcId="{192B1DD9-1074-4C79-8777-11751B55E6A5}" destId="{FC507963-9638-40A6-AAD4-12C522B53E37}" srcOrd="6" destOrd="0" presId="urn:microsoft.com/office/officeart/2005/8/layout/funnel1"/>
  </dgm:cxnLst>
  <dgm:bg>
    <a:solidFill>
      <a:schemeClr val="bg1"/>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7D3574-4593-4FCA-BD46-894788FF62CE}"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en-GB"/>
        </a:p>
      </dgm:t>
    </dgm:pt>
    <dgm:pt modelId="{CCACC97F-863E-4262-8EE8-A06CBE0C9D2B}">
      <dgm:prSet phldrT="[Text]"/>
      <dgm:spPr>
        <a:solidFill>
          <a:srgbClr val="00B0F0">
            <a:alpha val="50000"/>
          </a:srgbClr>
        </a:solidFill>
      </dgm:spPr>
      <dgm:t>
        <a:bodyPr/>
        <a:lstStyle/>
        <a:p>
          <a:r>
            <a:rPr lang="en-GB" dirty="0"/>
            <a:t>Drivers for successful adoption of alternative fuel</a:t>
          </a:r>
        </a:p>
      </dgm:t>
    </dgm:pt>
    <dgm:pt modelId="{179309B3-125A-46E2-AC45-A9856460C3DE}" type="parTrans" cxnId="{88836E3F-DE31-4B1C-A21E-71C00A02A965}">
      <dgm:prSet/>
      <dgm:spPr/>
      <dgm:t>
        <a:bodyPr/>
        <a:lstStyle/>
        <a:p>
          <a:endParaRPr lang="en-GB"/>
        </a:p>
      </dgm:t>
    </dgm:pt>
    <dgm:pt modelId="{B0115196-CDD3-4E58-8F69-53906F130809}" type="sibTrans" cxnId="{88836E3F-DE31-4B1C-A21E-71C00A02A965}">
      <dgm:prSet/>
      <dgm:spPr/>
      <dgm:t>
        <a:bodyPr/>
        <a:lstStyle/>
        <a:p>
          <a:endParaRPr lang="en-GB"/>
        </a:p>
      </dgm:t>
    </dgm:pt>
    <dgm:pt modelId="{9F36477E-C512-4E6C-BC77-9AEBB0AC1B5D}">
      <dgm:prSet custT="1"/>
      <dgm:spPr/>
      <dgm:t>
        <a:bodyPr/>
        <a:lstStyle/>
        <a:p>
          <a:pPr>
            <a:buFont typeface="Symbol" panose="05050102010706020507" pitchFamily="18" charset="2"/>
            <a:buChar char=""/>
          </a:pPr>
          <a:r>
            <a:rPr lang="en-GB" sz="1200" b="1" dirty="0"/>
            <a:t>Fuel availability and bunkering infrastructure </a:t>
          </a:r>
        </a:p>
      </dgm:t>
    </dgm:pt>
    <dgm:pt modelId="{B3AD856B-3C56-4C87-A59A-0B8BF94F4BCF}" type="parTrans" cxnId="{23EEBCF9-09AA-43DC-8B12-BF3CC4D359F8}">
      <dgm:prSet/>
      <dgm:spPr/>
      <dgm:t>
        <a:bodyPr/>
        <a:lstStyle/>
        <a:p>
          <a:endParaRPr lang="en-GB"/>
        </a:p>
      </dgm:t>
    </dgm:pt>
    <dgm:pt modelId="{9ED8FD88-B676-42A0-ACD9-1ECE38949A85}" type="sibTrans" cxnId="{23EEBCF9-09AA-43DC-8B12-BF3CC4D359F8}">
      <dgm:prSet/>
      <dgm:spPr/>
      <dgm:t>
        <a:bodyPr/>
        <a:lstStyle/>
        <a:p>
          <a:endParaRPr lang="en-GB"/>
        </a:p>
      </dgm:t>
    </dgm:pt>
    <dgm:pt modelId="{3CF42A48-8CDC-4B0D-AF90-9FA0A9F7EE8C}">
      <dgm:prSet custT="1"/>
      <dgm:spPr/>
      <dgm:t>
        <a:bodyPr/>
        <a:lstStyle/>
        <a:p>
          <a:pPr>
            <a:buFont typeface="Symbol" panose="05050102010706020507" pitchFamily="18" charset="2"/>
            <a:buChar char=""/>
          </a:pPr>
          <a:r>
            <a:rPr lang="en-GB" sz="1200" b="1" dirty="0"/>
            <a:t>Others</a:t>
          </a:r>
        </a:p>
      </dgm:t>
    </dgm:pt>
    <dgm:pt modelId="{1A53D737-4CDD-499F-9CDA-D7AD0CD0BEBF}" type="parTrans" cxnId="{5A75BB5F-E60D-4F89-BBEE-D6FF257C53DD}">
      <dgm:prSet/>
      <dgm:spPr/>
      <dgm:t>
        <a:bodyPr/>
        <a:lstStyle/>
        <a:p>
          <a:endParaRPr lang="en-IN"/>
        </a:p>
      </dgm:t>
    </dgm:pt>
    <dgm:pt modelId="{C2FFE62D-A4E4-447B-96B3-D87A131C9AA0}" type="sibTrans" cxnId="{5A75BB5F-E60D-4F89-BBEE-D6FF257C53DD}">
      <dgm:prSet/>
      <dgm:spPr/>
      <dgm:t>
        <a:bodyPr/>
        <a:lstStyle/>
        <a:p>
          <a:endParaRPr lang="en-IN"/>
        </a:p>
      </dgm:t>
    </dgm:pt>
    <dgm:pt modelId="{E32F2405-6FCF-4862-8914-75CAF5F4C246}">
      <dgm:prSet custT="1"/>
      <dgm:spPr/>
      <dgm:t>
        <a:bodyPr/>
        <a:lstStyle/>
        <a:p>
          <a:pPr>
            <a:buFont typeface="Symbol" panose="05050102010706020507" pitchFamily="18" charset="2"/>
            <a:buChar char=""/>
          </a:pPr>
          <a:r>
            <a:rPr lang="en-GB" sz="1200" b="1" dirty="0"/>
            <a:t>Marine engines and vessels design</a:t>
          </a:r>
        </a:p>
      </dgm:t>
    </dgm:pt>
    <dgm:pt modelId="{F6CF3D48-1C69-410D-9A2C-DF73DFBD9287}" type="parTrans" cxnId="{B0A214A4-DF09-49E6-AC7F-370C0D0D2DF0}">
      <dgm:prSet/>
      <dgm:spPr/>
      <dgm:t>
        <a:bodyPr/>
        <a:lstStyle/>
        <a:p>
          <a:endParaRPr lang="en-IN"/>
        </a:p>
      </dgm:t>
    </dgm:pt>
    <dgm:pt modelId="{5058AAED-C42F-4109-9DC8-F8BDBAA7F3E1}" type="sibTrans" cxnId="{B0A214A4-DF09-49E6-AC7F-370C0D0D2DF0}">
      <dgm:prSet/>
      <dgm:spPr/>
      <dgm:t>
        <a:bodyPr/>
        <a:lstStyle/>
        <a:p>
          <a:endParaRPr lang="en-IN"/>
        </a:p>
      </dgm:t>
    </dgm:pt>
    <dgm:pt modelId="{D5CDAD93-51F0-4879-90C2-43BFBA9CFB9D}">
      <dgm:prSet custT="1"/>
      <dgm:spPr/>
      <dgm:t>
        <a:bodyPr lIns="0" tIns="0" rIns="0" bIns="0"/>
        <a:lstStyle/>
        <a:p>
          <a:pPr>
            <a:buFont typeface="Symbol" panose="05050102010706020507" pitchFamily="18" charset="2"/>
            <a:buChar char=""/>
          </a:pPr>
          <a:r>
            <a:rPr lang="en-GB" sz="1200" b="1" dirty="0"/>
            <a:t>Shipowners motivation</a:t>
          </a:r>
        </a:p>
      </dgm:t>
    </dgm:pt>
    <dgm:pt modelId="{18F503E5-26BC-43A4-999A-6676C9631E0D}" type="sibTrans" cxnId="{C3CAE1A0-91FE-4FA6-94A5-6EDB0852E3C3}">
      <dgm:prSet/>
      <dgm:spPr/>
      <dgm:t>
        <a:bodyPr/>
        <a:lstStyle/>
        <a:p>
          <a:endParaRPr lang="en-IN"/>
        </a:p>
      </dgm:t>
    </dgm:pt>
    <dgm:pt modelId="{91ADB5FF-615E-4163-9C33-474434D258FB}" type="parTrans" cxnId="{C3CAE1A0-91FE-4FA6-94A5-6EDB0852E3C3}">
      <dgm:prSet/>
      <dgm:spPr/>
      <dgm:t>
        <a:bodyPr/>
        <a:lstStyle/>
        <a:p>
          <a:endParaRPr lang="en-IN"/>
        </a:p>
      </dgm:t>
    </dgm:pt>
    <dgm:pt modelId="{CB9567B8-A0A4-459A-8DD6-68C2A4C7714B}" type="pres">
      <dgm:prSet presAssocID="{BE7D3574-4593-4FCA-BD46-894788FF62CE}" presName="composite" presStyleCnt="0">
        <dgm:presLayoutVars>
          <dgm:chMax val="1"/>
          <dgm:dir/>
          <dgm:resizeHandles val="exact"/>
        </dgm:presLayoutVars>
      </dgm:prSet>
      <dgm:spPr/>
      <dgm:t>
        <a:bodyPr/>
        <a:lstStyle/>
        <a:p>
          <a:endParaRPr lang="tr-TR"/>
        </a:p>
      </dgm:t>
    </dgm:pt>
    <dgm:pt modelId="{80935369-B85A-4B7B-AB07-076F35FA8C9E}" type="pres">
      <dgm:prSet presAssocID="{BE7D3574-4593-4FCA-BD46-894788FF62CE}" presName="radial" presStyleCnt="0">
        <dgm:presLayoutVars>
          <dgm:animLvl val="ctr"/>
        </dgm:presLayoutVars>
      </dgm:prSet>
      <dgm:spPr/>
    </dgm:pt>
    <dgm:pt modelId="{A9B7B285-88F2-4A09-B3CC-BD819FE1D8AA}" type="pres">
      <dgm:prSet presAssocID="{CCACC97F-863E-4262-8EE8-A06CBE0C9D2B}" presName="centerShape" presStyleLbl="vennNode1" presStyleIdx="0" presStyleCnt="5"/>
      <dgm:spPr/>
      <dgm:t>
        <a:bodyPr/>
        <a:lstStyle/>
        <a:p>
          <a:endParaRPr lang="tr-TR"/>
        </a:p>
      </dgm:t>
    </dgm:pt>
    <dgm:pt modelId="{63E14C42-0DFD-4A1F-AF72-E1003AFCA88E}" type="pres">
      <dgm:prSet presAssocID="{E32F2405-6FCF-4862-8914-75CAF5F4C246}" presName="node" presStyleLbl="vennNode1" presStyleIdx="1" presStyleCnt="5">
        <dgm:presLayoutVars>
          <dgm:bulletEnabled val="1"/>
        </dgm:presLayoutVars>
      </dgm:prSet>
      <dgm:spPr/>
      <dgm:t>
        <a:bodyPr/>
        <a:lstStyle/>
        <a:p>
          <a:endParaRPr lang="tr-TR"/>
        </a:p>
      </dgm:t>
    </dgm:pt>
    <dgm:pt modelId="{0BFA298D-8FD2-4715-A3E4-C93A88FA3ABC}" type="pres">
      <dgm:prSet presAssocID="{9F36477E-C512-4E6C-BC77-9AEBB0AC1B5D}" presName="node" presStyleLbl="vennNode1" presStyleIdx="2" presStyleCnt="5">
        <dgm:presLayoutVars>
          <dgm:bulletEnabled val="1"/>
        </dgm:presLayoutVars>
      </dgm:prSet>
      <dgm:spPr/>
      <dgm:t>
        <a:bodyPr/>
        <a:lstStyle/>
        <a:p>
          <a:endParaRPr lang="tr-TR"/>
        </a:p>
      </dgm:t>
    </dgm:pt>
    <dgm:pt modelId="{3EBF1916-7168-408C-ADBE-2748869ABDD8}" type="pres">
      <dgm:prSet presAssocID="{D5CDAD93-51F0-4879-90C2-43BFBA9CFB9D}" presName="node" presStyleLbl="vennNode1" presStyleIdx="3" presStyleCnt="5">
        <dgm:presLayoutVars>
          <dgm:bulletEnabled val="1"/>
        </dgm:presLayoutVars>
      </dgm:prSet>
      <dgm:spPr/>
      <dgm:t>
        <a:bodyPr/>
        <a:lstStyle/>
        <a:p>
          <a:endParaRPr lang="tr-TR"/>
        </a:p>
      </dgm:t>
    </dgm:pt>
    <dgm:pt modelId="{70B91A9C-28D7-4809-8E21-B09B0B56A8BF}" type="pres">
      <dgm:prSet presAssocID="{3CF42A48-8CDC-4B0D-AF90-9FA0A9F7EE8C}" presName="node" presStyleLbl="vennNode1" presStyleIdx="4" presStyleCnt="5">
        <dgm:presLayoutVars>
          <dgm:bulletEnabled val="1"/>
        </dgm:presLayoutVars>
      </dgm:prSet>
      <dgm:spPr/>
      <dgm:t>
        <a:bodyPr/>
        <a:lstStyle/>
        <a:p>
          <a:endParaRPr lang="tr-TR"/>
        </a:p>
      </dgm:t>
    </dgm:pt>
  </dgm:ptLst>
  <dgm:cxnLst>
    <dgm:cxn modelId="{B0A214A4-DF09-49E6-AC7F-370C0D0D2DF0}" srcId="{CCACC97F-863E-4262-8EE8-A06CBE0C9D2B}" destId="{E32F2405-6FCF-4862-8914-75CAF5F4C246}" srcOrd="0" destOrd="0" parTransId="{F6CF3D48-1C69-410D-9A2C-DF73DFBD9287}" sibTransId="{5058AAED-C42F-4109-9DC8-F8BDBAA7F3E1}"/>
    <dgm:cxn modelId="{72AF6ADB-8D60-457E-9429-6FF3CF8DF375}" type="presOf" srcId="{BE7D3574-4593-4FCA-BD46-894788FF62CE}" destId="{CB9567B8-A0A4-459A-8DD6-68C2A4C7714B}" srcOrd="0" destOrd="0" presId="urn:microsoft.com/office/officeart/2005/8/layout/radial3"/>
    <dgm:cxn modelId="{88836E3F-DE31-4B1C-A21E-71C00A02A965}" srcId="{BE7D3574-4593-4FCA-BD46-894788FF62CE}" destId="{CCACC97F-863E-4262-8EE8-A06CBE0C9D2B}" srcOrd="0" destOrd="0" parTransId="{179309B3-125A-46E2-AC45-A9856460C3DE}" sibTransId="{B0115196-CDD3-4E58-8F69-53906F130809}"/>
    <dgm:cxn modelId="{22F94DDC-6026-40E7-B3DA-538EFBA447E8}" type="presOf" srcId="{D5CDAD93-51F0-4879-90C2-43BFBA9CFB9D}" destId="{3EBF1916-7168-408C-ADBE-2748869ABDD8}" srcOrd="0" destOrd="0" presId="urn:microsoft.com/office/officeart/2005/8/layout/radial3"/>
    <dgm:cxn modelId="{30EAAFCB-0EC5-40BA-952D-5EDC71FD288A}" type="presOf" srcId="{E32F2405-6FCF-4862-8914-75CAF5F4C246}" destId="{63E14C42-0DFD-4A1F-AF72-E1003AFCA88E}" srcOrd="0" destOrd="0" presId="urn:microsoft.com/office/officeart/2005/8/layout/radial3"/>
    <dgm:cxn modelId="{03E47E47-4723-4766-840B-184C4746A1E5}" type="presOf" srcId="{9F36477E-C512-4E6C-BC77-9AEBB0AC1B5D}" destId="{0BFA298D-8FD2-4715-A3E4-C93A88FA3ABC}" srcOrd="0" destOrd="0" presId="urn:microsoft.com/office/officeart/2005/8/layout/radial3"/>
    <dgm:cxn modelId="{31538158-47A3-43D6-A33F-5BAEA4307615}" type="presOf" srcId="{3CF42A48-8CDC-4B0D-AF90-9FA0A9F7EE8C}" destId="{70B91A9C-28D7-4809-8E21-B09B0B56A8BF}" srcOrd="0" destOrd="0" presId="urn:microsoft.com/office/officeart/2005/8/layout/radial3"/>
    <dgm:cxn modelId="{5A75BB5F-E60D-4F89-BBEE-D6FF257C53DD}" srcId="{CCACC97F-863E-4262-8EE8-A06CBE0C9D2B}" destId="{3CF42A48-8CDC-4B0D-AF90-9FA0A9F7EE8C}" srcOrd="3" destOrd="0" parTransId="{1A53D737-4CDD-499F-9CDA-D7AD0CD0BEBF}" sibTransId="{C2FFE62D-A4E4-447B-96B3-D87A131C9AA0}"/>
    <dgm:cxn modelId="{E6A27ADA-5008-46A1-9421-FB9FB95FCB7F}" type="presOf" srcId="{CCACC97F-863E-4262-8EE8-A06CBE0C9D2B}" destId="{A9B7B285-88F2-4A09-B3CC-BD819FE1D8AA}" srcOrd="0" destOrd="0" presId="urn:microsoft.com/office/officeart/2005/8/layout/radial3"/>
    <dgm:cxn modelId="{23EEBCF9-09AA-43DC-8B12-BF3CC4D359F8}" srcId="{CCACC97F-863E-4262-8EE8-A06CBE0C9D2B}" destId="{9F36477E-C512-4E6C-BC77-9AEBB0AC1B5D}" srcOrd="1" destOrd="0" parTransId="{B3AD856B-3C56-4C87-A59A-0B8BF94F4BCF}" sibTransId="{9ED8FD88-B676-42A0-ACD9-1ECE38949A85}"/>
    <dgm:cxn modelId="{C3CAE1A0-91FE-4FA6-94A5-6EDB0852E3C3}" srcId="{CCACC97F-863E-4262-8EE8-A06CBE0C9D2B}" destId="{D5CDAD93-51F0-4879-90C2-43BFBA9CFB9D}" srcOrd="2" destOrd="0" parTransId="{91ADB5FF-615E-4163-9C33-474434D258FB}" sibTransId="{18F503E5-26BC-43A4-999A-6676C9631E0D}"/>
    <dgm:cxn modelId="{482168C9-8976-4452-832A-1E1B7EBD9B05}" type="presParOf" srcId="{CB9567B8-A0A4-459A-8DD6-68C2A4C7714B}" destId="{80935369-B85A-4B7B-AB07-076F35FA8C9E}" srcOrd="0" destOrd="0" presId="urn:microsoft.com/office/officeart/2005/8/layout/radial3"/>
    <dgm:cxn modelId="{6DEF597B-88EB-4C30-89F6-301DCC8DC8BB}" type="presParOf" srcId="{80935369-B85A-4B7B-AB07-076F35FA8C9E}" destId="{A9B7B285-88F2-4A09-B3CC-BD819FE1D8AA}" srcOrd="0" destOrd="0" presId="urn:microsoft.com/office/officeart/2005/8/layout/radial3"/>
    <dgm:cxn modelId="{410D358E-477D-4612-A7B8-08D0688926DB}" type="presParOf" srcId="{80935369-B85A-4B7B-AB07-076F35FA8C9E}" destId="{63E14C42-0DFD-4A1F-AF72-E1003AFCA88E}" srcOrd="1" destOrd="0" presId="urn:microsoft.com/office/officeart/2005/8/layout/radial3"/>
    <dgm:cxn modelId="{0F80FB1D-7361-4FB2-981A-555B9297C9B0}" type="presParOf" srcId="{80935369-B85A-4B7B-AB07-076F35FA8C9E}" destId="{0BFA298D-8FD2-4715-A3E4-C93A88FA3ABC}" srcOrd="2" destOrd="0" presId="urn:microsoft.com/office/officeart/2005/8/layout/radial3"/>
    <dgm:cxn modelId="{24AD6D74-928C-4716-BB7E-2C73FBEA936C}" type="presParOf" srcId="{80935369-B85A-4B7B-AB07-076F35FA8C9E}" destId="{3EBF1916-7168-408C-ADBE-2748869ABDD8}" srcOrd="3" destOrd="0" presId="urn:microsoft.com/office/officeart/2005/8/layout/radial3"/>
    <dgm:cxn modelId="{FD136367-0C00-411F-8B64-6FCF9863311A}" type="presParOf" srcId="{80935369-B85A-4B7B-AB07-076F35FA8C9E}" destId="{70B91A9C-28D7-4809-8E21-B09B0B56A8BF}"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16B38B-D614-490A-9920-D22711F2D5E6}" type="doc">
      <dgm:prSet loTypeId="urn:microsoft.com/office/officeart/2011/layout/InterconnectedBlockProcess" loCatId="process" qsTypeId="urn:microsoft.com/office/officeart/2005/8/quickstyle/simple1" qsCatId="simple" csTypeId="urn:microsoft.com/office/officeart/2005/8/colors/accent1_3" csCatId="accent1" phldr="1"/>
      <dgm:spPr/>
      <dgm:t>
        <a:bodyPr/>
        <a:lstStyle/>
        <a:p>
          <a:endParaRPr lang="en-GB"/>
        </a:p>
      </dgm:t>
    </dgm:pt>
    <dgm:pt modelId="{8BAD3AC2-58AE-491D-98FA-AF65DEF05B94}">
      <dgm:prSet phldrT="[Text]" custT="1"/>
      <dgm:spPr>
        <a:solidFill>
          <a:schemeClr val="accent2"/>
        </a:solidFill>
      </dgm:spPr>
      <dgm:t>
        <a:bodyPr/>
        <a:lstStyle/>
        <a:p>
          <a:r>
            <a:rPr lang="en-US" sz="1400" b="1" dirty="0"/>
            <a:t>Already implemented</a:t>
          </a:r>
          <a:endParaRPr lang="en-GB" sz="1400" b="1" dirty="0"/>
        </a:p>
      </dgm:t>
    </dgm:pt>
    <dgm:pt modelId="{0B9D761A-58DF-4730-8DCA-11A37488B50F}" type="parTrans" cxnId="{0E201C34-8A4E-483E-8EC5-A73F5CACC082}">
      <dgm:prSet/>
      <dgm:spPr/>
      <dgm:t>
        <a:bodyPr/>
        <a:lstStyle/>
        <a:p>
          <a:endParaRPr lang="en-GB"/>
        </a:p>
      </dgm:t>
    </dgm:pt>
    <dgm:pt modelId="{A200DC5D-97D3-4E45-A26B-430208BA6BD8}" type="sibTrans" cxnId="{0E201C34-8A4E-483E-8EC5-A73F5CACC082}">
      <dgm:prSet/>
      <dgm:spPr/>
      <dgm:t>
        <a:bodyPr/>
        <a:lstStyle/>
        <a:p>
          <a:endParaRPr lang="en-GB"/>
        </a:p>
      </dgm:t>
    </dgm:pt>
    <dgm:pt modelId="{826DE32C-D985-4860-8D31-ED537CF64C14}">
      <dgm:prSet phldrT="[Text]" custT="1"/>
      <dgm:spPr>
        <a:solidFill>
          <a:schemeClr val="accent2">
            <a:lumMod val="10000"/>
            <a:lumOff val="90000"/>
          </a:schemeClr>
        </a:solidFill>
      </dgm:spPr>
      <dgm:t>
        <a:bodyPr/>
        <a:lstStyle/>
        <a:p>
          <a:pPr>
            <a:spcBef>
              <a:spcPct val="0"/>
            </a:spcBef>
            <a:spcAft>
              <a:spcPct val="35000"/>
            </a:spcAft>
          </a:pPr>
          <a:r>
            <a:rPr lang="en-US" sz="1200" dirty="0">
              <a:solidFill>
                <a:schemeClr val="accent5">
                  <a:lumMod val="50000"/>
                </a:schemeClr>
              </a:solidFill>
            </a:rPr>
            <a:t>Hull Optimisation</a:t>
          </a:r>
          <a:endParaRPr lang="en-GB" sz="1200" dirty="0">
            <a:solidFill>
              <a:schemeClr val="accent5">
                <a:lumMod val="50000"/>
              </a:schemeClr>
            </a:solidFill>
          </a:endParaRPr>
        </a:p>
      </dgm:t>
    </dgm:pt>
    <dgm:pt modelId="{A1743028-EAA6-4CD7-A1E2-AE4299EDA5D6}" type="parTrans" cxnId="{F32890AA-7F56-4AB1-AA61-476AF570DF3B}">
      <dgm:prSet/>
      <dgm:spPr/>
      <dgm:t>
        <a:bodyPr/>
        <a:lstStyle/>
        <a:p>
          <a:endParaRPr lang="en-GB"/>
        </a:p>
      </dgm:t>
    </dgm:pt>
    <dgm:pt modelId="{055346FC-9523-41D7-B4FA-890BC87B5EF1}" type="sibTrans" cxnId="{F32890AA-7F56-4AB1-AA61-476AF570DF3B}">
      <dgm:prSet/>
      <dgm:spPr/>
      <dgm:t>
        <a:bodyPr/>
        <a:lstStyle/>
        <a:p>
          <a:endParaRPr lang="en-GB"/>
        </a:p>
      </dgm:t>
    </dgm:pt>
    <dgm:pt modelId="{F33223EE-952A-4E7D-9DBC-6905FD6D5B10}">
      <dgm:prSet phldrT="[Text]" custT="1"/>
      <dgm:spPr>
        <a:solidFill>
          <a:schemeClr val="accent1"/>
        </a:solidFill>
      </dgm:spPr>
      <dgm:t>
        <a:bodyPr/>
        <a:lstStyle/>
        <a:p>
          <a:r>
            <a:rPr lang="en-US" sz="1400" b="1" dirty="0">
              <a:solidFill>
                <a:schemeClr val="bg1"/>
              </a:solidFill>
            </a:rPr>
            <a:t>Upgrade in 2023 </a:t>
          </a:r>
          <a:r>
            <a:rPr lang="en-GB" sz="1400" b="1" dirty="0">
              <a:solidFill>
                <a:schemeClr val="bg1"/>
              </a:solidFill>
            </a:rPr>
            <a:t>±2 years</a:t>
          </a:r>
        </a:p>
      </dgm:t>
    </dgm:pt>
    <dgm:pt modelId="{63982F8B-E5CB-40B9-8ED9-910C75AA166C}" type="parTrans" cxnId="{5F9B6613-8263-4BA2-B3CE-AF3B5E424530}">
      <dgm:prSet/>
      <dgm:spPr/>
      <dgm:t>
        <a:bodyPr/>
        <a:lstStyle/>
        <a:p>
          <a:endParaRPr lang="en-GB"/>
        </a:p>
      </dgm:t>
    </dgm:pt>
    <dgm:pt modelId="{88A35A65-2E97-416F-A0CD-ACBA65A57802}" type="sibTrans" cxnId="{5F9B6613-8263-4BA2-B3CE-AF3B5E424530}">
      <dgm:prSet/>
      <dgm:spPr/>
      <dgm:t>
        <a:bodyPr/>
        <a:lstStyle/>
        <a:p>
          <a:endParaRPr lang="en-GB"/>
        </a:p>
      </dgm:t>
    </dgm:pt>
    <dgm:pt modelId="{9005F1BE-4BEE-4E85-838D-9E583595DAB3}">
      <dgm:prSet phldrT="[Text]" custT="1"/>
      <dgm:spPr>
        <a:solidFill>
          <a:schemeClr val="accent4">
            <a:lumMod val="20000"/>
            <a:lumOff val="80000"/>
          </a:schemeClr>
        </a:solidFill>
      </dgm:spPr>
      <dgm:t>
        <a:bodyPr anchor="ctr"/>
        <a:lstStyle/>
        <a:p>
          <a:pPr>
            <a:spcBef>
              <a:spcPct val="0"/>
            </a:spcBef>
            <a:spcAft>
              <a:spcPct val="35000"/>
            </a:spcAft>
          </a:pPr>
          <a:r>
            <a:rPr lang="en-US" sz="1200" dirty="0">
              <a:solidFill>
                <a:schemeClr val="accent5">
                  <a:lumMod val="50000"/>
                </a:schemeClr>
              </a:solidFill>
            </a:rPr>
            <a:t>High-performance coating</a:t>
          </a:r>
        </a:p>
        <a:p>
          <a:pPr>
            <a:spcBef>
              <a:spcPct val="0"/>
            </a:spcBef>
            <a:spcAft>
              <a:spcPct val="35000"/>
            </a:spcAft>
          </a:pPr>
          <a:r>
            <a:rPr lang="en-US" sz="1200" dirty="0">
              <a:solidFill>
                <a:schemeClr val="accent5">
                  <a:lumMod val="50000"/>
                </a:schemeClr>
              </a:solidFill>
            </a:rPr>
            <a:t>Energy-saving device</a:t>
          </a:r>
        </a:p>
        <a:p>
          <a:pPr>
            <a:spcBef>
              <a:spcPct val="0"/>
            </a:spcBef>
            <a:spcAft>
              <a:spcPct val="35000"/>
            </a:spcAft>
          </a:pPr>
          <a:endParaRPr lang="en-US" sz="1200" dirty="0">
            <a:solidFill>
              <a:schemeClr val="accent5">
                <a:lumMod val="50000"/>
              </a:schemeClr>
            </a:solidFill>
          </a:endParaRPr>
        </a:p>
        <a:p>
          <a:pPr>
            <a:spcBef>
              <a:spcPct val="0"/>
            </a:spcBef>
            <a:spcAft>
              <a:spcPct val="35000"/>
            </a:spcAft>
          </a:pPr>
          <a:r>
            <a:rPr lang="en-US" sz="1200" dirty="0">
              <a:solidFill>
                <a:schemeClr val="accent5">
                  <a:lumMod val="50000"/>
                </a:schemeClr>
              </a:solidFill>
            </a:rPr>
            <a:t>Energy-efficient lighting system (LED, Light-emitting Diode)</a:t>
          </a:r>
        </a:p>
        <a:p>
          <a:pPr>
            <a:spcBef>
              <a:spcPct val="0"/>
            </a:spcBef>
            <a:spcAft>
              <a:spcPct val="35000"/>
            </a:spcAft>
          </a:pPr>
          <a:r>
            <a:rPr lang="en-US" sz="1200" dirty="0">
              <a:solidFill>
                <a:schemeClr val="accent5">
                  <a:lumMod val="50000"/>
                </a:schemeClr>
              </a:solidFill>
            </a:rPr>
            <a:t>Variable-frequency drive-controlled pumps, fans and motors</a:t>
          </a:r>
        </a:p>
        <a:p>
          <a:pPr>
            <a:spcBef>
              <a:spcPct val="0"/>
            </a:spcBef>
            <a:spcAft>
              <a:spcPct val="35000"/>
            </a:spcAft>
          </a:pPr>
          <a:r>
            <a:rPr lang="en-US" sz="1200" dirty="0">
              <a:solidFill>
                <a:schemeClr val="accent5">
                  <a:lumMod val="50000"/>
                </a:schemeClr>
              </a:solidFill>
            </a:rPr>
            <a:t>Shaft generator PTO/PTI</a:t>
          </a:r>
        </a:p>
        <a:p>
          <a:pPr>
            <a:spcBef>
              <a:spcPct val="0"/>
            </a:spcBef>
            <a:spcAft>
              <a:spcPts val="1000"/>
            </a:spcAft>
          </a:pPr>
          <a:r>
            <a:rPr lang="en-US" sz="1200" dirty="0">
              <a:solidFill>
                <a:schemeClr val="accent5">
                  <a:lumMod val="50000"/>
                </a:schemeClr>
              </a:solidFill>
            </a:rPr>
            <a:t>Waste-heat recovery</a:t>
          </a:r>
        </a:p>
        <a:p>
          <a:pPr>
            <a:spcBef>
              <a:spcPts val="1800"/>
            </a:spcBef>
            <a:spcAft>
              <a:spcPts val="1000"/>
            </a:spcAft>
          </a:pPr>
          <a:r>
            <a:rPr lang="en-US" sz="1200" dirty="0">
              <a:solidFill>
                <a:schemeClr val="accent5">
                  <a:lumMod val="50000"/>
                </a:schemeClr>
              </a:solidFill>
            </a:rPr>
            <a:t>Battery Hybridisation</a:t>
          </a:r>
        </a:p>
        <a:p>
          <a:pPr>
            <a:spcBef>
              <a:spcPts val="1800"/>
            </a:spcBef>
            <a:spcAft>
              <a:spcPts val="1000"/>
            </a:spcAft>
          </a:pPr>
          <a:r>
            <a:rPr lang="en-GB" sz="1200" dirty="0">
              <a:solidFill>
                <a:schemeClr val="accent5">
                  <a:lumMod val="50000"/>
                </a:schemeClr>
              </a:solidFill>
            </a:rPr>
            <a:t>Wind-assisted propulsion</a:t>
          </a:r>
        </a:p>
        <a:p>
          <a:pPr>
            <a:spcBef>
              <a:spcPct val="0"/>
            </a:spcBef>
            <a:spcAft>
              <a:spcPts val="1800"/>
            </a:spcAft>
          </a:pPr>
          <a:r>
            <a:rPr lang="en-GB" sz="1200" dirty="0">
              <a:solidFill>
                <a:schemeClr val="accent5">
                  <a:lumMod val="50000"/>
                </a:schemeClr>
              </a:solidFill>
            </a:rPr>
            <a:t>Trim optimisation</a:t>
          </a:r>
        </a:p>
        <a:p>
          <a:pPr>
            <a:spcBef>
              <a:spcPct val="0"/>
            </a:spcBef>
            <a:spcAft>
              <a:spcPct val="35000"/>
            </a:spcAft>
          </a:pPr>
          <a:r>
            <a:rPr lang="en-US" sz="1200" dirty="0">
              <a:solidFill>
                <a:schemeClr val="accent5">
                  <a:lumMod val="50000"/>
                </a:schemeClr>
              </a:solidFill>
            </a:rPr>
            <a:t>LSFO and/or MDO</a:t>
          </a:r>
          <a:endParaRPr lang="en-GB" sz="1200" dirty="0">
            <a:solidFill>
              <a:schemeClr val="accent5">
                <a:lumMod val="50000"/>
              </a:schemeClr>
            </a:solidFill>
          </a:endParaRPr>
        </a:p>
        <a:p>
          <a:pPr>
            <a:spcBef>
              <a:spcPct val="0"/>
            </a:spcBef>
            <a:spcAft>
              <a:spcPct val="35000"/>
            </a:spcAft>
          </a:pPr>
          <a:endParaRPr lang="en-GB" sz="1200" dirty="0">
            <a:solidFill>
              <a:schemeClr val="accent5">
                <a:lumMod val="50000"/>
              </a:schemeClr>
            </a:solidFill>
          </a:endParaRPr>
        </a:p>
      </dgm:t>
    </dgm:pt>
    <dgm:pt modelId="{1B9CC61A-C4EB-4F2F-9593-405160F5EF95}" type="parTrans" cxnId="{259C3C71-CE1C-4C75-8F8E-404014EFAD94}">
      <dgm:prSet/>
      <dgm:spPr/>
      <dgm:t>
        <a:bodyPr/>
        <a:lstStyle/>
        <a:p>
          <a:endParaRPr lang="en-GB"/>
        </a:p>
      </dgm:t>
    </dgm:pt>
    <dgm:pt modelId="{D082C926-F81D-4F77-B7AA-C7DC535B24F2}" type="sibTrans" cxnId="{259C3C71-CE1C-4C75-8F8E-404014EFAD94}">
      <dgm:prSet/>
      <dgm:spPr/>
      <dgm:t>
        <a:bodyPr/>
        <a:lstStyle/>
        <a:p>
          <a:endParaRPr lang="en-GB"/>
        </a:p>
      </dgm:t>
    </dgm:pt>
    <dgm:pt modelId="{953E34B1-E84F-4D1A-9788-DA1E0B22E63F}">
      <dgm:prSet phldrT="[Text]" custT="1"/>
      <dgm:spPr>
        <a:solidFill>
          <a:schemeClr val="accent4">
            <a:lumMod val="75000"/>
          </a:schemeClr>
        </a:solidFill>
      </dgm:spPr>
      <dgm:t>
        <a:bodyPr/>
        <a:lstStyle/>
        <a:p>
          <a:r>
            <a:rPr lang="en-US" sz="1400" b="1" dirty="0">
              <a:solidFill>
                <a:schemeClr val="bg1"/>
              </a:solidFill>
            </a:rPr>
            <a:t>Upgrade in 2028 ±2 years</a:t>
          </a:r>
          <a:endParaRPr lang="en-GB" sz="1400" b="1" dirty="0">
            <a:solidFill>
              <a:schemeClr val="bg1"/>
            </a:solidFill>
          </a:endParaRPr>
        </a:p>
      </dgm:t>
    </dgm:pt>
    <dgm:pt modelId="{6FFA2C47-39B8-4509-98CF-38483569CEC6}" type="parTrans" cxnId="{12A81272-84CA-4347-834E-D837B61CED19}">
      <dgm:prSet/>
      <dgm:spPr/>
      <dgm:t>
        <a:bodyPr/>
        <a:lstStyle/>
        <a:p>
          <a:endParaRPr lang="en-GB"/>
        </a:p>
      </dgm:t>
    </dgm:pt>
    <dgm:pt modelId="{0201AE87-EDB0-4495-B3DE-00C8A06D134B}" type="sibTrans" cxnId="{12A81272-84CA-4347-834E-D837B61CED19}">
      <dgm:prSet/>
      <dgm:spPr/>
      <dgm:t>
        <a:bodyPr/>
        <a:lstStyle/>
        <a:p>
          <a:endParaRPr lang="en-GB"/>
        </a:p>
      </dgm:t>
    </dgm:pt>
    <dgm:pt modelId="{B7315017-E89B-4D12-823E-4A33306F3997}">
      <dgm:prSet phldrT="[Text]" custT="1"/>
      <dgm:spPr>
        <a:solidFill>
          <a:schemeClr val="bg2"/>
        </a:solidFill>
      </dgm:spPr>
      <dgm:t>
        <a:bodyPr/>
        <a:lstStyle/>
        <a:p>
          <a:pPr>
            <a:spcAft>
              <a:spcPct val="35000"/>
            </a:spcAft>
          </a:pPr>
          <a:endParaRPr lang="en-US" sz="1200" dirty="0">
            <a:solidFill>
              <a:schemeClr val="accent5">
                <a:lumMod val="50000"/>
              </a:schemeClr>
            </a:solidFill>
          </a:endParaRPr>
        </a:p>
        <a:p>
          <a:pPr>
            <a:spcAft>
              <a:spcPct val="35000"/>
            </a:spcAft>
          </a:pPr>
          <a:endParaRPr lang="en-GB" sz="1200" dirty="0">
            <a:solidFill>
              <a:schemeClr val="accent5">
                <a:lumMod val="50000"/>
              </a:schemeClr>
            </a:solidFill>
          </a:endParaRPr>
        </a:p>
        <a:p>
          <a:pPr>
            <a:spcAft>
              <a:spcPct val="35000"/>
            </a:spcAft>
          </a:pPr>
          <a:endParaRPr lang="en-GB" sz="1200" dirty="0">
            <a:solidFill>
              <a:schemeClr val="accent5">
                <a:lumMod val="50000"/>
              </a:schemeClr>
            </a:solidFill>
          </a:endParaRPr>
        </a:p>
        <a:p>
          <a:pPr>
            <a:spcAft>
              <a:spcPct val="35000"/>
            </a:spcAft>
          </a:pPr>
          <a:r>
            <a:rPr lang="en-GB" sz="1200" dirty="0">
              <a:solidFill>
                <a:schemeClr val="accent5">
                  <a:lumMod val="50000"/>
                </a:schemeClr>
              </a:solidFill>
            </a:rPr>
            <a:t>New, more-efficient power providers, e.g. fuel cells</a:t>
          </a:r>
        </a:p>
        <a:p>
          <a:pPr>
            <a:spcAft>
              <a:spcPct val="35000"/>
            </a:spcAft>
          </a:pPr>
          <a:endParaRPr lang="en-GB" sz="1200" dirty="0">
            <a:solidFill>
              <a:schemeClr val="accent5">
                <a:lumMod val="50000"/>
              </a:schemeClr>
            </a:solidFill>
          </a:endParaRPr>
        </a:p>
        <a:p>
          <a:pPr>
            <a:spcAft>
              <a:spcPct val="35000"/>
            </a:spcAft>
          </a:pPr>
          <a:endParaRPr lang="en-GB" sz="1200" dirty="0">
            <a:solidFill>
              <a:schemeClr val="accent5">
                <a:lumMod val="50000"/>
              </a:schemeClr>
            </a:solidFill>
          </a:endParaRPr>
        </a:p>
        <a:p>
          <a:pPr>
            <a:spcAft>
              <a:spcPct val="35000"/>
            </a:spcAft>
          </a:pPr>
          <a:endParaRPr lang="en-GB" sz="1200" dirty="0">
            <a:solidFill>
              <a:schemeClr val="accent5">
                <a:lumMod val="50000"/>
              </a:schemeClr>
            </a:solidFill>
          </a:endParaRPr>
        </a:p>
        <a:p>
          <a:pPr>
            <a:spcAft>
              <a:spcPct val="35000"/>
            </a:spcAft>
          </a:pPr>
          <a:endParaRPr lang="en-GB" sz="1200" dirty="0">
            <a:solidFill>
              <a:schemeClr val="accent5">
                <a:lumMod val="50000"/>
              </a:schemeClr>
            </a:solidFill>
          </a:endParaRPr>
        </a:p>
        <a:p>
          <a:pPr>
            <a:spcAft>
              <a:spcPts val="1000"/>
            </a:spcAft>
          </a:pPr>
          <a:endParaRPr lang="en-GB" sz="1200" dirty="0">
            <a:solidFill>
              <a:schemeClr val="accent5">
                <a:lumMod val="50000"/>
              </a:schemeClr>
            </a:solidFill>
          </a:endParaRPr>
        </a:p>
        <a:p>
          <a:pPr>
            <a:spcAft>
              <a:spcPts val="1000"/>
            </a:spcAft>
          </a:pPr>
          <a:r>
            <a:rPr lang="en-SG" sz="1200" dirty="0">
              <a:solidFill>
                <a:schemeClr val="accent5">
                  <a:lumMod val="50000"/>
                </a:schemeClr>
              </a:solidFill>
            </a:rPr>
            <a:t>Wind-assisted propulsion</a:t>
          </a:r>
          <a:endParaRPr lang="en-GB" sz="1200" dirty="0">
            <a:solidFill>
              <a:schemeClr val="accent5">
                <a:lumMod val="50000"/>
              </a:schemeClr>
            </a:solidFill>
          </a:endParaRPr>
        </a:p>
      </dgm:t>
    </dgm:pt>
    <dgm:pt modelId="{5AA39070-1012-4838-B0D8-D9D13D0487F4}" type="parTrans" cxnId="{7C79A335-8B5C-4AE2-995F-1CC7B5D73BBF}">
      <dgm:prSet/>
      <dgm:spPr/>
      <dgm:t>
        <a:bodyPr/>
        <a:lstStyle/>
        <a:p>
          <a:endParaRPr lang="en-GB"/>
        </a:p>
      </dgm:t>
    </dgm:pt>
    <dgm:pt modelId="{8A51E193-5722-4FEE-88F9-8B79998970DD}" type="sibTrans" cxnId="{7C79A335-8B5C-4AE2-995F-1CC7B5D73BBF}">
      <dgm:prSet/>
      <dgm:spPr/>
      <dgm:t>
        <a:bodyPr/>
        <a:lstStyle/>
        <a:p>
          <a:endParaRPr lang="en-GB"/>
        </a:p>
      </dgm:t>
    </dgm:pt>
    <dgm:pt modelId="{25C3D00E-D998-49F2-8712-D332D651912F}">
      <dgm:prSet phldrT="[Text]" custT="1"/>
      <dgm:spPr>
        <a:solidFill>
          <a:schemeClr val="accent2">
            <a:lumMod val="10000"/>
            <a:lumOff val="90000"/>
          </a:schemeClr>
        </a:solidFill>
      </dgm:spPr>
      <dgm:t>
        <a:bodyPr/>
        <a:lstStyle/>
        <a:p>
          <a:pPr>
            <a:spcBef>
              <a:spcPct val="0"/>
            </a:spcBef>
            <a:spcAft>
              <a:spcPct val="35000"/>
            </a:spcAft>
          </a:pPr>
          <a:r>
            <a:rPr lang="en-US" sz="1200" dirty="0">
              <a:solidFill>
                <a:schemeClr val="accent5">
                  <a:lumMod val="50000"/>
                </a:schemeClr>
              </a:solidFill>
            </a:rPr>
            <a:t>High-efficiency Propeller</a:t>
          </a:r>
          <a:endParaRPr lang="en-GB" sz="1200" dirty="0">
            <a:solidFill>
              <a:schemeClr val="accent5">
                <a:lumMod val="50000"/>
              </a:schemeClr>
            </a:solidFill>
          </a:endParaRPr>
        </a:p>
      </dgm:t>
    </dgm:pt>
    <dgm:pt modelId="{3170FA5F-0A1A-4D13-9C39-7E9B379FEB22}" type="parTrans" cxnId="{39B963EA-4931-42B7-B161-825A73D1E753}">
      <dgm:prSet/>
      <dgm:spPr/>
      <dgm:t>
        <a:bodyPr/>
        <a:lstStyle/>
        <a:p>
          <a:endParaRPr lang="en-GB"/>
        </a:p>
      </dgm:t>
    </dgm:pt>
    <dgm:pt modelId="{765803DD-5E17-4C59-A58C-E070AF5B4C95}" type="sibTrans" cxnId="{39B963EA-4931-42B7-B161-825A73D1E753}">
      <dgm:prSet/>
      <dgm:spPr/>
      <dgm:t>
        <a:bodyPr/>
        <a:lstStyle/>
        <a:p>
          <a:endParaRPr lang="en-GB"/>
        </a:p>
      </dgm:t>
    </dgm:pt>
    <dgm:pt modelId="{01EC062C-A33D-4344-9893-D9D96856E6E0}">
      <dgm:prSet phldrT="[Text]" custT="1"/>
      <dgm:spPr>
        <a:solidFill>
          <a:schemeClr val="accent2">
            <a:lumMod val="10000"/>
            <a:lumOff val="90000"/>
          </a:schemeClr>
        </a:solidFill>
      </dgm:spPr>
      <dgm:t>
        <a:bodyPr/>
        <a:lstStyle/>
        <a:p>
          <a:pPr>
            <a:spcBef>
              <a:spcPct val="0"/>
            </a:spcBef>
            <a:spcAft>
              <a:spcPct val="35000"/>
            </a:spcAft>
          </a:pPr>
          <a:r>
            <a:rPr lang="en-US" sz="1200" dirty="0">
              <a:solidFill>
                <a:schemeClr val="accent5">
                  <a:lumMod val="50000"/>
                </a:schemeClr>
              </a:solidFill>
            </a:rPr>
            <a:t>Efficient coating system</a:t>
          </a:r>
          <a:endParaRPr lang="en-GB" sz="1200" dirty="0">
            <a:solidFill>
              <a:schemeClr val="accent5">
                <a:lumMod val="50000"/>
              </a:schemeClr>
            </a:solidFill>
          </a:endParaRPr>
        </a:p>
      </dgm:t>
    </dgm:pt>
    <dgm:pt modelId="{F93518BD-B770-4405-A962-470DBD4E7149}" type="parTrans" cxnId="{E1B22EE0-497A-43DD-92BC-D5D300176943}">
      <dgm:prSet/>
      <dgm:spPr/>
      <dgm:t>
        <a:bodyPr/>
        <a:lstStyle/>
        <a:p>
          <a:endParaRPr lang="en-GB"/>
        </a:p>
      </dgm:t>
    </dgm:pt>
    <dgm:pt modelId="{3C445C55-6C22-4216-AD0A-99FE033D2DEE}" type="sibTrans" cxnId="{E1B22EE0-497A-43DD-92BC-D5D300176943}">
      <dgm:prSet/>
      <dgm:spPr/>
      <dgm:t>
        <a:bodyPr/>
        <a:lstStyle/>
        <a:p>
          <a:endParaRPr lang="en-GB"/>
        </a:p>
      </dgm:t>
    </dgm:pt>
    <dgm:pt modelId="{A9883532-C28A-4F54-A2DC-FBC92635F37F}">
      <dgm:prSet phldrT="[Text]" custT="1"/>
      <dgm:spPr>
        <a:solidFill>
          <a:schemeClr val="accent2">
            <a:lumMod val="10000"/>
            <a:lumOff val="90000"/>
          </a:schemeClr>
        </a:solidFill>
      </dgm:spPr>
      <dgm:t>
        <a:bodyPr/>
        <a:lstStyle/>
        <a:p>
          <a:pPr>
            <a:spcBef>
              <a:spcPct val="0"/>
            </a:spcBef>
            <a:spcAft>
              <a:spcPct val="35000"/>
            </a:spcAft>
          </a:pPr>
          <a:r>
            <a:rPr lang="en-US" sz="1200" dirty="0">
              <a:solidFill>
                <a:schemeClr val="accent5">
                  <a:lumMod val="50000"/>
                </a:schemeClr>
              </a:solidFill>
            </a:rPr>
            <a:t>Electronic auto-tuning</a:t>
          </a:r>
          <a:endParaRPr lang="en-GB" sz="1200" dirty="0">
            <a:solidFill>
              <a:schemeClr val="accent5">
                <a:lumMod val="50000"/>
              </a:schemeClr>
            </a:solidFill>
          </a:endParaRPr>
        </a:p>
      </dgm:t>
    </dgm:pt>
    <dgm:pt modelId="{3EB30DC6-9D53-48BB-8DB5-B543C7BCEF58}" type="parTrans" cxnId="{3CBE40AE-7F46-448E-A747-AC2091CC9E7D}">
      <dgm:prSet/>
      <dgm:spPr/>
      <dgm:t>
        <a:bodyPr/>
        <a:lstStyle/>
        <a:p>
          <a:endParaRPr lang="en-GB"/>
        </a:p>
      </dgm:t>
    </dgm:pt>
    <dgm:pt modelId="{6C060FE7-0F71-4AB4-91F8-C0575922838C}" type="sibTrans" cxnId="{3CBE40AE-7F46-448E-A747-AC2091CC9E7D}">
      <dgm:prSet/>
      <dgm:spPr/>
      <dgm:t>
        <a:bodyPr/>
        <a:lstStyle/>
        <a:p>
          <a:endParaRPr lang="en-GB"/>
        </a:p>
      </dgm:t>
    </dgm:pt>
    <dgm:pt modelId="{57E671A3-329D-4A45-A888-F9C5A7CBA2C9}">
      <dgm:prSet phldrT="[Text]" custT="1"/>
      <dgm:spPr>
        <a:solidFill>
          <a:schemeClr val="accent2">
            <a:lumMod val="10000"/>
            <a:lumOff val="90000"/>
          </a:schemeClr>
        </a:solidFill>
      </dgm:spPr>
      <dgm:t>
        <a:bodyPr/>
        <a:lstStyle/>
        <a:p>
          <a:pPr>
            <a:spcBef>
              <a:spcPct val="0"/>
            </a:spcBef>
            <a:spcAft>
              <a:spcPct val="35000"/>
            </a:spcAft>
          </a:pPr>
          <a:r>
            <a:rPr lang="en-US" sz="1200" dirty="0">
              <a:solidFill>
                <a:schemeClr val="accent5">
                  <a:lumMod val="50000"/>
                </a:schemeClr>
              </a:solidFill>
            </a:rPr>
            <a:t>Improved engine load</a:t>
          </a:r>
          <a:endParaRPr lang="en-GB" sz="1200" dirty="0">
            <a:solidFill>
              <a:schemeClr val="accent5">
                <a:lumMod val="50000"/>
              </a:schemeClr>
            </a:solidFill>
          </a:endParaRPr>
        </a:p>
      </dgm:t>
    </dgm:pt>
    <dgm:pt modelId="{608E4226-972F-4854-8B1C-CE0209938C5E}" type="parTrans" cxnId="{620A5FAF-01BD-48EA-8F44-58ECA9E01194}">
      <dgm:prSet/>
      <dgm:spPr/>
      <dgm:t>
        <a:bodyPr/>
        <a:lstStyle/>
        <a:p>
          <a:endParaRPr lang="en-GB"/>
        </a:p>
      </dgm:t>
    </dgm:pt>
    <dgm:pt modelId="{CBB7D619-A483-4B1C-80DD-A7271502ECF9}" type="sibTrans" cxnId="{620A5FAF-01BD-48EA-8F44-58ECA9E01194}">
      <dgm:prSet/>
      <dgm:spPr/>
      <dgm:t>
        <a:bodyPr/>
        <a:lstStyle/>
        <a:p>
          <a:endParaRPr lang="en-GB"/>
        </a:p>
      </dgm:t>
    </dgm:pt>
    <dgm:pt modelId="{3F13A9DD-0EFE-42D2-87F1-179A1A745088}">
      <dgm:prSet phldrT="[Text]" custT="1"/>
      <dgm:spPr>
        <a:solidFill>
          <a:schemeClr val="accent2">
            <a:lumMod val="10000"/>
            <a:lumOff val="90000"/>
          </a:schemeClr>
        </a:solidFill>
      </dgm:spPr>
      <dgm:t>
        <a:bodyPr/>
        <a:lstStyle/>
        <a:p>
          <a:pPr>
            <a:spcBef>
              <a:spcPct val="0"/>
            </a:spcBef>
            <a:spcAft>
              <a:spcPct val="35000"/>
            </a:spcAft>
          </a:pPr>
          <a:endParaRPr lang="en-GB" sz="1200" dirty="0">
            <a:solidFill>
              <a:schemeClr val="accent5">
                <a:lumMod val="50000"/>
              </a:schemeClr>
            </a:solidFill>
          </a:endParaRPr>
        </a:p>
      </dgm:t>
    </dgm:pt>
    <dgm:pt modelId="{939430B0-121C-4B1A-895C-2F7327B7F5B4}" type="parTrans" cxnId="{EDE30D65-0594-4D74-9E8A-8545000D5CB2}">
      <dgm:prSet/>
      <dgm:spPr/>
      <dgm:t>
        <a:bodyPr/>
        <a:lstStyle/>
        <a:p>
          <a:endParaRPr lang="en-GB"/>
        </a:p>
      </dgm:t>
    </dgm:pt>
    <dgm:pt modelId="{71396298-7BC8-4597-BC4B-A887ADFA435A}" type="sibTrans" cxnId="{EDE30D65-0594-4D74-9E8A-8545000D5CB2}">
      <dgm:prSet/>
      <dgm:spPr/>
      <dgm:t>
        <a:bodyPr/>
        <a:lstStyle/>
        <a:p>
          <a:endParaRPr lang="en-GB"/>
        </a:p>
      </dgm:t>
    </dgm:pt>
    <dgm:pt modelId="{E665C9D0-D724-4F62-92D9-8807FF049B59}">
      <dgm:prSet phldrT="[Text]" custT="1"/>
      <dgm:spPr>
        <a:solidFill>
          <a:schemeClr val="accent2">
            <a:lumMod val="10000"/>
            <a:lumOff val="90000"/>
          </a:schemeClr>
        </a:solidFill>
      </dgm:spPr>
      <dgm:t>
        <a:bodyPr/>
        <a:lstStyle/>
        <a:p>
          <a:pPr>
            <a:spcBef>
              <a:spcPct val="0"/>
            </a:spcBef>
            <a:spcAft>
              <a:spcPct val="35000"/>
            </a:spcAft>
          </a:pPr>
          <a:endParaRPr lang="en-GB" sz="1200" dirty="0">
            <a:solidFill>
              <a:schemeClr val="accent5">
                <a:lumMod val="50000"/>
              </a:schemeClr>
            </a:solidFill>
          </a:endParaRPr>
        </a:p>
      </dgm:t>
    </dgm:pt>
    <dgm:pt modelId="{E233A0E2-F926-4516-8A4E-18B1E1F6E086}" type="parTrans" cxnId="{8380D688-FC6D-4783-9DAA-49284C038D4A}">
      <dgm:prSet/>
      <dgm:spPr/>
      <dgm:t>
        <a:bodyPr/>
        <a:lstStyle/>
        <a:p>
          <a:endParaRPr lang="en-GB"/>
        </a:p>
      </dgm:t>
    </dgm:pt>
    <dgm:pt modelId="{03A9BFE4-E518-4784-B15C-77BF2AF14B44}" type="sibTrans" cxnId="{8380D688-FC6D-4783-9DAA-49284C038D4A}">
      <dgm:prSet/>
      <dgm:spPr/>
      <dgm:t>
        <a:bodyPr/>
        <a:lstStyle/>
        <a:p>
          <a:endParaRPr lang="en-GB"/>
        </a:p>
      </dgm:t>
    </dgm:pt>
    <dgm:pt modelId="{16279514-3073-4595-A251-FA7A599ED239}">
      <dgm:prSet phldrT="[Text]" custT="1"/>
      <dgm:spPr>
        <a:solidFill>
          <a:schemeClr val="accent2">
            <a:lumMod val="10000"/>
            <a:lumOff val="90000"/>
          </a:schemeClr>
        </a:solidFill>
      </dgm:spPr>
      <dgm:t>
        <a:bodyPr/>
        <a:lstStyle/>
        <a:p>
          <a:pPr>
            <a:spcBef>
              <a:spcPct val="0"/>
            </a:spcBef>
            <a:spcAft>
              <a:spcPct val="35000"/>
            </a:spcAft>
          </a:pPr>
          <a:endParaRPr lang="en-GB" sz="1200" dirty="0">
            <a:solidFill>
              <a:schemeClr val="accent5">
                <a:lumMod val="50000"/>
              </a:schemeClr>
            </a:solidFill>
          </a:endParaRPr>
        </a:p>
      </dgm:t>
    </dgm:pt>
    <dgm:pt modelId="{FEF13C5D-310E-44D9-BD61-54085F8E56E3}" type="parTrans" cxnId="{94E8F172-47D8-49DB-98F8-4F4A2A61C80D}">
      <dgm:prSet/>
      <dgm:spPr/>
      <dgm:t>
        <a:bodyPr/>
        <a:lstStyle/>
        <a:p>
          <a:endParaRPr lang="en-GB"/>
        </a:p>
      </dgm:t>
    </dgm:pt>
    <dgm:pt modelId="{CAC8378F-3B55-48E6-83CE-B0E8A03F3C98}" type="sibTrans" cxnId="{94E8F172-47D8-49DB-98F8-4F4A2A61C80D}">
      <dgm:prSet/>
      <dgm:spPr/>
      <dgm:t>
        <a:bodyPr/>
        <a:lstStyle/>
        <a:p>
          <a:endParaRPr lang="en-GB"/>
        </a:p>
      </dgm:t>
    </dgm:pt>
    <dgm:pt modelId="{564F667B-1EF1-46FD-9BFA-F6DD3DEC7B47}">
      <dgm:prSet phldrT="[Text]" custT="1"/>
      <dgm:spPr>
        <a:solidFill>
          <a:schemeClr val="accent2">
            <a:lumMod val="10000"/>
            <a:lumOff val="90000"/>
          </a:schemeClr>
        </a:solidFill>
      </dgm:spPr>
      <dgm:t>
        <a:bodyPr/>
        <a:lstStyle/>
        <a:p>
          <a:pPr>
            <a:spcBef>
              <a:spcPct val="0"/>
            </a:spcBef>
            <a:spcAft>
              <a:spcPct val="35000"/>
            </a:spcAft>
          </a:pPr>
          <a:endParaRPr lang="en-US" sz="1200" dirty="0">
            <a:solidFill>
              <a:schemeClr val="accent5">
                <a:lumMod val="50000"/>
              </a:schemeClr>
            </a:solidFill>
          </a:endParaRPr>
        </a:p>
        <a:p>
          <a:pPr>
            <a:spcBef>
              <a:spcPct val="0"/>
            </a:spcBef>
            <a:spcAft>
              <a:spcPct val="35000"/>
            </a:spcAft>
          </a:pPr>
          <a:endParaRPr lang="en-US" sz="1200" dirty="0">
            <a:solidFill>
              <a:schemeClr val="accent5">
                <a:lumMod val="50000"/>
              </a:schemeClr>
            </a:solidFill>
          </a:endParaRPr>
        </a:p>
        <a:p>
          <a:pPr>
            <a:spcBef>
              <a:spcPts val="600"/>
            </a:spcBef>
            <a:spcAft>
              <a:spcPts val="600"/>
            </a:spcAft>
          </a:pPr>
          <a:r>
            <a:rPr lang="en-GB" sz="1200" dirty="0">
              <a:solidFill>
                <a:schemeClr val="accent5">
                  <a:lumMod val="50000"/>
                </a:schemeClr>
              </a:solidFill>
            </a:rPr>
            <a:t>Wind-assisted propulsion</a:t>
          </a:r>
        </a:p>
      </dgm:t>
    </dgm:pt>
    <dgm:pt modelId="{06D4F669-A102-4779-A154-EBE13C0D055E}" type="parTrans" cxnId="{40717768-CADE-4647-B962-63FA3B3A39F5}">
      <dgm:prSet/>
      <dgm:spPr/>
      <dgm:t>
        <a:bodyPr/>
        <a:lstStyle/>
        <a:p>
          <a:endParaRPr lang="en-GB"/>
        </a:p>
      </dgm:t>
    </dgm:pt>
    <dgm:pt modelId="{3D371CEE-BBC5-41C5-BC0C-4892454481A0}" type="sibTrans" cxnId="{40717768-CADE-4647-B962-63FA3B3A39F5}">
      <dgm:prSet/>
      <dgm:spPr/>
      <dgm:t>
        <a:bodyPr/>
        <a:lstStyle/>
        <a:p>
          <a:endParaRPr lang="en-GB"/>
        </a:p>
      </dgm:t>
    </dgm:pt>
    <dgm:pt modelId="{A183E955-C958-44AC-A5E4-13735D30CF5D}">
      <dgm:prSet phldrT="[Text]" custT="1"/>
      <dgm:spPr>
        <a:solidFill>
          <a:schemeClr val="accent2">
            <a:lumMod val="10000"/>
            <a:lumOff val="90000"/>
          </a:schemeClr>
        </a:solidFill>
      </dgm:spPr>
      <dgm:t>
        <a:bodyPr/>
        <a:lstStyle/>
        <a:p>
          <a:pPr>
            <a:spcBef>
              <a:spcPct val="0"/>
            </a:spcBef>
            <a:spcAft>
              <a:spcPct val="35000"/>
            </a:spcAft>
          </a:pPr>
          <a:r>
            <a:rPr lang="en-US" sz="1200" dirty="0">
              <a:solidFill>
                <a:schemeClr val="accent5">
                  <a:lumMod val="50000"/>
                </a:schemeClr>
              </a:solidFill>
            </a:rPr>
            <a:t>Weather routing</a:t>
          </a:r>
          <a:endParaRPr lang="en-GB" sz="1200" dirty="0">
            <a:solidFill>
              <a:schemeClr val="accent5">
                <a:lumMod val="50000"/>
              </a:schemeClr>
            </a:solidFill>
          </a:endParaRPr>
        </a:p>
      </dgm:t>
    </dgm:pt>
    <dgm:pt modelId="{A66E5974-EBAF-497C-8FB1-5188F9DD6BA2}" type="parTrans" cxnId="{3393ECDD-BF3C-4E63-B13A-80D817AAC45E}">
      <dgm:prSet/>
      <dgm:spPr/>
      <dgm:t>
        <a:bodyPr/>
        <a:lstStyle/>
        <a:p>
          <a:endParaRPr lang="en-GB"/>
        </a:p>
      </dgm:t>
    </dgm:pt>
    <dgm:pt modelId="{DA21B165-0A0B-40C9-BF15-71B8C1CB9CA5}" type="sibTrans" cxnId="{3393ECDD-BF3C-4E63-B13A-80D817AAC45E}">
      <dgm:prSet/>
      <dgm:spPr/>
      <dgm:t>
        <a:bodyPr/>
        <a:lstStyle/>
        <a:p>
          <a:endParaRPr lang="en-GB"/>
        </a:p>
      </dgm:t>
    </dgm:pt>
    <dgm:pt modelId="{A32AAA03-F9D3-45AA-AE13-834FD9C11D08}">
      <dgm:prSet phldrT="[Text]" custT="1"/>
      <dgm:spPr>
        <a:solidFill>
          <a:schemeClr val="accent2">
            <a:lumMod val="10000"/>
            <a:lumOff val="90000"/>
          </a:schemeClr>
        </a:solidFill>
      </dgm:spPr>
      <dgm:t>
        <a:bodyPr/>
        <a:lstStyle/>
        <a:p>
          <a:pPr>
            <a:spcBef>
              <a:spcPct val="0"/>
            </a:spcBef>
            <a:spcAft>
              <a:spcPct val="35000"/>
            </a:spcAft>
          </a:pPr>
          <a:r>
            <a:rPr lang="en-US" sz="1200" dirty="0">
              <a:solidFill>
                <a:schemeClr val="accent5">
                  <a:lumMod val="50000"/>
                </a:schemeClr>
              </a:solidFill>
            </a:rPr>
            <a:t>Voyage planning and execution</a:t>
          </a:r>
          <a:endParaRPr lang="en-GB" sz="1200" dirty="0">
            <a:solidFill>
              <a:schemeClr val="accent5">
                <a:lumMod val="50000"/>
              </a:schemeClr>
            </a:solidFill>
          </a:endParaRPr>
        </a:p>
      </dgm:t>
    </dgm:pt>
    <dgm:pt modelId="{75A7A8BF-93A3-4DC6-B311-464CEC47D21A}" type="parTrans" cxnId="{A0EC4535-FB44-44F6-B9E3-2EB0222B412D}">
      <dgm:prSet/>
      <dgm:spPr/>
      <dgm:t>
        <a:bodyPr/>
        <a:lstStyle/>
        <a:p>
          <a:endParaRPr lang="en-GB"/>
        </a:p>
      </dgm:t>
    </dgm:pt>
    <dgm:pt modelId="{CAFC8A86-F145-45B8-85C5-AEBED8A24F8B}" type="sibTrans" cxnId="{A0EC4535-FB44-44F6-B9E3-2EB0222B412D}">
      <dgm:prSet/>
      <dgm:spPr/>
      <dgm:t>
        <a:bodyPr/>
        <a:lstStyle/>
        <a:p>
          <a:endParaRPr lang="en-GB"/>
        </a:p>
      </dgm:t>
    </dgm:pt>
    <dgm:pt modelId="{6EBEC4A5-CD79-4BA9-AE98-36B6C39383E2}">
      <dgm:prSet phldrT="[Text]" custT="1"/>
      <dgm:spPr>
        <a:solidFill>
          <a:schemeClr val="accent2">
            <a:lumMod val="10000"/>
            <a:lumOff val="90000"/>
          </a:schemeClr>
        </a:solidFill>
      </dgm:spPr>
      <dgm:t>
        <a:bodyPr/>
        <a:lstStyle/>
        <a:p>
          <a:pPr>
            <a:spcBef>
              <a:spcPct val="0"/>
            </a:spcBef>
            <a:spcAft>
              <a:spcPct val="35000"/>
            </a:spcAft>
          </a:pPr>
          <a:r>
            <a:rPr lang="en-US" sz="1200" dirty="0">
              <a:solidFill>
                <a:schemeClr val="accent5">
                  <a:lumMod val="50000"/>
                </a:schemeClr>
              </a:solidFill>
            </a:rPr>
            <a:t>LSFO and/or MDO</a:t>
          </a:r>
          <a:endParaRPr lang="en-GB" sz="1200" dirty="0">
            <a:solidFill>
              <a:schemeClr val="accent5">
                <a:lumMod val="50000"/>
              </a:schemeClr>
            </a:solidFill>
          </a:endParaRPr>
        </a:p>
      </dgm:t>
    </dgm:pt>
    <dgm:pt modelId="{DB4A8BF0-DD08-47E0-AE1C-1325BC8D8A4B}" type="parTrans" cxnId="{7E6B50DF-2BB4-4EFA-8A22-262E199DA765}">
      <dgm:prSet/>
      <dgm:spPr/>
      <dgm:t>
        <a:bodyPr/>
        <a:lstStyle/>
        <a:p>
          <a:endParaRPr lang="en-GB"/>
        </a:p>
      </dgm:t>
    </dgm:pt>
    <dgm:pt modelId="{8390EA54-5F0C-4261-991B-1B833B36E786}" type="sibTrans" cxnId="{7E6B50DF-2BB4-4EFA-8A22-262E199DA765}">
      <dgm:prSet/>
      <dgm:spPr/>
      <dgm:t>
        <a:bodyPr/>
        <a:lstStyle/>
        <a:p>
          <a:endParaRPr lang="en-GB"/>
        </a:p>
      </dgm:t>
    </dgm:pt>
    <dgm:pt modelId="{94F71317-E241-4A5F-9253-92FFFE73BB90}">
      <dgm:prSet phldrT="[Text]" custT="1"/>
      <dgm:spPr>
        <a:solidFill>
          <a:schemeClr val="bg2"/>
        </a:solidFill>
      </dgm:spPr>
      <dgm:t>
        <a:bodyPr/>
        <a:lstStyle/>
        <a:p>
          <a:pPr>
            <a:spcAft>
              <a:spcPts val="1800"/>
            </a:spcAft>
          </a:pPr>
          <a:r>
            <a:rPr lang="en-GB" sz="1200" dirty="0">
              <a:solidFill>
                <a:schemeClr val="accent5">
                  <a:lumMod val="50000"/>
                </a:schemeClr>
              </a:solidFill>
            </a:rPr>
            <a:t>Speed reduction</a:t>
          </a:r>
        </a:p>
        <a:p>
          <a:pPr>
            <a:spcAft>
              <a:spcPct val="35000"/>
            </a:spcAft>
          </a:pPr>
          <a:r>
            <a:rPr lang="en-GB" sz="1200" dirty="0">
              <a:solidFill>
                <a:schemeClr val="accent5">
                  <a:lumMod val="50000"/>
                </a:schemeClr>
              </a:solidFill>
            </a:rPr>
            <a:t>Biofuel or synthetic fuel</a:t>
          </a:r>
          <a:endParaRPr lang="en-SG" sz="1200" dirty="0">
            <a:solidFill>
              <a:schemeClr val="accent5">
                <a:lumMod val="50000"/>
              </a:schemeClr>
            </a:solidFill>
          </a:endParaRPr>
        </a:p>
      </dgm:t>
    </dgm:pt>
    <dgm:pt modelId="{F8F144C1-A080-4520-A6AB-00ED9F6CA96E}" type="parTrans" cxnId="{682F791B-9F80-4D48-804A-2C39F44584F6}">
      <dgm:prSet/>
      <dgm:spPr/>
      <dgm:t>
        <a:bodyPr/>
        <a:lstStyle/>
        <a:p>
          <a:endParaRPr lang="en-SG"/>
        </a:p>
      </dgm:t>
    </dgm:pt>
    <dgm:pt modelId="{6599C5FE-D3D0-4B2E-AB16-9246478B3DD5}" type="sibTrans" cxnId="{682F791B-9F80-4D48-804A-2C39F44584F6}">
      <dgm:prSet/>
      <dgm:spPr/>
      <dgm:t>
        <a:bodyPr/>
        <a:lstStyle/>
        <a:p>
          <a:endParaRPr lang="en-SG"/>
        </a:p>
      </dgm:t>
    </dgm:pt>
    <dgm:pt modelId="{1739E990-B631-4B2D-8A57-35AD7A5B62DA}" type="pres">
      <dgm:prSet presAssocID="{0B16B38B-D614-490A-9920-D22711F2D5E6}" presName="Name0" presStyleCnt="0">
        <dgm:presLayoutVars>
          <dgm:chMax val="7"/>
          <dgm:chPref val="5"/>
          <dgm:dir/>
          <dgm:animOne val="branch"/>
          <dgm:animLvl val="lvl"/>
        </dgm:presLayoutVars>
      </dgm:prSet>
      <dgm:spPr/>
      <dgm:t>
        <a:bodyPr/>
        <a:lstStyle/>
        <a:p>
          <a:endParaRPr lang="tr-TR"/>
        </a:p>
      </dgm:t>
    </dgm:pt>
    <dgm:pt modelId="{F79EB826-2448-450E-8AEB-0E0ECAB026F0}" type="pres">
      <dgm:prSet presAssocID="{953E34B1-E84F-4D1A-9788-DA1E0B22E63F}" presName="ChildAccent3" presStyleCnt="0"/>
      <dgm:spPr/>
    </dgm:pt>
    <dgm:pt modelId="{2E9FD530-A803-46DE-BDF2-A7204A0F4E59}" type="pres">
      <dgm:prSet presAssocID="{953E34B1-E84F-4D1A-9788-DA1E0B22E63F}" presName="ChildAccent" presStyleLbl="alignImgPlace1" presStyleIdx="0" presStyleCnt="3" custScaleX="109575" custScaleY="80847" custLinFactNeighborX="27394" custLinFactNeighborY="-9235"/>
      <dgm:spPr/>
      <dgm:t>
        <a:bodyPr/>
        <a:lstStyle/>
        <a:p>
          <a:endParaRPr lang="tr-TR"/>
        </a:p>
      </dgm:t>
    </dgm:pt>
    <dgm:pt modelId="{0B5B379E-650B-4D17-8BF3-4869DAE4F2E2}" type="pres">
      <dgm:prSet presAssocID="{953E34B1-E84F-4D1A-9788-DA1E0B22E63F}" presName="Child3" presStyleLbl="revTx" presStyleIdx="0" presStyleCnt="0">
        <dgm:presLayoutVars>
          <dgm:chMax val="0"/>
          <dgm:chPref val="0"/>
          <dgm:bulletEnabled val="1"/>
        </dgm:presLayoutVars>
      </dgm:prSet>
      <dgm:spPr/>
      <dgm:t>
        <a:bodyPr/>
        <a:lstStyle/>
        <a:p>
          <a:endParaRPr lang="tr-TR"/>
        </a:p>
      </dgm:t>
    </dgm:pt>
    <dgm:pt modelId="{FE10BB51-0243-4F70-B09A-8017AA4B1544}" type="pres">
      <dgm:prSet presAssocID="{953E34B1-E84F-4D1A-9788-DA1E0B22E63F}" presName="Parent3" presStyleLbl="node1" presStyleIdx="0" presStyleCnt="3" custScaleX="110812" custScaleY="80920" custLinFactNeighborX="27311" custLinFactNeighborY="8628">
        <dgm:presLayoutVars>
          <dgm:chMax val="2"/>
          <dgm:chPref val="1"/>
          <dgm:bulletEnabled val="1"/>
        </dgm:presLayoutVars>
      </dgm:prSet>
      <dgm:spPr/>
      <dgm:t>
        <a:bodyPr/>
        <a:lstStyle/>
        <a:p>
          <a:endParaRPr lang="tr-TR"/>
        </a:p>
      </dgm:t>
    </dgm:pt>
    <dgm:pt modelId="{3A6D6073-8E7B-4BF4-B7DE-99BB49C6F83A}" type="pres">
      <dgm:prSet presAssocID="{F33223EE-952A-4E7D-9DBC-6905FD6D5B10}" presName="ChildAccent2" presStyleCnt="0"/>
      <dgm:spPr/>
    </dgm:pt>
    <dgm:pt modelId="{64C8E5A2-8111-4F75-9864-00B9724BC824}" type="pres">
      <dgm:prSet presAssocID="{F33223EE-952A-4E7D-9DBC-6905FD6D5B10}" presName="ChildAccent" presStyleLbl="alignImgPlace1" presStyleIdx="1" presStyleCnt="3" custScaleX="144841" custScaleY="87195" custLinFactNeighborX="-164" custLinFactNeighborY="-6015"/>
      <dgm:spPr/>
      <dgm:t>
        <a:bodyPr/>
        <a:lstStyle/>
        <a:p>
          <a:endParaRPr lang="tr-TR"/>
        </a:p>
      </dgm:t>
    </dgm:pt>
    <dgm:pt modelId="{9E64E1A5-DA49-4FF6-A25B-2071D20D45AD}" type="pres">
      <dgm:prSet presAssocID="{F33223EE-952A-4E7D-9DBC-6905FD6D5B10}" presName="Child2" presStyleLbl="revTx" presStyleIdx="0" presStyleCnt="0">
        <dgm:presLayoutVars>
          <dgm:chMax val="0"/>
          <dgm:chPref val="0"/>
          <dgm:bulletEnabled val="1"/>
        </dgm:presLayoutVars>
      </dgm:prSet>
      <dgm:spPr/>
      <dgm:t>
        <a:bodyPr/>
        <a:lstStyle/>
        <a:p>
          <a:endParaRPr lang="tr-TR"/>
        </a:p>
      </dgm:t>
    </dgm:pt>
    <dgm:pt modelId="{A1492481-189F-4E8E-B16C-6EF110272214}" type="pres">
      <dgm:prSet presAssocID="{F33223EE-952A-4E7D-9DBC-6905FD6D5B10}" presName="Parent2" presStyleLbl="node1" presStyleIdx="1" presStyleCnt="3" custScaleX="144841">
        <dgm:presLayoutVars>
          <dgm:chMax val="2"/>
          <dgm:chPref val="1"/>
          <dgm:bulletEnabled val="1"/>
        </dgm:presLayoutVars>
      </dgm:prSet>
      <dgm:spPr/>
      <dgm:t>
        <a:bodyPr/>
        <a:lstStyle/>
        <a:p>
          <a:endParaRPr lang="tr-TR"/>
        </a:p>
      </dgm:t>
    </dgm:pt>
    <dgm:pt modelId="{C2D4694C-F9FF-4F4B-8D53-AA1F73A95782}" type="pres">
      <dgm:prSet presAssocID="{8BAD3AC2-58AE-491D-98FA-AF65DEF05B94}" presName="ChildAccent1" presStyleCnt="0"/>
      <dgm:spPr/>
    </dgm:pt>
    <dgm:pt modelId="{AB443A59-7BDE-4509-B533-71C66418BAEE}" type="pres">
      <dgm:prSet presAssocID="{8BAD3AC2-58AE-491D-98FA-AF65DEF05B94}" presName="ChildAccent" presStyleLbl="alignImgPlace1" presStyleIdx="2" presStyleCnt="3" custScaleX="124167" custScaleY="95121" custLinFactNeighborX="-33766" custLinFactNeighborY="-2346"/>
      <dgm:spPr/>
      <dgm:t>
        <a:bodyPr/>
        <a:lstStyle/>
        <a:p>
          <a:endParaRPr lang="tr-TR"/>
        </a:p>
      </dgm:t>
    </dgm:pt>
    <dgm:pt modelId="{4D44ADBD-34C2-4261-BD70-5CDB1FD4568A}" type="pres">
      <dgm:prSet presAssocID="{8BAD3AC2-58AE-491D-98FA-AF65DEF05B94}" presName="Child1" presStyleLbl="revTx" presStyleIdx="0" presStyleCnt="0">
        <dgm:presLayoutVars>
          <dgm:chMax val="0"/>
          <dgm:chPref val="0"/>
          <dgm:bulletEnabled val="1"/>
        </dgm:presLayoutVars>
      </dgm:prSet>
      <dgm:spPr/>
      <dgm:t>
        <a:bodyPr/>
        <a:lstStyle/>
        <a:p>
          <a:endParaRPr lang="tr-TR"/>
        </a:p>
      </dgm:t>
    </dgm:pt>
    <dgm:pt modelId="{A84979DA-2B10-4268-BCCF-5840B45229B9}" type="pres">
      <dgm:prSet presAssocID="{8BAD3AC2-58AE-491D-98FA-AF65DEF05B94}" presName="Parent1" presStyleLbl="node1" presStyleIdx="2" presStyleCnt="3" custScaleX="124360" custScaleY="120087" custLinFactNeighborX="-33395" custLinFactNeighborY="-12114">
        <dgm:presLayoutVars>
          <dgm:chMax val="2"/>
          <dgm:chPref val="1"/>
          <dgm:bulletEnabled val="1"/>
        </dgm:presLayoutVars>
      </dgm:prSet>
      <dgm:spPr/>
      <dgm:t>
        <a:bodyPr/>
        <a:lstStyle/>
        <a:p>
          <a:endParaRPr lang="tr-TR"/>
        </a:p>
      </dgm:t>
    </dgm:pt>
  </dgm:ptLst>
  <dgm:cxnLst>
    <dgm:cxn modelId="{39B963EA-4931-42B7-B161-825A73D1E753}" srcId="{8BAD3AC2-58AE-491D-98FA-AF65DEF05B94}" destId="{25C3D00E-D998-49F2-8712-D332D651912F}" srcOrd="1" destOrd="0" parTransId="{3170FA5F-0A1A-4D13-9C39-7E9B379FEB22}" sibTransId="{765803DD-5E17-4C59-A58C-E070AF5B4C95}"/>
    <dgm:cxn modelId="{ACE54CE0-8094-4714-83BF-9EE25F73FE92}" type="presOf" srcId="{57E671A3-329D-4A45-A888-F9C5A7CBA2C9}" destId="{4D44ADBD-34C2-4261-BD70-5CDB1FD4568A}" srcOrd="1" destOrd="4" presId="urn:microsoft.com/office/officeart/2011/layout/InterconnectedBlockProcess"/>
    <dgm:cxn modelId="{6DC56193-2246-4BD1-BADD-2293980AD34E}" type="presOf" srcId="{564F667B-1EF1-46FD-9BFA-F6DD3DEC7B47}" destId="{AB443A59-7BDE-4509-B533-71C66418BAEE}" srcOrd="0" destOrd="8" presId="urn:microsoft.com/office/officeart/2011/layout/InterconnectedBlockProcess"/>
    <dgm:cxn modelId="{893DCEA7-B961-4948-91D9-2A6297F0DA1E}" type="presOf" srcId="{E665C9D0-D724-4F62-92D9-8807FF049B59}" destId="{AB443A59-7BDE-4509-B533-71C66418BAEE}" srcOrd="0" destOrd="6" presId="urn:microsoft.com/office/officeart/2011/layout/InterconnectedBlockProcess"/>
    <dgm:cxn modelId="{0E201C34-8A4E-483E-8EC5-A73F5CACC082}" srcId="{0B16B38B-D614-490A-9920-D22711F2D5E6}" destId="{8BAD3AC2-58AE-491D-98FA-AF65DEF05B94}" srcOrd="0" destOrd="0" parTransId="{0B9D761A-58DF-4730-8DCA-11A37488B50F}" sibTransId="{A200DC5D-97D3-4E45-A26B-430208BA6BD8}"/>
    <dgm:cxn modelId="{259C3C71-CE1C-4C75-8F8E-404014EFAD94}" srcId="{F33223EE-952A-4E7D-9DBC-6905FD6D5B10}" destId="{9005F1BE-4BEE-4E85-838D-9E583595DAB3}" srcOrd="0" destOrd="0" parTransId="{1B9CC61A-C4EB-4F2F-9593-405160F5EF95}" sibTransId="{D082C926-F81D-4F77-B7AA-C7DC535B24F2}"/>
    <dgm:cxn modelId="{29FEF22B-910A-422B-AB91-05359892FF3B}" type="presOf" srcId="{94F71317-E241-4A5F-9253-92FFFE73BB90}" destId="{2E9FD530-A803-46DE-BDF2-A7204A0F4E59}" srcOrd="0" destOrd="1" presId="urn:microsoft.com/office/officeart/2011/layout/InterconnectedBlockProcess"/>
    <dgm:cxn modelId="{C27D8F9B-3EC3-4F36-B476-F2B1AF0A515E}" type="presOf" srcId="{B7315017-E89B-4D12-823E-4A33306F3997}" destId="{2E9FD530-A803-46DE-BDF2-A7204A0F4E59}" srcOrd="0" destOrd="0" presId="urn:microsoft.com/office/officeart/2011/layout/InterconnectedBlockProcess"/>
    <dgm:cxn modelId="{3CBE40AE-7F46-448E-A747-AC2091CC9E7D}" srcId="{8BAD3AC2-58AE-491D-98FA-AF65DEF05B94}" destId="{A9883532-C28A-4F54-A2DC-FBC92635F37F}" srcOrd="3" destOrd="0" parTransId="{3EB30DC6-9D53-48BB-8DB5-B543C7BCEF58}" sibTransId="{6C060FE7-0F71-4AB4-91F8-C0575922838C}"/>
    <dgm:cxn modelId="{5F9B6613-8263-4BA2-B3CE-AF3B5E424530}" srcId="{0B16B38B-D614-490A-9920-D22711F2D5E6}" destId="{F33223EE-952A-4E7D-9DBC-6905FD6D5B10}" srcOrd="1" destOrd="0" parTransId="{63982F8B-E5CB-40B9-8ED9-910C75AA166C}" sibTransId="{88A35A65-2E97-416F-A0CD-ACBA65A57802}"/>
    <dgm:cxn modelId="{5510D0F9-0B90-4AFF-8809-086077524929}" type="presOf" srcId="{826DE32C-D985-4860-8D31-ED537CF64C14}" destId="{4D44ADBD-34C2-4261-BD70-5CDB1FD4568A}" srcOrd="1" destOrd="0" presId="urn:microsoft.com/office/officeart/2011/layout/InterconnectedBlockProcess"/>
    <dgm:cxn modelId="{3393ECDD-BF3C-4E63-B13A-80D817AAC45E}" srcId="{8BAD3AC2-58AE-491D-98FA-AF65DEF05B94}" destId="{A183E955-C958-44AC-A5E4-13735D30CF5D}" srcOrd="9" destOrd="0" parTransId="{A66E5974-EBAF-497C-8FB1-5188F9DD6BA2}" sibTransId="{DA21B165-0A0B-40C9-BF15-71B8C1CB9CA5}"/>
    <dgm:cxn modelId="{EC9B76BF-5D55-4929-BE78-F9B997E612E2}" type="presOf" srcId="{6EBEC4A5-CD79-4BA9-AE98-36B6C39383E2}" destId="{AB443A59-7BDE-4509-B533-71C66418BAEE}" srcOrd="0" destOrd="11" presId="urn:microsoft.com/office/officeart/2011/layout/InterconnectedBlockProcess"/>
    <dgm:cxn modelId="{12A81272-84CA-4347-834E-D837B61CED19}" srcId="{0B16B38B-D614-490A-9920-D22711F2D5E6}" destId="{953E34B1-E84F-4D1A-9788-DA1E0B22E63F}" srcOrd="2" destOrd="0" parTransId="{6FFA2C47-39B8-4509-98CF-38483569CEC6}" sibTransId="{0201AE87-EDB0-4495-B3DE-00C8A06D134B}"/>
    <dgm:cxn modelId="{6534B68E-2F1C-42EE-B296-9DD6DB72F4AF}" type="presOf" srcId="{01EC062C-A33D-4344-9893-D9D96856E6E0}" destId="{AB443A59-7BDE-4509-B533-71C66418BAEE}" srcOrd="0" destOrd="2" presId="urn:microsoft.com/office/officeart/2011/layout/InterconnectedBlockProcess"/>
    <dgm:cxn modelId="{6338CD35-58CF-4E0E-8362-E9FA4759C147}" type="presOf" srcId="{E665C9D0-D724-4F62-92D9-8807FF049B59}" destId="{4D44ADBD-34C2-4261-BD70-5CDB1FD4568A}" srcOrd="1" destOrd="6" presId="urn:microsoft.com/office/officeart/2011/layout/InterconnectedBlockProcess"/>
    <dgm:cxn modelId="{6CB46E75-8535-4A12-BBFC-6870235BE7E5}" type="presOf" srcId="{25C3D00E-D998-49F2-8712-D332D651912F}" destId="{4D44ADBD-34C2-4261-BD70-5CDB1FD4568A}" srcOrd="1" destOrd="1" presId="urn:microsoft.com/office/officeart/2011/layout/InterconnectedBlockProcess"/>
    <dgm:cxn modelId="{94E8F172-47D8-49DB-98F8-4F4A2A61C80D}" srcId="{8BAD3AC2-58AE-491D-98FA-AF65DEF05B94}" destId="{16279514-3073-4595-A251-FA7A599ED239}" srcOrd="7" destOrd="0" parTransId="{FEF13C5D-310E-44D9-BD61-54085F8E56E3}" sibTransId="{CAC8378F-3B55-48E6-83CE-B0E8A03F3C98}"/>
    <dgm:cxn modelId="{A0EC4535-FB44-44F6-B9E3-2EB0222B412D}" srcId="{8BAD3AC2-58AE-491D-98FA-AF65DEF05B94}" destId="{A32AAA03-F9D3-45AA-AE13-834FD9C11D08}" srcOrd="10" destOrd="0" parTransId="{75A7A8BF-93A3-4DC6-B311-464CEC47D21A}" sibTransId="{CAFC8A86-F145-45B8-85C5-AEBED8A24F8B}"/>
    <dgm:cxn modelId="{08063E72-927E-4B52-AC04-00BBD3B0D06C}" type="presOf" srcId="{A183E955-C958-44AC-A5E4-13735D30CF5D}" destId="{AB443A59-7BDE-4509-B533-71C66418BAEE}" srcOrd="0" destOrd="9" presId="urn:microsoft.com/office/officeart/2011/layout/InterconnectedBlockProcess"/>
    <dgm:cxn modelId="{1D342FCB-6B72-407E-9FFB-6C7A1FCC6C7D}" type="presOf" srcId="{A9883532-C28A-4F54-A2DC-FBC92635F37F}" destId="{4D44ADBD-34C2-4261-BD70-5CDB1FD4568A}" srcOrd="1" destOrd="3" presId="urn:microsoft.com/office/officeart/2011/layout/InterconnectedBlockProcess"/>
    <dgm:cxn modelId="{9F4C878E-FB09-4968-BFD0-2E7B9D143B0D}" type="presOf" srcId="{A183E955-C958-44AC-A5E4-13735D30CF5D}" destId="{4D44ADBD-34C2-4261-BD70-5CDB1FD4568A}" srcOrd="1" destOrd="9" presId="urn:microsoft.com/office/officeart/2011/layout/InterconnectedBlockProcess"/>
    <dgm:cxn modelId="{620A5FAF-01BD-48EA-8F44-58ECA9E01194}" srcId="{8BAD3AC2-58AE-491D-98FA-AF65DEF05B94}" destId="{57E671A3-329D-4A45-A888-F9C5A7CBA2C9}" srcOrd="4" destOrd="0" parTransId="{608E4226-972F-4854-8B1C-CE0209938C5E}" sibTransId="{CBB7D619-A483-4B1C-80DD-A7271502ECF9}"/>
    <dgm:cxn modelId="{5190BA9E-873F-465B-AD4C-1E268798C418}" type="presOf" srcId="{B7315017-E89B-4D12-823E-4A33306F3997}" destId="{0B5B379E-650B-4D17-8BF3-4869DAE4F2E2}" srcOrd="1" destOrd="0" presId="urn:microsoft.com/office/officeart/2011/layout/InterconnectedBlockProcess"/>
    <dgm:cxn modelId="{E1B22EE0-497A-43DD-92BC-D5D300176943}" srcId="{8BAD3AC2-58AE-491D-98FA-AF65DEF05B94}" destId="{01EC062C-A33D-4344-9893-D9D96856E6E0}" srcOrd="2" destOrd="0" parTransId="{F93518BD-B770-4405-A962-470DBD4E7149}" sibTransId="{3C445C55-6C22-4216-AD0A-99FE033D2DEE}"/>
    <dgm:cxn modelId="{B1D5606E-4DFC-41D5-8873-2499916A1D10}" type="presOf" srcId="{826DE32C-D985-4860-8D31-ED537CF64C14}" destId="{AB443A59-7BDE-4509-B533-71C66418BAEE}" srcOrd="0" destOrd="0" presId="urn:microsoft.com/office/officeart/2011/layout/InterconnectedBlockProcess"/>
    <dgm:cxn modelId="{FE81689F-9D78-491E-8D54-9168DE9A6711}" type="presOf" srcId="{A9883532-C28A-4F54-A2DC-FBC92635F37F}" destId="{AB443A59-7BDE-4509-B533-71C66418BAEE}" srcOrd="0" destOrd="3" presId="urn:microsoft.com/office/officeart/2011/layout/InterconnectedBlockProcess"/>
    <dgm:cxn modelId="{F32890AA-7F56-4AB1-AA61-476AF570DF3B}" srcId="{8BAD3AC2-58AE-491D-98FA-AF65DEF05B94}" destId="{826DE32C-D985-4860-8D31-ED537CF64C14}" srcOrd="0" destOrd="0" parTransId="{A1743028-EAA6-4CD7-A1E2-AE4299EDA5D6}" sibTransId="{055346FC-9523-41D7-B4FA-890BC87B5EF1}"/>
    <dgm:cxn modelId="{F75BD601-23D7-4BD4-BA69-94643B3478F3}" type="presOf" srcId="{9005F1BE-4BEE-4E85-838D-9E583595DAB3}" destId="{64C8E5A2-8111-4F75-9864-00B9724BC824}" srcOrd="0" destOrd="0" presId="urn:microsoft.com/office/officeart/2011/layout/InterconnectedBlockProcess"/>
    <dgm:cxn modelId="{1F2DE834-047A-4FF7-B22C-D3E64D8EE06D}" type="presOf" srcId="{16279514-3073-4595-A251-FA7A599ED239}" destId="{4D44ADBD-34C2-4261-BD70-5CDB1FD4568A}" srcOrd="1" destOrd="7" presId="urn:microsoft.com/office/officeart/2011/layout/InterconnectedBlockProcess"/>
    <dgm:cxn modelId="{5035D20A-8271-41B4-8FB0-993252364729}" type="presOf" srcId="{16279514-3073-4595-A251-FA7A599ED239}" destId="{AB443A59-7BDE-4509-B533-71C66418BAEE}" srcOrd="0" destOrd="7" presId="urn:microsoft.com/office/officeart/2011/layout/InterconnectedBlockProcess"/>
    <dgm:cxn modelId="{7ACC027E-CB4B-49F6-A72B-41CA79411DB1}" type="presOf" srcId="{57E671A3-329D-4A45-A888-F9C5A7CBA2C9}" destId="{AB443A59-7BDE-4509-B533-71C66418BAEE}" srcOrd="0" destOrd="4" presId="urn:microsoft.com/office/officeart/2011/layout/InterconnectedBlockProcess"/>
    <dgm:cxn modelId="{42241279-2B06-4618-9748-D4590D8128D5}" type="presOf" srcId="{01EC062C-A33D-4344-9893-D9D96856E6E0}" destId="{4D44ADBD-34C2-4261-BD70-5CDB1FD4568A}" srcOrd="1" destOrd="2" presId="urn:microsoft.com/office/officeart/2011/layout/InterconnectedBlockProcess"/>
    <dgm:cxn modelId="{7E6B50DF-2BB4-4EFA-8A22-262E199DA765}" srcId="{8BAD3AC2-58AE-491D-98FA-AF65DEF05B94}" destId="{6EBEC4A5-CD79-4BA9-AE98-36B6C39383E2}" srcOrd="11" destOrd="0" parTransId="{DB4A8BF0-DD08-47E0-AE1C-1325BC8D8A4B}" sibTransId="{8390EA54-5F0C-4261-991B-1B833B36E786}"/>
    <dgm:cxn modelId="{EDE30D65-0594-4D74-9E8A-8545000D5CB2}" srcId="{8BAD3AC2-58AE-491D-98FA-AF65DEF05B94}" destId="{3F13A9DD-0EFE-42D2-87F1-179A1A745088}" srcOrd="5" destOrd="0" parTransId="{939430B0-121C-4B1A-895C-2F7327B7F5B4}" sibTransId="{71396298-7BC8-4597-BC4B-A887ADFA435A}"/>
    <dgm:cxn modelId="{0AC6048D-D060-490F-81B9-D014B6DF4D03}" type="presOf" srcId="{A32AAA03-F9D3-45AA-AE13-834FD9C11D08}" destId="{AB443A59-7BDE-4509-B533-71C66418BAEE}" srcOrd="0" destOrd="10" presId="urn:microsoft.com/office/officeart/2011/layout/InterconnectedBlockProcess"/>
    <dgm:cxn modelId="{FA0CD060-1622-49A7-8D43-7E4AF10A9BE1}" type="presOf" srcId="{6EBEC4A5-CD79-4BA9-AE98-36B6C39383E2}" destId="{4D44ADBD-34C2-4261-BD70-5CDB1FD4568A}" srcOrd="1" destOrd="11" presId="urn:microsoft.com/office/officeart/2011/layout/InterconnectedBlockProcess"/>
    <dgm:cxn modelId="{682F791B-9F80-4D48-804A-2C39F44584F6}" srcId="{953E34B1-E84F-4D1A-9788-DA1E0B22E63F}" destId="{94F71317-E241-4A5F-9253-92FFFE73BB90}" srcOrd="1" destOrd="0" parTransId="{F8F144C1-A080-4520-A6AB-00ED9F6CA96E}" sibTransId="{6599C5FE-D3D0-4B2E-AB16-9246478B3DD5}"/>
    <dgm:cxn modelId="{FADD8299-ADD8-49EB-921F-5EADEE83E340}" type="presOf" srcId="{0B16B38B-D614-490A-9920-D22711F2D5E6}" destId="{1739E990-B631-4B2D-8A57-35AD7A5B62DA}" srcOrd="0" destOrd="0" presId="urn:microsoft.com/office/officeart/2011/layout/InterconnectedBlockProcess"/>
    <dgm:cxn modelId="{079929EF-0A42-4E3C-86FE-25DB794268C2}" type="presOf" srcId="{25C3D00E-D998-49F2-8712-D332D651912F}" destId="{AB443A59-7BDE-4509-B533-71C66418BAEE}" srcOrd="0" destOrd="1" presId="urn:microsoft.com/office/officeart/2011/layout/InterconnectedBlockProcess"/>
    <dgm:cxn modelId="{7C79A335-8B5C-4AE2-995F-1CC7B5D73BBF}" srcId="{953E34B1-E84F-4D1A-9788-DA1E0B22E63F}" destId="{B7315017-E89B-4D12-823E-4A33306F3997}" srcOrd="0" destOrd="0" parTransId="{5AA39070-1012-4838-B0D8-D9D13D0487F4}" sibTransId="{8A51E193-5722-4FEE-88F9-8B79998970DD}"/>
    <dgm:cxn modelId="{41244AF2-7E12-4870-9E6B-E0ADDB56E294}" type="presOf" srcId="{3F13A9DD-0EFE-42D2-87F1-179A1A745088}" destId="{AB443A59-7BDE-4509-B533-71C66418BAEE}" srcOrd="0" destOrd="5" presId="urn:microsoft.com/office/officeart/2011/layout/InterconnectedBlockProcess"/>
    <dgm:cxn modelId="{4D2E60FD-9C11-4174-807C-7BA4C39CE343}" type="presOf" srcId="{A32AAA03-F9D3-45AA-AE13-834FD9C11D08}" destId="{4D44ADBD-34C2-4261-BD70-5CDB1FD4568A}" srcOrd="1" destOrd="10" presId="urn:microsoft.com/office/officeart/2011/layout/InterconnectedBlockProcess"/>
    <dgm:cxn modelId="{57759B6B-6506-4EF2-A0CF-0C5E0B4A9FFC}" type="presOf" srcId="{94F71317-E241-4A5F-9253-92FFFE73BB90}" destId="{0B5B379E-650B-4D17-8BF3-4869DAE4F2E2}" srcOrd="1" destOrd="1" presId="urn:microsoft.com/office/officeart/2011/layout/InterconnectedBlockProcess"/>
    <dgm:cxn modelId="{26C44207-9AD6-4624-935E-3BFEB20CFE7C}" type="presOf" srcId="{953E34B1-E84F-4D1A-9788-DA1E0B22E63F}" destId="{FE10BB51-0243-4F70-B09A-8017AA4B1544}" srcOrd="0" destOrd="0" presId="urn:microsoft.com/office/officeart/2011/layout/InterconnectedBlockProcess"/>
    <dgm:cxn modelId="{8380D688-FC6D-4783-9DAA-49284C038D4A}" srcId="{8BAD3AC2-58AE-491D-98FA-AF65DEF05B94}" destId="{E665C9D0-D724-4F62-92D9-8807FF049B59}" srcOrd="6" destOrd="0" parTransId="{E233A0E2-F926-4516-8A4E-18B1E1F6E086}" sibTransId="{03A9BFE4-E518-4784-B15C-77BF2AF14B44}"/>
    <dgm:cxn modelId="{1491BEAC-5725-4C0E-ADA4-2950C4005E70}" type="presOf" srcId="{8BAD3AC2-58AE-491D-98FA-AF65DEF05B94}" destId="{A84979DA-2B10-4268-BCCF-5840B45229B9}" srcOrd="0" destOrd="0" presId="urn:microsoft.com/office/officeart/2011/layout/InterconnectedBlockProcess"/>
    <dgm:cxn modelId="{1035958A-356D-47CF-8F00-CB8ACB3BCFBC}" type="presOf" srcId="{F33223EE-952A-4E7D-9DBC-6905FD6D5B10}" destId="{A1492481-189F-4E8E-B16C-6EF110272214}" srcOrd="0" destOrd="0" presId="urn:microsoft.com/office/officeart/2011/layout/InterconnectedBlockProcess"/>
    <dgm:cxn modelId="{40717768-CADE-4647-B962-63FA3B3A39F5}" srcId="{8BAD3AC2-58AE-491D-98FA-AF65DEF05B94}" destId="{564F667B-1EF1-46FD-9BFA-F6DD3DEC7B47}" srcOrd="8" destOrd="0" parTransId="{06D4F669-A102-4779-A154-EBE13C0D055E}" sibTransId="{3D371CEE-BBC5-41C5-BC0C-4892454481A0}"/>
    <dgm:cxn modelId="{439F334F-01D5-400F-9C35-FA3AD9CD68EF}" type="presOf" srcId="{3F13A9DD-0EFE-42D2-87F1-179A1A745088}" destId="{4D44ADBD-34C2-4261-BD70-5CDB1FD4568A}" srcOrd="1" destOrd="5" presId="urn:microsoft.com/office/officeart/2011/layout/InterconnectedBlockProcess"/>
    <dgm:cxn modelId="{B8238BFE-F580-4B35-B920-9F51E36A5DFF}" type="presOf" srcId="{564F667B-1EF1-46FD-9BFA-F6DD3DEC7B47}" destId="{4D44ADBD-34C2-4261-BD70-5CDB1FD4568A}" srcOrd="1" destOrd="8" presId="urn:microsoft.com/office/officeart/2011/layout/InterconnectedBlockProcess"/>
    <dgm:cxn modelId="{A9A12E5C-EFF7-4644-B301-74770598B426}" type="presOf" srcId="{9005F1BE-4BEE-4E85-838D-9E583595DAB3}" destId="{9E64E1A5-DA49-4FF6-A25B-2071D20D45AD}" srcOrd="1" destOrd="0" presId="urn:microsoft.com/office/officeart/2011/layout/InterconnectedBlockProcess"/>
    <dgm:cxn modelId="{7A9382CB-5342-428B-94AA-EA4DAF50540F}" type="presParOf" srcId="{1739E990-B631-4B2D-8A57-35AD7A5B62DA}" destId="{F79EB826-2448-450E-8AEB-0E0ECAB026F0}" srcOrd="0" destOrd="0" presId="urn:microsoft.com/office/officeart/2011/layout/InterconnectedBlockProcess"/>
    <dgm:cxn modelId="{E210BB1E-8194-4654-9B79-60728CE014E1}" type="presParOf" srcId="{F79EB826-2448-450E-8AEB-0E0ECAB026F0}" destId="{2E9FD530-A803-46DE-BDF2-A7204A0F4E59}" srcOrd="0" destOrd="0" presId="urn:microsoft.com/office/officeart/2011/layout/InterconnectedBlockProcess"/>
    <dgm:cxn modelId="{9CBA5D28-F3ED-4BF6-8B3E-AC1D2B9D0F2E}" type="presParOf" srcId="{1739E990-B631-4B2D-8A57-35AD7A5B62DA}" destId="{0B5B379E-650B-4D17-8BF3-4869DAE4F2E2}" srcOrd="1" destOrd="0" presId="urn:microsoft.com/office/officeart/2011/layout/InterconnectedBlockProcess"/>
    <dgm:cxn modelId="{95D6AE50-CA70-4246-8696-15BE53B32F79}" type="presParOf" srcId="{1739E990-B631-4B2D-8A57-35AD7A5B62DA}" destId="{FE10BB51-0243-4F70-B09A-8017AA4B1544}" srcOrd="2" destOrd="0" presId="urn:microsoft.com/office/officeart/2011/layout/InterconnectedBlockProcess"/>
    <dgm:cxn modelId="{FE691F85-4FA6-4CEA-9D4E-1B95B6EC3E41}" type="presParOf" srcId="{1739E990-B631-4B2D-8A57-35AD7A5B62DA}" destId="{3A6D6073-8E7B-4BF4-B7DE-99BB49C6F83A}" srcOrd="3" destOrd="0" presId="urn:microsoft.com/office/officeart/2011/layout/InterconnectedBlockProcess"/>
    <dgm:cxn modelId="{EE6257F4-83BC-4610-A6AC-BFF35EF78B4C}" type="presParOf" srcId="{3A6D6073-8E7B-4BF4-B7DE-99BB49C6F83A}" destId="{64C8E5A2-8111-4F75-9864-00B9724BC824}" srcOrd="0" destOrd="0" presId="urn:microsoft.com/office/officeart/2011/layout/InterconnectedBlockProcess"/>
    <dgm:cxn modelId="{B0524B72-0A40-4511-B9BE-BFCFE0F4E2DF}" type="presParOf" srcId="{1739E990-B631-4B2D-8A57-35AD7A5B62DA}" destId="{9E64E1A5-DA49-4FF6-A25B-2071D20D45AD}" srcOrd="4" destOrd="0" presId="urn:microsoft.com/office/officeart/2011/layout/InterconnectedBlockProcess"/>
    <dgm:cxn modelId="{89443992-296E-4A91-98C7-A50917BF2503}" type="presParOf" srcId="{1739E990-B631-4B2D-8A57-35AD7A5B62DA}" destId="{A1492481-189F-4E8E-B16C-6EF110272214}" srcOrd="5" destOrd="0" presId="urn:microsoft.com/office/officeart/2011/layout/InterconnectedBlockProcess"/>
    <dgm:cxn modelId="{D4E24544-AAE5-4C56-B48B-4D35CB96B2FB}" type="presParOf" srcId="{1739E990-B631-4B2D-8A57-35AD7A5B62DA}" destId="{C2D4694C-F9FF-4F4B-8D53-AA1F73A95782}" srcOrd="6" destOrd="0" presId="urn:microsoft.com/office/officeart/2011/layout/InterconnectedBlockProcess"/>
    <dgm:cxn modelId="{900D070F-E1B0-4AAB-91A2-8FE9E4ADCDB8}" type="presParOf" srcId="{C2D4694C-F9FF-4F4B-8D53-AA1F73A95782}" destId="{AB443A59-7BDE-4509-B533-71C66418BAEE}" srcOrd="0" destOrd="0" presId="urn:microsoft.com/office/officeart/2011/layout/InterconnectedBlockProcess"/>
    <dgm:cxn modelId="{C2F2390F-792F-4DF3-8599-21419930A797}" type="presParOf" srcId="{1739E990-B631-4B2D-8A57-35AD7A5B62DA}" destId="{4D44ADBD-34C2-4261-BD70-5CDB1FD4568A}" srcOrd="7" destOrd="0" presId="urn:microsoft.com/office/officeart/2011/layout/InterconnectedBlockProcess"/>
    <dgm:cxn modelId="{87CF29FE-93ED-4451-88EE-F9EF22A32A65}" type="presParOf" srcId="{1739E990-B631-4B2D-8A57-35AD7A5B62DA}" destId="{A84979DA-2B10-4268-BCCF-5840B45229B9}" srcOrd="8"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8EB15C-BB64-4B8F-B902-865E44956B0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SG"/>
        </a:p>
      </dgm:t>
    </dgm:pt>
    <dgm:pt modelId="{94682FDC-77C8-4968-8B1D-A81C96017E09}">
      <dgm:prSet phldrT="[Text]" custT="1"/>
      <dgm:spPr/>
      <dgm:t>
        <a:bodyPr/>
        <a:lstStyle/>
        <a:p>
          <a:pPr marL="0" lvl="0" indent="0" algn="ctr" defTabSz="800100">
            <a:lnSpc>
              <a:spcPct val="90000"/>
            </a:lnSpc>
            <a:spcBef>
              <a:spcPct val="0"/>
            </a:spcBef>
            <a:spcAft>
              <a:spcPct val="35000"/>
            </a:spcAft>
            <a:buNone/>
          </a:pPr>
          <a:r>
            <a:rPr lang="en-SG" sz="1800" kern="1200" dirty="0">
              <a:solidFill>
                <a:prstClr val="white"/>
              </a:solidFill>
              <a:latin typeface="Arial Nova Cond"/>
              <a:ea typeface="+mn-ea"/>
              <a:cs typeface="+mn-cs"/>
            </a:rPr>
            <a:t>Voyage Optimisation</a:t>
          </a:r>
        </a:p>
      </dgm:t>
    </dgm:pt>
    <dgm:pt modelId="{8BA346E0-A73A-403E-8977-3A8BEE4110F5}" type="parTrans" cxnId="{05E17A76-2BC5-4EE6-BB85-3118E293C173}">
      <dgm:prSet/>
      <dgm:spPr/>
      <dgm:t>
        <a:bodyPr/>
        <a:lstStyle/>
        <a:p>
          <a:endParaRPr lang="en-SG"/>
        </a:p>
      </dgm:t>
    </dgm:pt>
    <dgm:pt modelId="{0A4378E1-7AEC-45B1-866F-7CBBE322690F}" type="sibTrans" cxnId="{05E17A76-2BC5-4EE6-BB85-3118E293C173}">
      <dgm:prSet/>
      <dgm:spPr/>
      <dgm:t>
        <a:bodyPr/>
        <a:lstStyle/>
        <a:p>
          <a:endParaRPr lang="en-SG"/>
        </a:p>
      </dgm:t>
    </dgm:pt>
    <dgm:pt modelId="{1C3DD5F6-8F0E-46F0-9695-3AFE666B005B}">
      <dgm:prSet phldrT="[Text]" custT="1"/>
      <dgm:spPr/>
      <dgm:t>
        <a:bodyPr lIns="91440" rIns="91440"/>
        <a:lstStyle/>
        <a:p>
          <a:pPr marL="114300" lvl="0" indent="-114300" algn="just" defTabSz="800100">
            <a:lnSpc>
              <a:spcPct val="90000"/>
            </a:lnSpc>
            <a:spcBef>
              <a:spcPct val="0"/>
            </a:spcBef>
            <a:spcAft>
              <a:spcPct val="35000"/>
            </a:spcAft>
          </a:pPr>
          <a:r>
            <a:rPr lang="en-SG" sz="1000" kern="1200" dirty="0">
              <a:solidFill>
                <a:schemeClr val="accent5">
                  <a:lumMod val="50000"/>
                </a:schemeClr>
              </a:solidFill>
              <a:latin typeface="Arial Nova Cond"/>
              <a:ea typeface="+mn-ea"/>
              <a:cs typeface="+mn-cs"/>
            </a:rPr>
            <a:t>Weather routing: setting the optimal route between two points.</a:t>
          </a:r>
        </a:p>
      </dgm:t>
    </dgm:pt>
    <dgm:pt modelId="{F7249336-30ED-4C3A-AF11-182C4D158A69}" type="parTrans" cxnId="{723E207B-3418-4197-B2E4-08C41417619D}">
      <dgm:prSet/>
      <dgm:spPr/>
      <dgm:t>
        <a:bodyPr/>
        <a:lstStyle/>
        <a:p>
          <a:endParaRPr lang="en-SG"/>
        </a:p>
      </dgm:t>
    </dgm:pt>
    <dgm:pt modelId="{70636DB8-DFF9-4ECF-BDC3-DA224E59512C}" type="sibTrans" cxnId="{723E207B-3418-4197-B2E4-08C41417619D}">
      <dgm:prSet/>
      <dgm:spPr/>
      <dgm:t>
        <a:bodyPr/>
        <a:lstStyle/>
        <a:p>
          <a:endParaRPr lang="en-SG"/>
        </a:p>
      </dgm:t>
    </dgm:pt>
    <dgm:pt modelId="{4FA17291-A261-4ACC-97AE-ED8A4C45D84A}">
      <dgm:prSet phldrT="[Text]" custT="1"/>
      <dgm:spPr/>
      <dgm:t>
        <a:bodyPr/>
        <a:lstStyle/>
        <a:p>
          <a:pPr marL="0" lvl="0" indent="0" algn="ctr" defTabSz="800100">
            <a:lnSpc>
              <a:spcPct val="90000"/>
            </a:lnSpc>
            <a:spcBef>
              <a:spcPct val="0"/>
            </a:spcBef>
            <a:spcAft>
              <a:spcPct val="35000"/>
            </a:spcAft>
            <a:buNone/>
          </a:pPr>
          <a:r>
            <a:rPr lang="en-SG" sz="1800" kern="1200" dirty="0">
              <a:solidFill>
                <a:prstClr val="white"/>
              </a:solidFill>
              <a:latin typeface="Arial Nova Cond"/>
              <a:ea typeface="+mn-ea"/>
              <a:cs typeface="+mn-cs"/>
            </a:rPr>
            <a:t>Financing framework</a:t>
          </a:r>
        </a:p>
      </dgm:t>
    </dgm:pt>
    <dgm:pt modelId="{0369F793-E595-4031-B6F9-DE6A53CDD550}" type="parTrans" cxnId="{16A9CE9D-2FFB-403E-838B-9845BC45941C}">
      <dgm:prSet/>
      <dgm:spPr/>
      <dgm:t>
        <a:bodyPr/>
        <a:lstStyle/>
        <a:p>
          <a:endParaRPr lang="en-SG"/>
        </a:p>
      </dgm:t>
    </dgm:pt>
    <dgm:pt modelId="{D8DA2D4B-BECA-4A7A-8809-261E84E5C093}" type="sibTrans" cxnId="{16A9CE9D-2FFB-403E-838B-9845BC45941C}">
      <dgm:prSet/>
      <dgm:spPr/>
      <dgm:t>
        <a:bodyPr/>
        <a:lstStyle/>
        <a:p>
          <a:endParaRPr lang="en-SG"/>
        </a:p>
      </dgm:t>
    </dgm:pt>
    <dgm:pt modelId="{E1018A0A-7045-4E60-871E-9E9F7067A000}">
      <dgm:prSet phldrT="[Text]" custT="1"/>
      <dgm:spPr/>
      <dgm:t>
        <a:bodyPr lIns="91440" rIns="91440"/>
        <a:lstStyle/>
        <a:p>
          <a:pPr marL="114300" lvl="0" indent="-114300" algn="just" defTabSz="800100">
            <a:lnSpc>
              <a:spcPct val="90000"/>
            </a:lnSpc>
            <a:spcBef>
              <a:spcPct val="0"/>
            </a:spcBef>
            <a:spcAft>
              <a:spcPct val="35000"/>
            </a:spcAft>
          </a:pPr>
          <a:r>
            <a:rPr lang="en-US" sz="1000" kern="1200" dirty="0">
              <a:solidFill>
                <a:schemeClr val="accent5">
                  <a:lumMod val="50000"/>
                </a:schemeClr>
              </a:solidFill>
            </a:rPr>
            <a:t>Sustainability linked loans/bonds (2020) aim to facilitate and support environmentally and socially sustainable economic activities and growth. These principles are voluntary recommended guidelines for loans/bonds to be recognized as sustainable. The sustainability linked loans/bonds enable lenders/investors to incentivize the sustainability performance of the borrower/issuer and align the cost of financing with a borrower's performance measured against prescribed sustainability performance targets. Sustainable linked finances have clearly defined sustainability targets. Improvements in CO</a:t>
          </a:r>
          <a:r>
            <a:rPr lang="en-US" sz="1000" kern="1200" baseline="-25000" dirty="0">
              <a:solidFill>
                <a:schemeClr val="accent5">
                  <a:lumMod val="50000"/>
                </a:schemeClr>
              </a:solidFill>
            </a:rPr>
            <a:t>2</a:t>
          </a:r>
          <a:r>
            <a:rPr lang="en-US" sz="1000" kern="1200" dirty="0">
              <a:solidFill>
                <a:schemeClr val="accent5">
                  <a:lumMod val="50000"/>
                </a:schemeClr>
              </a:solidFill>
            </a:rPr>
            <a:t> intensity are measured using Average Efficiency Ratio (AER). Across all shipping sectors, 15 sustainability-linked deals worth USD3 billion were concluded from Jan-Aug 2021. </a:t>
          </a:r>
          <a:endParaRPr lang="en-SG" sz="1000" kern="1200" dirty="0">
            <a:solidFill>
              <a:schemeClr val="accent5">
                <a:lumMod val="50000"/>
              </a:schemeClr>
            </a:solidFill>
            <a:latin typeface="Arial Nova Cond"/>
            <a:ea typeface="+mn-ea"/>
            <a:cs typeface="+mn-cs"/>
          </a:endParaRPr>
        </a:p>
      </dgm:t>
    </dgm:pt>
    <dgm:pt modelId="{1F6AB21C-A3D0-46ED-940B-535CDB7170B4}" type="parTrans" cxnId="{6FF8DBD4-2063-4848-929F-C7386EC67E9A}">
      <dgm:prSet/>
      <dgm:spPr/>
      <dgm:t>
        <a:bodyPr/>
        <a:lstStyle/>
        <a:p>
          <a:endParaRPr lang="en-SG"/>
        </a:p>
      </dgm:t>
    </dgm:pt>
    <dgm:pt modelId="{A316078C-729A-4796-8AA7-82913FE09F16}" type="sibTrans" cxnId="{6FF8DBD4-2063-4848-929F-C7386EC67E9A}">
      <dgm:prSet/>
      <dgm:spPr/>
      <dgm:t>
        <a:bodyPr/>
        <a:lstStyle/>
        <a:p>
          <a:endParaRPr lang="en-SG"/>
        </a:p>
      </dgm:t>
    </dgm:pt>
    <dgm:pt modelId="{B7DD94BE-2E91-4A11-AF82-336B5FECB387}">
      <dgm:prSet phldrT="[Text]" custT="1"/>
      <dgm:spPr/>
      <dgm:t>
        <a:bodyPr lIns="91440" rIns="91440"/>
        <a:lstStyle/>
        <a:p>
          <a:pPr marL="114300" lvl="0" indent="-114300" algn="just" defTabSz="800100">
            <a:lnSpc>
              <a:spcPct val="90000"/>
            </a:lnSpc>
            <a:spcBef>
              <a:spcPct val="0"/>
            </a:spcBef>
            <a:spcAft>
              <a:spcPct val="35000"/>
            </a:spcAft>
          </a:pPr>
          <a:r>
            <a:rPr lang="en-SG" sz="1000" kern="1200" dirty="0">
              <a:solidFill>
                <a:schemeClr val="accent5">
                  <a:lumMod val="50000"/>
                </a:schemeClr>
              </a:solidFill>
              <a:latin typeface="Arial Nova Cond"/>
              <a:ea typeface="+mn-ea"/>
              <a:cs typeface="+mn-cs"/>
            </a:rPr>
            <a:t> Zeronorth platform consists of Voyage Planning and Execution, Hull Performance Monitoring, Technical Optimisation, Bunker Optimisation, Chartering Optimisation, Vessel Reporting Platform</a:t>
          </a:r>
        </a:p>
      </dgm:t>
    </dgm:pt>
    <dgm:pt modelId="{E1E7EA9B-DDCF-4721-A555-3966959328FD}" type="parTrans" cxnId="{513000DC-C77E-45C9-B5B6-865F71B90953}">
      <dgm:prSet/>
      <dgm:spPr/>
      <dgm:t>
        <a:bodyPr/>
        <a:lstStyle/>
        <a:p>
          <a:endParaRPr lang="en-SG"/>
        </a:p>
      </dgm:t>
    </dgm:pt>
    <dgm:pt modelId="{54FFB998-4868-49E9-93AB-0B3D10F834BA}" type="sibTrans" cxnId="{513000DC-C77E-45C9-B5B6-865F71B90953}">
      <dgm:prSet/>
      <dgm:spPr/>
      <dgm:t>
        <a:bodyPr/>
        <a:lstStyle/>
        <a:p>
          <a:endParaRPr lang="en-SG"/>
        </a:p>
      </dgm:t>
    </dgm:pt>
    <dgm:pt modelId="{BB18F125-3711-45D2-93F1-C6B7C1815179}">
      <dgm:prSet phldrT="[Text]" custT="1"/>
      <dgm:spPr/>
      <dgm:t>
        <a:bodyPr lIns="91440" rIns="91440"/>
        <a:lstStyle/>
        <a:p>
          <a:pPr marL="114300" lvl="0" indent="-114300" algn="just" defTabSz="800100">
            <a:lnSpc>
              <a:spcPct val="90000"/>
            </a:lnSpc>
            <a:spcBef>
              <a:spcPct val="0"/>
            </a:spcBef>
            <a:spcAft>
              <a:spcPct val="35000"/>
            </a:spcAft>
          </a:pPr>
          <a:r>
            <a:rPr lang="en-SG" sz="1000" kern="1200" dirty="0">
              <a:solidFill>
                <a:schemeClr val="accent5">
                  <a:lumMod val="50000"/>
                </a:schemeClr>
              </a:solidFill>
              <a:latin typeface="Arial Nova Cond"/>
              <a:ea typeface="+mn-ea"/>
              <a:cs typeface="+mn-cs"/>
            </a:rPr>
            <a:t>Blue Visby: </a:t>
          </a:r>
          <a:r>
            <a:rPr lang="en-US" sz="1000" kern="1200" dirty="0">
              <a:solidFill>
                <a:schemeClr val="accent5">
                  <a:lumMod val="50000"/>
                </a:schemeClr>
              </a:solidFill>
              <a:latin typeface="Arial Nova Cond"/>
              <a:ea typeface="+mn-ea"/>
              <a:cs typeface="+mn-cs"/>
            </a:rPr>
            <a:t>A multilateral platform for reducing shipping GHG emissions by 15% through eradicating the practice of “Sail Fast, then Wait” without the obstacles of “just in time”. It focuses on single type of vessel for a specific port.</a:t>
          </a:r>
          <a:endParaRPr lang="en-SG" sz="1000" kern="1200" dirty="0">
            <a:solidFill>
              <a:schemeClr val="accent5">
                <a:lumMod val="50000"/>
              </a:schemeClr>
            </a:solidFill>
            <a:latin typeface="Arial Nova Cond"/>
            <a:ea typeface="+mn-ea"/>
            <a:cs typeface="+mn-cs"/>
          </a:endParaRPr>
        </a:p>
      </dgm:t>
    </dgm:pt>
    <dgm:pt modelId="{E77E69A2-5988-4A8F-9E5A-0A4DF0DDF4B6}" type="parTrans" cxnId="{9B81CF08-F769-4116-BB29-89838EEBFE3F}">
      <dgm:prSet/>
      <dgm:spPr/>
      <dgm:t>
        <a:bodyPr/>
        <a:lstStyle/>
        <a:p>
          <a:endParaRPr lang="en-SG"/>
        </a:p>
      </dgm:t>
    </dgm:pt>
    <dgm:pt modelId="{AAF8B103-EFCA-4742-82A6-C93C0B11D281}" type="sibTrans" cxnId="{9B81CF08-F769-4116-BB29-89838EEBFE3F}">
      <dgm:prSet/>
      <dgm:spPr/>
      <dgm:t>
        <a:bodyPr/>
        <a:lstStyle/>
        <a:p>
          <a:endParaRPr lang="en-SG"/>
        </a:p>
      </dgm:t>
    </dgm:pt>
    <dgm:pt modelId="{052A4372-7900-469A-A07E-5B55CC0E7336}">
      <dgm:prSet phldrT="[Text]" custT="1"/>
      <dgm:spPr/>
      <dgm:t>
        <a:bodyPr lIns="91440" rIns="91440"/>
        <a:lstStyle/>
        <a:p>
          <a:pPr marL="114300" lvl="0" indent="-114300" algn="just" defTabSz="800100">
            <a:lnSpc>
              <a:spcPct val="90000"/>
            </a:lnSpc>
            <a:spcBef>
              <a:spcPct val="0"/>
            </a:spcBef>
            <a:spcAft>
              <a:spcPct val="35000"/>
            </a:spcAft>
          </a:pPr>
          <a:r>
            <a:rPr lang="en-SG" sz="1000" kern="1200" dirty="0">
              <a:solidFill>
                <a:schemeClr val="accent5">
                  <a:lumMod val="50000"/>
                </a:schemeClr>
              </a:solidFill>
              <a:latin typeface="Arial Nova Cond"/>
              <a:ea typeface="+mn-ea"/>
              <a:cs typeface="+mn-cs"/>
            </a:rPr>
            <a:t> Just in time: IMO has been promoting just in time ship operations.</a:t>
          </a:r>
        </a:p>
      </dgm:t>
    </dgm:pt>
    <dgm:pt modelId="{FD5CD786-D454-431B-8A78-BF28896F6109}" type="parTrans" cxnId="{6F764EA6-55D6-414B-8BF4-3BF11A16E68D}">
      <dgm:prSet/>
      <dgm:spPr/>
      <dgm:t>
        <a:bodyPr/>
        <a:lstStyle/>
        <a:p>
          <a:endParaRPr lang="en-SG"/>
        </a:p>
      </dgm:t>
    </dgm:pt>
    <dgm:pt modelId="{6D8EB070-C151-404B-B93E-B84F00253A79}" type="sibTrans" cxnId="{6F764EA6-55D6-414B-8BF4-3BF11A16E68D}">
      <dgm:prSet/>
      <dgm:spPr/>
      <dgm:t>
        <a:bodyPr/>
        <a:lstStyle/>
        <a:p>
          <a:endParaRPr lang="en-SG"/>
        </a:p>
      </dgm:t>
    </dgm:pt>
    <dgm:pt modelId="{ABAC4A36-4905-41EC-8BE8-AED0191E9735}">
      <dgm:prSet phldrT="[Text]" custT="1"/>
      <dgm:spPr/>
      <dgm:t>
        <a:bodyPr/>
        <a:lstStyle/>
        <a:p>
          <a:pPr marL="0" lvl="0" indent="0" algn="ctr" defTabSz="800100">
            <a:lnSpc>
              <a:spcPct val="90000"/>
            </a:lnSpc>
            <a:spcBef>
              <a:spcPct val="0"/>
            </a:spcBef>
            <a:spcAft>
              <a:spcPct val="35000"/>
            </a:spcAft>
            <a:buNone/>
          </a:pPr>
          <a:r>
            <a:rPr lang="en-SG" sz="1800" kern="1200" dirty="0">
              <a:solidFill>
                <a:prstClr val="white"/>
              </a:solidFill>
              <a:latin typeface="Arial Nova Cond"/>
              <a:ea typeface="+mn-ea"/>
              <a:cs typeface="+mn-cs"/>
            </a:rPr>
            <a:t>Government incentives</a:t>
          </a:r>
        </a:p>
      </dgm:t>
    </dgm:pt>
    <dgm:pt modelId="{5325B1C1-29C9-4581-986B-896C5AFF48E4}" type="parTrans" cxnId="{A42FBB6A-CBBC-4B56-A85F-83ED545DC4C4}">
      <dgm:prSet/>
      <dgm:spPr/>
      <dgm:t>
        <a:bodyPr/>
        <a:lstStyle/>
        <a:p>
          <a:endParaRPr lang="en-SG"/>
        </a:p>
      </dgm:t>
    </dgm:pt>
    <dgm:pt modelId="{A46652F4-E682-4BE8-B6C6-577B76BA502C}" type="sibTrans" cxnId="{A42FBB6A-CBBC-4B56-A85F-83ED545DC4C4}">
      <dgm:prSet/>
      <dgm:spPr/>
      <dgm:t>
        <a:bodyPr/>
        <a:lstStyle/>
        <a:p>
          <a:endParaRPr lang="en-SG"/>
        </a:p>
      </dgm:t>
    </dgm:pt>
    <dgm:pt modelId="{27E19E6D-8E32-495C-ABC5-3E2C9BFD52A0}">
      <dgm:prSet phldrT="[Text]" custT="1"/>
      <dgm:spPr/>
      <dgm:t>
        <a:bodyPr/>
        <a:lstStyle/>
        <a:p>
          <a:pPr marL="0" lvl="0" indent="0" algn="ctr" defTabSz="800100">
            <a:lnSpc>
              <a:spcPct val="90000"/>
            </a:lnSpc>
            <a:spcBef>
              <a:spcPct val="0"/>
            </a:spcBef>
            <a:spcAft>
              <a:spcPct val="35000"/>
            </a:spcAft>
            <a:buNone/>
          </a:pPr>
          <a:r>
            <a:rPr lang="en-SG" sz="1800" kern="1200" dirty="0">
              <a:solidFill>
                <a:prstClr val="white"/>
              </a:solidFill>
              <a:latin typeface="Arial Nova Cond"/>
              <a:ea typeface="+mn-ea"/>
              <a:cs typeface="+mn-cs"/>
            </a:rPr>
            <a:t>Investment in hydrogen</a:t>
          </a:r>
        </a:p>
      </dgm:t>
    </dgm:pt>
    <dgm:pt modelId="{B42A9EC6-4F56-4DCD-B362-D849A778FCCF}" type="parTrans" cxnId="{4BB5F7D8-B38C-4CA8-AB0E-4410C88A15C6}">
      <dgm:prSet/>
      <dgm:spPr/>
      <dgm:t>
        <a:bodyPr/>
        <a:lstStyle/>
        <a:p>
          <a:endParaRPr lang="en-SG"/>
        </a:p>
      </dgm:t>
    </dgm:pt>
    <dgm:pt modelId="{70F692C7-C50A-4DBA-A768-642492FB9B9C}" type="sibTrans" cxnId="{4BB5F7D8-B38C-4CA8-AB0E-4410C88A15C6}">
      <dgm:prSet/>
      <dgm:spPr/>
      <dgm:t>
        <a:bodyPr/>
        <a:lstStyle/>
        <a:p>
          <a:endParaRPr lang="en-SG"/>
        </a:p>
      </dgm:t>
    </dgm:pt>
    <dgm:pt modelId="{D3E8055C-AB05-453B-BDC6-3429A0B9E772}">
      <dgm:prSet phldrT="[Text]" custT="1"/>
      <dgm:spPr/>
      <dgm:t>
        <a:bodyPr/>
        <a:lstStyle/>
        <a:p>
          <a:pPr marL="0" lvl="0" indent="0" algn="ctr" defTabSz="800100">
            <a:lnSpc>
              <a:spcPct val="90000"/>
            </a:lnSpc>
            <a:spcBef>
              <a:spcPct val="0"/>
            </a:spcBef>
            <a:spcAft>
              <a:spcPct val="35000"/>
            </a:spcAft>
            <a:buNone/>
          </a:pPr>
          <a:r>
            <a:rPr lang="en-SG" sz="1800" kern="1200" dirty="0">
              <a:solidFill>
                <a:prstClr val="white"/>
              </a:solidFill>
              <a:latin typeface="Arial Nova Cond"/>
              <a:ea typeface="+mn-ea"/>
              <a:cs typeface="+mn-cs"/>
            </a:rPr>
            <a:t>Investment in ammonia</a:t>
          </a:r>
        </a:p>
      </dgm:t>
    </dgm:pt>
    <dgm:pt modelId="{18CAB7E0-214B-4099-8BAE-DDD9982FBE4E}" type="parTrans" cxnId="{B5B78C57-FDC2-4B76-B331-7C7A15D14385}">
      <dgm:prSet/>
      <dgm:spPr/>
      <dgm:t>
        <a:bodyPr/>
        <a:lstStyle/>
        <a:p>
          <a:endParaRPr lang="en-SG"/>
        </a:p>
      </dgm:t>
    </dgm:pt>
    <dgm:pt modelId="{FE410728-2E4D-4841-AED2-784D033E5FD9}" type="sibTrans" cxnId="{B5B78C57-FDC2-4B76-B331-7C7A15D14385}">
      <dgm:prSet/>
      <dgm:spPr/>
      <dgm:t>
        <a:bodyPr/>
        <a:lstStyle/>
        <a:p>
          <a:endParaRPr lang="en-SG"/>
        </a:p>
      </dgm:t>
    </dgm:pt>
    <dgm:pt modelId="{53147740-2FF4-4EA1-99F9-05EDA7EE579C}">
      <dgm:prSet phldrT="[Text]" custT="1"/>
      <dgm:spPr/>
      <dgm:t>
        <a:bodyPr lIns="91440" rIns="91440"/>
        <a:lstStyle/>
        <a:p>
          <a:pPr marL="114300" lvl="0" indent="-114300" algn="just" defTabSz="800100">
            <a:lnSpc>
              <a:spcPct val="90000"/>
            </a:lnSpc>
            <a:spcBef>
              <a:spcPct val="0"/>
            </a:spcBef>
            <a:spcAft>
              <a:spcPct val="35000"/>
            </a:spcAft>
            <a:buFont typeface="Arial" panose="020B0604020202020204" pitchFamily="34" charset="0"/>
            <a:buChar char="•"/>
          </a:pPr>
          <a:r>
            <a:rPr lang="en-SG" sz="1000" kern="1200" dirty="0">
              <a:solidFill>
                <a:schemeClr val="accent5">
                  <a:lumMod val="50000"/>
                </a:schemeClr>
              </a:solidFill>
              <a:latin typeface="Arial Nova Cond"/>
              <a:ea typeface="+mn-ea"/>
              <a:cs typeface="+mn-cs"/>
            </a:rPr>
            <a:t>Green Shipping Programme of Norway focusses on incentivising </a:t>
          </a:r>
          <a:r>
            <a:rPr lang="en-US" sz="1000" kern="1200" dirty="0">
              <a:solidFill>
                <a:schemeClr val="accent5">
                  <a:lumMod val="50000"/>
                </a:schemeClr>
              </a:solidFill>
              <a:latin typeface="Arial Nova Cond"/>
              <a:ea typeface="+mn-ea"/>
              <a:cs typeface="+mn-cs"/>
            </a:rPr>
            <a:t>net-zero emissions from vessels</a:t>
          </a:r>
          <a:endParaRPr lang="en-SG" sz="1000" kern="1200" dirty="0">
            <a:solidFill>
              <a:schemeClr val="accent5">
                <a:lumMod val="50000"/>
              </a:schemeClr>
            </a:solidFill>
            <a:latin typeface="Arial Nova Cond"/>
            <a:ea typeface="+mn-ea"/>
            <a:cs typeface="+mn-cs"/>
          </a:endParaRPr>
        </a:p>
      </dgm:t>
    </dgm:pt>
    <dgm:pt modelId="{A2BA2651-D14C-4FF8-9743-099CEF4C26B3}" type="parTrans" cxnId="{5322E75A-04EC-4117-842E-64F3DF200F49}">
      <dgm:prSet/>
      <dgm:spPr/>
      <dgm:t>
        <a:bodyPr/>
        <a:lstStyle/>
        <a:p>
          <a:endParaRPr lang="en-SG"/>
        </a:p>
      </dgm:t>
    </dgm:pt>
    <dgm:pt modelId="{3E1490AB-58F8-4234-9713-0C2620DE698D}" type="sibTrans" cxnId="{5322E75A-04EC-4117-842E-64F3DF200F49}">
      <dgm:prSet/>
      <dgm:spPr/>
      <dgm:t>
        <a:bodyPr/>
        <a:lstStyle/>
        <a:p>
          <a:endParaRPr lang="en-SG"/>
        </a:p>
      </dgm:t>
    </dgm:pt>
    <dgm:pt modelId="{7F38773F-19AF-45E7-9274-84FDD3EB41B1}">
      <dgm:prSet phldrT="[Text]" custT="1"/>
      <dgm:spPr/>
      <dgm:t>
        <a:bodyPr lIns="91440" rIns="91440"/>
        <a:lstStyle/>
        <a:p>
          <a:pPr marL="114300" lvl="0" indent="-114300" algn="just" defTabSz="800100">
            <a:lnSpc>
              <a:spcPct val="90000"/>
            </a:lnSpc>
            <a:spcBef>
              <a:spcPct val="0"/>
            </a:spcBef>
            <a:spcAft>
              <a:spcPct val="35000"/>
            </a:spcAft>
          </a:pPr>
          <a:r>
            <a:rPr lang="en-US" sz="1000" kern="1200" dirty="0">
              <a:solidFill>
                <a:schemeClr val="accent5">
                  <a:lumMod val="50000"/>
                </a:schemeClr>
              </a:solidFill>
              <a:latin typeface="Arial Nova Cond"/>
              <a:ea typeface="+mn-ea"/>
              <a:cs typeface="+mn-cs"/>
            </a:rPr>
            <a:t>There are currently more than 800 hydrogen production projects. With more than 220 of these projects considered to be large-scale. These projects are regardless of the hydrogen’s end goal – be it for producing ammonia, methanol, iron &amp; steel, biofuels, etc. These hydrogen production plants come with a total potential capacity of over 65 mtpa.​</a:t>
          </a:r>
          <a:endParaRPr lang="en-SG" sz="1000" kern="1200" dirty="0">
            <a:solidFill>
              <a:schemeClr val="accent5">
                <a:lumMod val="50000"/>
              </a:schemeClr>
            </a:solidFill>
            <a:latin typeface="Arial Nova Cond"/>
            <a:ea typeface="+mn-ea"/>
            <a:cs typeface="+mn-cs"/>
          </a:endParaRPr>
        </a:p>
      </dgm:t>
    </dgm:pt>
    <dgm:pt modelId="{21E4A8C5-9481-47B1-862C-775738DD5014}" type="parTrans" cxnId="{73C21A8F-0AEB-4BF7-8920-C398F1D71BAF}">
      <dgm:prSet/>
      <dgm:spPr/>
      <dgm:t>
        <a:bodyPr/>
        <a:lstStyle/>
        <a:p>
          <a:endParaRPr lang="en-SG"/>
        </a:p>
      </dgm:t>
    </dgm:pt>
    <dgm:pt modelId="{2B4A48FE-32EF-4D32-ABA4-7D5A980113FE}" type="sibTrans" cxnId="{73C21A8F-0AEB-4BF7-8920-C398F1D71BAF}">
      <dgm:prSet/>
      <dgm:spPr/>
      <dgm:t>
        <a:bodyPr/>
        <a:lstStyle/>
        <a:p>
          <a:endParaRPr lang="en-SG"/>
        </a:p>
      </dgm:t>
    </dgm:pt>
    <dgm:pt modelId="{46B238EA-C80C-4E13-9851-123B016B7273}">
      <dgm:prSet phldrT="[Text]" custT="1"/>
      <dgm:spPr/>
      <dgm:t>
        <a:bodyPr lIns="91440" rIns="91440"/>
        <a:lstStyle/>
        <a:p>
          <a:pPr marL="114300" lvl="0" indent="-114300" algn="just" defTabSz="800100">
            <a:lnSpc>
              <a:spcPct val="90000"/>
            </a:lnSpc>
            <a:spcBef>
              <a:spcPct val="0"/>
            </a:spcBef>
            <a:spcAft>
              <a:spcPct val="35000"/>
            </a:spcAft>
          </a:pPr>
          <a:r>
            <a:rPr lang="en-US" sz="1000" kern="1200" dirty="0">
              <a:solidFill>
                <a:schemeClr val="accent5">
                  <a:lumMod val="50000"/>
                </a:schemeClr>
              </a:solidFill>
              <a:latin typeface="Arial Nova Cond"/>
              <a:ea typeface="+mn-ea"/>
              <a:cs typeface="+mn-cs"/>
            </a:rPr>
            <a:t>There are more than 30 green ammonia projects globally, with a total potential capacity of over 35 mtpa. While it is seen that a high concentration of proposed plants are based in Australia, there are notable developments from other regions of the world – such as Europe, Americas and the Middle East. Some projects are expected to commence operations as early at 2023.​</a:t>
          </a:r>
          <a:endParaRPr lang="en-SG" sz="1000" kern="1200" dirty="0">
            <a:solidFill>
              <a:schemeClr val="accent5">
                <a:lumMod val="50000"/>
              </a:schemeClr>
            </a:solidFill>
            <a:latin typeface="Arial Nova Cond"/>
            <a:ea typeface="+mn-ea"/>
            <a:cs typeface="+mn-cs"/>
          </a:endParaRPr>
        </a:p>
      </dgm:t>
    </dgm:pt>
    <dgm:pt modelId="{08808CF4-629E-4890-9F88-77B1A554082A}" type="parTrans" cxnId="{3933D1DA-F21F-4D7D-BDCF-1BD4C2A88D01}">
      <dgm:prSet/>
      <dgm:spPr/>
      <dgm:t>
        <a:bodyPr/>
        <a:lstStyle/>
        <a:p>
          <a:endParaRPr lang="en-SG"/>
        </a:p>
      </dgm:t>
    </dgm:pt>
    <dgm:pt modelId="{47B2D5DA-7CDB-4FF5-87C3-BE55852497AE}" type="sibTrans" cxnId="{3933D1DA-F21F-4D7D-BDCF-1BD4C2A88D01}">
      <dgm:prSet/>
      <dgm:spPr/>
      <dgm:t>
        <a:bodyPr/>
        <a:lstStyle/>
        <a:p>
          <a:endParaRPr lang="en-SG"/>
        </a:p>
      </dgm:t>
    </dgm:pt>
    <dgm:pt modelId="{03BA91AE-0541-4F15-BBE4-E2482635B206}">
      <dgm:prSet phldrT="[Text]" custT="1"/>
      <dgm:spPr/>
      <dgm:t>
        <a:bodyPr lIns="91440" rIns="91440"/>
        <a:lstStyle/>
        <a:p>
          <a:pPr marL="114300" lvl="0" indent="-114300" algn="just" defTabSz="800100">
            <a:lnSpc>
              <a:spcPct val="90000"/>
            </a:lnSpc>
            <a:spcBef>
              <a:spcPct val="0"/>
            </a:spcBef>
            <a:spcAft>
              <a:spcPct val="35000"/>
            </a:spcAft>
            <a:buFont typeface="Arial" panose="020B0604020202020204" pitchFamily="34" charset="0"/>
            <a:buChar char="•"/>
          </a:pPr>
          <a:r>
            <a:rPr lang="en-US" sz="1000" kern="1200" dirty="0">
              <a:solidFill>
                <a:schemeClr val="accent5">
                  <a:lumMod val="50000"/>
                </a:schemeClr>
              </a:solidFill>
              <a:latin typeface="Arial Nova Cond"/>
              <a:ea typeface="+mn-ea"/>
              <a:cs typeface="+mn-cs"/>
            </a:rPr>
            <a:t>European Union’s Horizon 2020 programme.</a:t>
          </a:r>
          <a:endParaRPr lang="en-SG" sz="1000" kern="1200" dirty="0">
            <a:solidFill>
              <a:schemeClr val="accent5">
                <a:lumMod val="50000"/>
              </a:schemeClr>
            </a:solidFill>
            <a:latin typeface="Arial Nova Cond"/>
            <a:ea typeface="+mn-ea"/>
            <a:cs typeface="+mn-cs"/>
          </a:endParaRPr>
        </a:p>
      </dgm:t>
    </dgm:pt>
    <dgm:pt modelId="{35798D9B-9E82-4916-AEB1-644A151B689F}" type="parTrans" cxnId="{B068D575-9499-4F27-B4AC-2CF03FACACD4}">
      <dgm:prSet/>
      <dgm:spPr/>
      <dgm:t>
        <a:bodyPr/>
        <a:lstStyle/>
        <a:p>
          <a:endParaRPr lang="en-SG"/>
        </a:p>
      </dgm:t>
    </dgm:pt>
    <dgm:pt modelId="{E66BDB35-737B-4EF7-BD06-393665FFAC7D}" type="sibTrans" cxnId="{B068D575-9499-4F27-B4AC-2CF03FACACD4}">
      <dgm:prSet/>
      <dgm:spPr/>
      <dgm:t>
        <a:bodyPr/>
        <a:lstStyle/>
        <a:p>
          <a:endParaRPr lang="en-SG"/>
        </a:p>
      </dgm:t>
    </dgm:pt>
    <dgm:pt modelId="{1DF547FC-91B6-4347-8A21-83F6AEC9C1DF}">
      <dgm:prSet phldrT="[Text]" custT="1"/>
      <dgm:spPr/>
      <dgm:t>
        <a:bodyPr lIns="91440" rIns="91440"/>
        <a:lstStyle/>
        <a:p>
          <a:pPr marL="114300" lvl="0" indent="-114300" algn="just" defTabSz="800100">
            <a:lnSpc>
              <a:spcPct val="90000"/>
            </a:lnSpc>
            <a:spcBef>
              <a:spcPct val="0"/>
            </a:spcBef>
            <a:spcAft>
              <a:spcPct val="35000"/>
            </a:spcAft>
            <a:buFont typeface="Arial" panose="020B0604020202020204" pitchFamily="34" charset="0"/>
            <a:buChar char="•"/>
          </a:pPr>
          <a:r>
            <a:rPr lang="en-SG" sz="1000" kern="1200" dirty="0">
              <a:solidFill>
                <a:schemeClr val="accent5">
                  <a:lumMod val="50000"/>
                </a:schemeClr>
              </a:solidFill>
              <a:latin typeface="Arial Nova Cond"/>
              <a:ea typeface="+mn-ea"/>
              <a:cs typeface="+mn-cs"/>
            </a:rPr>
            <a:t> </a:t>
          </a:r>
          <a:r>
            <a:rPr lang="en-US" sz="1000" kern="1200" dirty="0">
              <a:solidFill>
                <a:schemeClr val="accent5">
                  <a:lumMod val="50000"/>
                </a:schemeClr>
              </a:solidFill>
              <a:latin typeface="Arial Nova Cond"/>
              <a:ea typeface="+mn-ea"/>
              <a:cs typeface="+mn-cs"/>
            </a:rPr>
            <a:t>Development Bank of Japan Inc. (DBJ) and ClassNK established "Zero-Emission Accelerating Ship Finance (Program)" to support the maritime industry's transition toward decarbonization.</a:t>
          </a:r>
          <a:endParaRPr lang="en-SG" sz="1000" kern="1200" dirty="0">
            <a:solidFill>
              <a:schemeClr val="accent5">
                <a:lumMod val="50000"/>
              </a:schemeClr>
            </a:solidFill>
            <a:latin typeface="Arial Nova Cond"/>
            <a:ea typeface="+mn-ea"/>
            <a:cs typeface="+mn-cs"/>
          </a:endParaRPr>
        </a:p>
      </dgm:t>
    </dgm:pt>
    <dgm:pt modelId="{20DC65B2-C456-4D12-A0E3-A322A53663C4}" type="parTrans" cxnId="{A93366F6-D6E0-4235-83EB-BCF41905C9FF}">
      <dgm:prSet/>
      <dgm:spPr/>
      <dgm:t>
        <a:bodyPr/>
        <a:lstStyle/>
        <a:p>
          <a:endParaRPr lang="en-IN"/>
        </a:p>
      </dgm:t>
    </dgm:pt>
    <dgm:pt modelId="{19B34DA1-BF38-4C18-8CFC-55DDB1413DD8}" type="sibTrans" cxnId="{A93366F6-D6E0-4235-83EB-BCF41905C9FF}">
      <dgm:prSet/>
      <dgm:spPr/>
      <dgm:t>
        <a:bodyPr/>
        <a:lstStyle/>
        <a:p>
          <a:endParaRPr lang="en-IN"/>
        </a:p>
      </dgm:t>
    </dgm:pt>
    <dgm:pt modelId="{1639D099-BB0F-47F3-AC89-942E61A29F79}" type="pres">
      <dgm:prSet presAssocID="{328EB15C-BB64-4B8F-B902-865E44956B08}" presName="Name0" presStyleCnt="0">
        <dgm:presLayoutVars>
          <dgm:dir/>
          <dgm:animLvl val="lvl"/>
          <dgm:resizeHandles val="exact"/>
        </dgm:presLayoutVars>
      </dgm:prSet>
      <dgm:spPr/>
      <dgm:t>
        <a:bodyPr/>
        <a:lstStyle/>
        <a:p>
          <a:endParaRPr lang="tr-TR"/>
        </a:p>
      </dgm:t>
    </dgm:pt>
    <dgm:pt modelId="{7653D4B4-F58D-43C0-9D9B-8E6679299F3D}" type="pres">
      <dgm:prSet presAssocID="{94682FDC-77C8-4968-8B1D-A81C96017E09}" presName="linNode" presStyleCnt="0"/>
      <dgm:spPr/>
    </dgm:pt>
    <dgm:pt modelId="{37ADB3BA-75C4-4DC3-A773-A644CE11E87D}" type="pres">
      <dgm:prSet presAssocID="{94682FDC-77C8-4968-8B1D-A81C96017E09}" presName="parentText" presStyleLbl="node1" presStyleIdx="0" presStyleCnt="5" custScaleX="78333" custScaleY="118353">
        <dgm:presLayoutVars>
          <dgm:chMax val="1"/>
          <dgm:bulletEnabled val="1"/>
        </dgm:presLayoutVars>
      </dgm:prSet>
      <dgm:spPr/>
      <dgm:t>
        <a:bodyPr/>
        <a:lstStyle/>
        <a:p>
          <a:endParaRPr lang="tr-TR"/>
        </a:p>
      </dgm:t>
    </dgm:pt>
    <dgm:pt modelId="{8DBE7AA7-C002-4979-898C-851C4C5D3BF1}" type="pres">
      <dgm:prSet presAssocID="{94682FDC-77C8-4968-8B1D-A81C96017E09}" presName="descendantText" presStyleLbl="alignAccFollowNode1" presStyleIdx="0" presStyleCnt="5" custScaleY="140469">
        <dgm:presLayoutVars>
          <dgm:bulletEnabled val="1"/>
        </dgm:presLayoutVars>
      </dgm:prSet>
      <dgm:spPr/>
      <dgm:t>
        <a:bodyPr/>
        <a:lstStyle/>
        <a:p>
          <a:endParaRPr lang="tr-TR"/>
        </a:p>
      </dgm:t>
    </dgm:pt>
    <dgm:pt modelId="{6B8D212D-07FC-4B7D-80CA-ADF85BD28103}" type="pres">
      <dgm:prSet presAssocID="{0A4378E1-7AEC-45B1-866F-7CBBE322690F}" presName="sp" presStyleCnt="0"/>
      <dgm:spPr/>
    </dgm:pt>
    <dgm:pt modelId="{67A74EFC-5605-47C1-BAE6-76221171E09E}" type="pres">
      <dgm:prSet presAssocID="{4FA17291-A261-4ACC-97AE-ED8A4C45D84A}" presName="linNode" presStyleCnt="0"/>
      <dgm:spPr/>
    </dgm:pt>
    <dgm:pt modelId="{C85A45A8-B1D6-43BF-85F5-4320383F8C8A}" type="pres">
      <dgm:prSet presAssocID="{4FA17291-A261-4ACC-97AE-ED8A4C45D84A}" presName="parentText" presStyleLbl="node1" presStyleIdx="1" presStyleCnt="5" custScaleX="78356">
        <dgm:presLayoutVars>
          <dgm:chMax val="1"/>
          <dgm:bulletEnabled val="1"/>
        </dgm:presLayoutVars>
      </dgm:prSet>
      <dgm:spPr/>
      <dgm:t>
        <a:bodyPr/>
        <a:lstStyle/>
        <a:p>
          <a:endParaRPr lang="tr-TR"/>
        </a:p>
      </dgm:t>
    </dgm:pt>
    <dgm:pt modelId="{B5930D1E-6030-46C8-80D3-49E704A009CF}" type="pres">
      <dgm:prSet presAssocID="{4FA17291-A261-4ACC-97AE-ED8A4C45D84A}" presName="descendantText" presStyleLbl="alignAccFollowNode1" presStyleIdx="1" presStyleCnt="5" custScaleY="118923">
        <dgm:presLayoutVars>
          <dgm:bulletEnabled val="1"/>
        </dgm:presLayoutVars>
      </dgm:prSet>
      <dgm:spPr/>
      <dgm:t>
        <a:bodyPr/>
        <a:lstStyle/>
        <a:p>
          <a:endParaRPr lang="tr-TR"/>
        </a:p>
      </dgm:t>
    </dgm:pt>
    <dgm:pt modelId="{729CFB37-37C5-493A-B0B8-FB43CC74B80C}" type="pres">
      <dgm:prSet presAssocID="{D8DA2D4B-BECA-4A7A-8809-261E84E5C093}" presName="sp" presStyleCnt="0"/>
      <dgm:spPr/>
    </dgm:pt>
    <dgm:pt modelId="{104131B5-DD64-448B-AE0C-6C0AE9884EFF}" type="pres">
      <dgm:prSet presAssocID="{ABAC4A36-4905-41EC-8BE8-AED0191E9735}" presName="linNode" presStyleCnt="0"/>
      <dgm:spPr/>
    </dgm:pt>
    <dgm:pt modelId="{864207F1-AEAB-463F-AA64-0D1E92593109}" type="pres">
      <dgm:prSet presAssocID="{ABAC4A36-4905-41EC-8BE8-AED0191E9735}" presName="parentText" presStyleLbl="node1" presStyleIdx="2" presStyleCnt="5" custScaleX="78913">
        <dgm:presLayoutVars>
          <dgm:chMax val="1"/>
          <dgm:bulletEnabled val="1"/>
        </dgm:presLayoutVars>
      </dgm:prSet>
      <dgm:spPr/>
      <dgm:t>
        <a:bodyPr/>
        <a:lstStyle/>
        <a:p>
          <a:endParaRPr lang="tr-TR"/>
        </a:p>
      </dgm:t>
    </dgm:pt>
    <dgm:pt modelId="{1D45ADCB-9C60-49C9-8DB2-61F13EAC0C8F}" type="pres">
      <dgm:prSet presAssocID="{ABAC4A36-4905-41EC-8BE8-AED0191E9735}" presName="descendantText" presStyleLbl="alignAccFollowNode1" presStyleIdx="2" presStyleCnt="5" custScaleY="114933" custLinFactNeighborY="0">
        <dgm:presLayoutVars>
          <dgm:bulletEnabled val="1"/>
        </dgm:presLayoutVars>
      </dgm:prSet>
      <dgm:spPr/>
      <dgm:t>
        <a:bodyPr/>
        <a:lstStyle/>
        <a:p>
          <a:endParaRPr lang="tr-TR"/>
        </a:p>
      </dgm:t>
    </dgm:pt>
    <dgm:pt modelId="{D7A3B7C8-0096-4FBE-8194-E0BB7309A7B2}" type="pres">
      <dgm:prSet presAssocID="{A46652F4-E682-4BE8-B6C6-577B76BA502C}" presName="sp" presStyleCnt="0"/>
      <dgm:spPr/>
    </dgm:pt>
    <dgm:pt modelId="{6920CE3B-A484-4F16-834D-47D3D5753EC2}" type="pres">
      <dgm:prSet presAssocID="{27E19E6D-8E32-495C-ABC5-3E2C9BFD52A0}" presName="linNode" presStyleCnt="0"/>
      <dgm:spPr/>
    </dgm:pt>
    <dgm:pt modelId="{3122F18A-132D-431D-B54C-D358FB48149C}" type="pres">
      <dgm:prSet presAssocID="{27E19E6D-8E32-495C-ABC5-3E2C9BFD52A0}" presName="parentText" presStyleLbl="node1" presStyleIdx="3" presStyleCnt="5" custScaleX="78913">
        <dgm:presLayoutVars>
          <dgm:chMax val="1"/>
          <dgm:bulletEnabled val="1"/>
        </dgm:presLayoutVars>
      </dgm:prSet>
      <dgm:spPr/>
      <dgm:t>
        <a:bodyPr/>
        <a:lstStyle/>
        <a:p>
          <a:endParaRPr lang="tr-TR"/>
        </a:p>
      </dgm:t>
    </dgm:pt>
    <dgm:pt modelId="{BFB3272F-AFE1-4F00-93BD-2048A83A5442}" type="pres">
      <dgm:prSet presAssocID="{27E19E6D-8E32-495C-ABC5-3E2C9BFD52A0}" presName="descendantText" presStyleLbl="alignAccFollowNode1" presStyleIdx="3" presStyleCnt="5">
        <dgm:presLayoutVars>
          <dgm:bulletEnabled val="1"/>
        </dgm:presLayoutVars>
      </dgm:prSet>
      <dgm:spPr/>
      <dgm:t>
        <a:bodyPr/>
        <a:lstStyle/>
        <a:p>
          <a:endParaRPr lang="tr-TR"/>
        </a:p>
      </dgm:t>
    </dgm:pt>
    <dgm:pt modelId="{C7FFA38B-8D2E-4C43-B848-241786F1C651}" type="pres">
      <dgm:prSet presAssocID="{70F692C7-C50A-4DBA-A768-642492FB9B9C}" presName="sp" presStyleCnt="0"/>
      <dgm:spPr/>
    </dgm:pt>
    <dgm:pt modelId="{51D5266D-F9F6-4592-8650-A4822E3098C2}" type="pres">
      <dgm:prSet presAssocID="{D3E8055C-AB05-453B-BDC6-3429A0B9E772}" presName="linNode" presStyleCnt="0"/>
      <dgm:spPr/>
    </dgm:pt>
    <dgm:pt modelId="{620C685A-E3E7-4D45-80E4-A859B63FF261}" type="pres">
      <dgm:prSet presAssocID="{D3E8055C-AB05-453B-BDC6-3429A0B9E772}" presName="parentText" presStyleLbl="node1" presStyleIdx="4" presStyleCnt="5" custScaleX="78913">
        <dgm:presLayoutVars>
          <dgm:chMax val="1"/>
          <dgm:bulletEnabled val="1"/>
        </dgm:presLayoutVars>
      </dgm:prSet>
      <dgm:spPr/>
      <dgm:t>
        <a:bodyPr/>
        <a:lstStyle/>
        <a:p>
          <a:endParaRPr lang="tr-TR"/>
        </a:p>
      </dgm:t>
    </dgm:pt>
    <dgm:pt modelId="{3B149C73-3D41-4514-BA0F-FC0E6D647DB2}" type="pres">
      <dgm:prSet presAssocID="{D3E8055C-AB05-453B-BDC6-3429A0B9E772}" presName="descendantText" presStyleLbl="alignAccFollowNode1" presStyleIdx="4" presStyleCnt="5" custLinFactNeighborY="0">
        <dgm:presLayoutVars>
          <dgm:bulletEnabled val="1"/>
        </dgm:presLayoutVars>
      </dgm:prSet>
      <dgm:spPr/>
      <dgm:t>
        <a:bodyPr/>
        <a:lstStyle/>
        <a:p>
          <a:endParaRPr lang="tr-TR"/>
        </a:p>
      </dgm:t>
    </dgm:pt>
  </dgm:ptLst>
  <dgm:cxnLst>
    <dgm:cxn modelId="{46F14DD5-17D4-43E2-9F24-F54E0D5B164E}" type="presOf" srcId="{03BA91AE-0541-4F15-BBE4-E2482635B206}" destId="{1D45ADCB-9C60-49C9-8DB2-61F13EAC0C8F}" srcOrd="0" destOrd="1" presId="urn:microsoft.com/office/officeart/2005/8/layout/vList5"/>
    <dgm:cxn modelId="{78412773-77CC-43AB-8C77-20E1875542D8}" type="presOf" srcId="{052A4372-7900-469A-A07E-5B55CC0E7336}" destId="{8DBE7AA7-C002-4979-898C-851C4C5D3BF1}" srcOrd="0" destOrd="3" presId="urn:microsoft.com/office/officeart/2005/8/layout/vList5"/>
    <dgm:cxn modelId="{16A9CE9D-2FFB-403E-838B-9845BC45941C}" srcId="{328EB15C-BB64-4B8F-B902-865E44956B08}" destId="{4FA17291-A261-4ACC-97AE-ED8A4C45D84A}" srcOrd="1" destOrd="0" parTransId="{0369F793-E595-4031-B6F9-DE6A53CDD550}" sibTransId="{D8DA2D4B-BECA-4A7A-8809-261E84E5C093}"/>
    <dgm:cxn modelId="{05E17A76-2BC5-4EE6-BB85-3118E293C173}" srcId="{328EB15C-BB64-4B8F-B902-865E44956B08}" destId="{94682FDC-77C8-4968-8B1D-A81C96017E09}" srcOrd="0" destOrd="0" parTransId="{8BA346E0-A73A-403E-8977-3A8BEE4110F5}" sibTransId="{0A4378E1-7AEC-45B1-866F-7CBBE322690F}"/>
    <dgm:cxn modelId="{6F764EA6-55D6-414B-8BF4-3BF11A16E68D}" srcId="{94682FDC-77C8-4968-8B1D-A81C96017E09}" destId="{052A4372-7900-469A-A07E-5B55CC0E7336}" srcOrd="3" destOrd="0" parTransId="{FD5CD786-D454-431B-8A78-BF28896F6109}" sibTransId="{6D8EB070-C151-404B-B93E-B84F00253A79}"/>
    <dgm:cxn modelId="{9873E18B-A4D6-49CB-933F-1159E280B590}" type="presOf" srcId="{1C3DD5F6-8F0E-46F0-9695-3AFE666B005B}" destId="{8DBE7AA7-C002-4979-898C-851C4C5D3BF1}" srcOrd="0" destOrd="0" presId="urn:microsoft.com/office/officeart/2005/8/layout/vList5"/>
    <dgm:cxn modelId="{6674B29F-CBC5-437A-8665-6F1929BF1CE0}" type="presOf" srcId="{E1018A0A-7045-4E60-871E-9E9F7067A000}" destId="{B5930D1E-6030-46C8-80D3-49E704A009CF}" srcOrd="0" destOrd="0" presId="urn:microsoft.com/office/officeart/2005/8/layout/vList5"/>
    <dgm:cxn modelId="{513000DC-C77E-45C9-B5B6-865F71B90953}" srcId="{94682FDC-77C8-4968-8B1D-A81C96017E09}" destId="{B7DD94BE-2E91-4A11-AF82-336B5FECB387}" srcOrd="1" destOrd="0" parTransId="{E1E7EA9B-DDCF-4721-A555-3966959328FD}" sibTransId="{54FFB998-4868-49E9-93AB-0B3D10F834BA}"/>
    <dgm:cxn modelId="{856032EC-0FBA-4E08-B284-B782806F4DBD}" type="presOf" srcId="{4FA17291-A261-4ACC-97AE-ED8A4C45D84A}" destId="{C85A45A8-B1D6-43BF-85F5-4320383F8C8A}" srcOrd="0" destOrd="0" presId="urn:microsoft.com/office/officeart/2005/8/layout/vList5"/>
    <dgm:cxn modelId="{3933D1DA-F21F-4D7D-BDCF-1BD4C2A88D01}" srcId="{D3E8055C-AB05-453B-BDC6-3429A0B9E772}" destId="{46B238EA-C80C-4E13-9851-123B016B7273}" srcOrd="0" destOrd="0" parTransId="{08808CF4-629E-4890-9F88-77B1A554082A}" sibTransId="{47B2D5DA-7CDB-4FF5-87C3-BE55852497AE}"/>
    <dgm:cxn modelId="{5322E75A-04EC-4117-842E-64F3DF200F49}" srcId="{ABAC4A36-4905-41EC-8BE8-AED0191E9735}" destId="{53147740-2FF4-4EA1-99F9-05EDA7EE579C}" srcOrd="0" destOrd="0" parTransId="{A2BA2651-D14C-4FF8-9743-099CEF4C26B3}" sibTransId="{3E1490AB-58F8-4234-9713-0C2620DE698D}"/>
    <dgm:cxn modelId="{A93366F6-D6E0-4235-83EB-BCF41905C9FF}" srcId="{ABAC4A36-4905-41EC-8BE8-AED0191E9735}" destId="{1DF547FC-91B6-4347-8A21-83F6AEC9C1DF}" srcOrd="2" destOrd="0" parTransId="{20DC65B2-C456-4D12-A0E3-A322A53663C4}" sibTransId="{19B34DA1-BF38-4C18-8CFC-55DDB1413DD8}"/>
    <dgm:cxn modelId="{49AD19F5-8BA6-4332-A4A6-293AD6A9EFBA}" type="presOf" srcId="{7F38773F-19AF-45E7-9274-84FDD3EB41B1}" destId="{BFB3272F-AFE1-4F00-93BD-2048A83A5442}" srcOrd="0" destOrd="0" presId="urn:microsoft.com/office/officeart/2005/8/layout/vList5"/>
    <dgm:cxn modelId="{4BB5F7D8-B38C-4CA8-AB0E-4410C88A15C6}" srcId="{328EB15C-BB64-4B8F-B902-865E44956B08}" destId="{27E19E6D-8E32-495C-ABC5-3E2C9BFD52A0}" srcOrd="3" destOrd="0" parTransId="{B42A9EC6-4F56-4DCD-B362-D849A778FCCF}" sibTransId="{70F692C7-C50A-4DBA-A768-642492FB9B9C}"/>
    <dgm:cxn modelId="{B5B31C0C-99A8-430C-B2CC-10C9DFA67D2E}" type="presOf" srcId="{53147740-2FF4-4EA1-99F9-05EDA7EE579C}" destId="{1D45ADCB-9C60-49C9-8DB2-61F13EAC0C8F}" srcOrd="0" destOrd="0" presId="urn:microsoft.com/office/officeart/2005/8/layout/vList5"/>
    <dgm:cxn modelId="{9B81CF08-F769-4116-BB29-89838EEBFE3F}" srcId="{94682FDC-77C8-4968-8B1D-A81C96017E09}" destId="{BB18F125-3711-45D2-93F1-C6B7C1815179}" srcOrd="2" destOrd="0" parTransId="{E77E69A2-5988-4A8F-9E5A-0A4DF0DDF4B6}" sibTransId="{AAF8B103-EFCA-4742-82A6-C93C0B11D281}"/>
    <dgm:cxn modelId="{B5B78C57-FDC2-4B76-B331-7C7A15D14385}" srcId="{328EB15C-BB64-4B8F-B902-865E44956B08}" destId="{D3E8055C-AB05-453B-BDC6-3429A0B9E772}" srcOrd="4" destOrd="0" parTransId="{18CAB7E0-214B-4099-8BAE-DDD9982FBE4E}" sibTransId="{FE410728-2E4D-4841-AED2-784D033E5FD9}"/>
    <dgm:cxn modelId="{A42FBB6A-CBBC-4B56-A85F-83ED545DC4C4}" srcId="{328EB15C-BB64-4B8F-B902-865E44956B08}" destId="{ABAC4A36-4905-41EC-8BE8-AED0191E9735}" srcOrd="2" destOrd="0" parTransId="{5325B1C1-29C9-4581-986B-896C5AFF48E4}" sibTransId="{A46652F4-E682-4BE8-B6C6-577B76BA502C}"/>
    <dgm:cxn modelId="{4D5C99E9-AF81-4C87-9E95-A6E823EEC0F2}" type="presOf" srcId="{BB18F125-3711-45D2-93F1-C6B7C1815179}" destId="{8DBE7AA7-C002-4979-898C-851C4C5D3BF1}" srcOrd="0" destOrd="2" presId="urn:microsoft.com/office/officeart/2005/8/layout/vList5"/>
    <dgm:cxn modelId="{6FF8DBD4-2063-4848-929F-C7386EC67E9A}" srcId="{4FA17291-A261-4ACC-97AE-ED8A4C45D84A}" destId="{E1018A0A-7045-4E60-871E-9E9F7067A000}" srcOrd="0" destOrd="0" parTransId="{1F6AB21C-A3D0-46ED-940B-535CDB7170B4}" sibTransId="{A316078C-729A-4796-8AA7-82913FE09F16}"/>
    <dgm:cxn modelId="{B068D575-9499-4F27-B4AC-2CF03FACACD4}" srcId="{ABAC4A36-4905-41EC-8BE8-AED0191E9735}" destId="{03BA91AE-0541-4F15-BBE4-E2482635B206}" srcOrd="1" destOrd="0" parTransId="{35798D9B-9E82-4916-AEB1-644A151B689F}" sibTransId="{E66BDB35-737B-4EF7-BD06-393665FFAC7D}"/>
    <dgm:cxn modelId="{29AD4367-9E60-4799-89BA-28EB36436D31}" type="presOf" srcId="{328EB15C-BB64-4B8F-B902-865E44956B08}" destId="{1639D099-BB0F-47F3-AC89-942E61A29F79}" srcOrd="0" destOrd="0" presId="urn:microsoft.com/office/officeart/2005/8/layout/vList5"/>
    <dgm:cxn modelId="{EAD66875-27F0-4887-A0AB-D9A979AA680A}" type="presOf" srcId="{46B238EA-C80C-4E13-9851-123B016B7273}" destId="{3B149C73-3D41-4514-BA0F-FC0E6D647DB2}" srcOrd="0" destOrd="0" presId="urn:microsoft.com/office/officeart/2005/8/layout/vList5"/>
    <dgm:cxn modelId="{723E207B-3418-4197-B2E4-08C41417619D}" srcId="{94682FDC-77C8-4968-8B1D-A81C96017E09}" destId="{1C3DD5F6-8F0E-46F0-9695-3AFE666B005B}" srcOrd="0" destOrd="0" parTransId="{F7249336-30ED-4C3A-AF11-182C4D158A69}" sibTransId="{70636DB8-DFF9-4ECF-BDC3-DA224E59512C}"/>
    <dgm:cxn modelId="{2723BEF5-2A65-42AE-A51A-67123A8351BC}" type="presOf" srcId="{1DF547FC-91B6-4347-8A21-83F6AEC9C1DF}" destId="{1D45ADCB-9C60-49C9-8DB2-61F13EAC0C8F}" srcOrd="0" destOrd="2" presId="urn:microsoft.com/office/officeart/2005/8/layout/vList5"/>
    <dgm:cxn modelId="{73C21A8F-0AEB-4BF7-8920-C398F1D71BAF}" srcId="{27E19E6D-8E32-495C-ABC5-3E2C9BFD52A0}" destId="{7F38773F-19AF-45E7-9274-84FDD3EB41B1}" srcOrd="0" destOrd="0" parTransId="{21E4A8C5-9481-47B1-862C-775738DD5014}" sibTransId="{2B4A48FE-32EF-4D32-ABA4-7D5A980113FE}"/>
    <dgm:cxn modelId="{F5CDC69B-0A25-4973-8A5B-5761378D97AB}" type="presOf" srcId="{B7DD94BE-2E91-4A11-AF82-336B5FECB387}" destId="{8DBE7AA7-C002-4979-898C-851C4C5D3BF1}" srcOrd="0" destOrd="1" presId="urn:microsoft.com/office/officeart/2005/8/layout/vList5"/>
    <dgm:cxn modelId="{A7E0FD81-7AD2-4F41-9AF2-252A5FEB5911}" type="presOf" srcId="{D3E8055C-AB05-453B-BDC6-3429A0B9E772}" destId="{620C685A-E3E7-4D45-80E4-A859B63FF261}" srcOrd="0" destOrd="0" presId="urn:microsoft.com/office/officeart/2005/8/layout/vList5"/>
    <dgm:cxn modelId="{61C69478-F0EE-439E-8B29-BBE5B783D9A4}" type="presOf" srcId="{ABAC4A36-4905-41EC-8BE8-AED0191E9735}" destId="{864207F1-AEAB-463F-AA64-0D1E92593109}" srcOrd="0" destOrd="0" presId="urn:microsoft.com/office/officeart/2005/8/layout/vList5"/>
    <dgm:cxn modelId="{857F7B67-0F7F-4CBA-8666-73A8DAA2FA7F}" type="presOf" srcId="{27E19E6D-8E32-495C-ABC5-3E2C9BFD52A0}" destId="{3122F18A-132D-431D-B54C-D358FB48149C}" srcOrd="0" destOrd="0" presId="urn:microsoft.com/office/officeart/2005/8/layout/vList5"/>
    <dgm:cxn modelId="{737DCAAC-2F9B-478B-AE61-96D3AB654B9B}" type="presOf" srcId="{94682FDC-77C8-4968-8B1D-A81C96017E09}" destId="{37ADB3BA-75C4-4DC3-A773-A644CE11E87D}" srcOrd="0" destOrd="0" presId="urn:microsoft.com/office/officeart/2005/8/layout/vList5"/>
    <dgm:cxn modelId="{764497C4-033E-4B6D-96CB-759A0C5D4311}" type="presParOf" srcId="{1639D099-BB0F-47F3-AC89-942E61A29F79}" destId="{7653D4B4-F58D-43C0-9D9B-8E6679299F3D}" srcOrd="0" destOrd="0" presId="urn:microsoft.com/office/officeart/2005/8/layout/vList5"/>
    <dgm:cxn modelId="{CCA4E9FF-C4D0-4B60-859F-F3073B479A24}" type="presParOf" srcId="{7653D4B4-F58D-43C0-9D9B-8E6679299F3D}" destId="{37ADB3BA-75C4-4DC3-A773-A644CE11E87D}" srcOrd="0" destOrd="0" presId="urn:microsoft.com/office/officeart/2005/8/layout/vList5"/>
    <dgm:cxn modelId="{A933E303-BB4A-4BBD-90C6-C2EE8B1AE99F}" type="presParOf" srcId="{7653D4B4-F58D-43C0-9D9B-8E6679299F3D}" destId="{8DBE7AA7-C002-4979-898C-851C4C5D3BF1}" srcOrd="1" destOrd="0" presId="urn:microsoft.com/office/officeart/2005/8/layout/vList5"/>
    <dgm:cxn modelId="{8FB43D0B-3318-4940-9BBD-3F0264DDC85B}" type="presParOf" srcId="{1639D099-BB0F-47F3-AC89-942E61A29F79}" destId="{6B8D212D-07FC-4B7D-80CA-ADF85BD28103}" srcOrd="1" destOrd="0" presId="urn:microsoft.com/office/officeart/2005/8/layout/vList5"/>
    <dgm:cxn modelId="{DA148A3A-D286-490D-B191-D6B017F07233}" type="presParOf" srcId="{1639D099-BB0F-47F3-AC89-942E61A29F79}" destId="{67A74EFC-5605-47C1-BAE6-76221171E09E}" srcOrd="2" destOrd="0" presId="urn:microsoft.com/office/officeart/2005/8/layout/vList5"/>
    <dgm:cxn modelId="{5338CB7A-AC30-4579-A6F1-A32CF564019A}" type="presParOf" srcId="{67A74EFC-5605-47C1-BAE6-76221171E09E}" destId="{C85A45A8-B1D6-43BF-85F5-4320383F8C8A}" srcOrd="0" destOrd="0" presId="urn:microsoft.com/office/officeart/2005/8/layout/vList5"/>
    <dgm:cxn modelId="{BC03F10E-274A-4917-A9FF-632C99F42618}" type="presParOf" srcId="{67A74EFC-5605-47C1-BAE6-76221171E09E}" destId="{B5930D1E-6030-46C8-80D3-49E704A009CF}" srcOrd="1" destOrd="0" presId="urn:microsoft.com/office/officeart/2005/8/layout/vList5"/>
    <dgm:cxn modelId="{288EDD5D-7C66-4069-9AB7-059CF767D104}" type="presParOf" srcId="{1639D099-BB0F-47F3-AC89-942E61A29F79}" destId="{729CFB37-37C5-493A-B0B8-FB43CC74B80C}" srcOrd="3" destOrd="0" presId="urn:microsoft.com/office/officeart/2005/8/layout/vList5"/>
    <dgm:cxn modelId="{B7573FBF-43CF-43AC-8836-D5673EBFD46F}" type="presParOf" srcId="{1639D099-BB0F-47F3-AC89-942E61A29F79}" destId="{104131B5-DD64-448B-AE0C-6C0AE9884EFF}" srcOrd="4" destOrd="0" presId="urn:microsoft.com/office/officeart/2005/8/layout/vList5"/>
    <dgm:cxn modelId="{06A543A3-E0FB-4002-BF22-64CAD9E7107D}" type="presParOf" srcId="{104131B5-DD64-448B-AE0C-6C0AE9884EFF}" destId="{864207F1-AEAB-463F-AA64-0D1E92593109}" srcOrd="0" destOrd="0" presId="urn:microsoft.com/office/officeart/2005/8/layout/vList5"/>
    <dgm:cxn modelId="{4C6EA857-5A7F-4F8F-933D-FDAB421B27FD}" type="presParOf" srcId="{104131B5-DD64-448B-AE0C-6C0AE9884EFF}" destId="{1D45ADCB-9C60-49C9-8DB2-61F13EAC0C8F}" srcOrd="1" destOrd="0" presId="urn:microsoft.com/office/officeart/2005/8/layout/vList5"/>
    <dgm:cxn modelId="{7BF0D328-8A08-4B7A-884C-14FF1385C2AB}" type="presParOf" srcId="{1639D099-BB0F-47F3-AC89-942E61A29F79}" destId="{D7A3B7C8-0096-4FBE-8194-E0BB7309A7B2}" srcOrd="5" destOrd="0" presId="urn:microsoft.com/office/officeart/2005/8/layout/vList5"/>
    <dgm:cxn modelId="{C4072A76-0AF4-4BDD-BDF6-11DB193E5521}" type="presParOf" srcId="{1639D099-BB0F-47F3-AC89-942E61A29F79}" destId="{6920CE3B-A484-4F16-834D-47D3D5753EC2}" srcOrd="6" destOrd="0" presId="urn:microsoft.com/office/officeart/2005/8/layout/vList5"/>
    <dgm:cxn modelId="{2CCAD617-ED74-4547-8B3A-47F068F94DAC}" type="presParOf" srcId="{6920CE3B-A484-4F16-834D-47D3D5753EC2}" destId="{3122F18A-132D-431D-B54C-D358FB48149C}" srcOrd="0" destOrd="0" presId="urn:microsoft.com/office/officeart/2005/8/layout/vList5"/>
    <dgm:cxn modelId="{4D9CD629-BB2B-4E5E-9968-6168CBCFE7E1}" type="presParOf" srcId="{6920CE3B-A484-4F16-834D-47D3D5753EC2}" destId="{BFB3272F-AFE1-4F00-93BD-2048A83A5442}" srcOrd="1" destOrd="0" presId="urn:microsoft.com/office/officeart/2005/8/layout/vList5"/>
    <dgm:cxn modelId="{0D126F50-0B4E-4249-8D8F-45304FFA7F45}" type="presParOf" srcId="{1639D099-BB0F-47F3-AC89-942E61A29F79}" destId="{C7FFA38B-8D2E-4C43-B848-241786F1C651}" srcOrd="7" destOrd="0" presId="urn:microsoft.com/office/officeart/2005/8/layout/vList5"/>
    <dgm:cxn modelId="{844B90DF-7CFE-4010-A9CE-4B4AED3681D6}" type="presParOf" srcId="{1639D099-BB0F-47F3-AC89-942E61A29F79}" destId="{51D5266D-F9F6-4592-8650-A4822E3098C2}" srcOrd="8" destOrd="0" presId="urn:microsoft.com/office/officeart/2005/8/layout/vList5"/>
    <dgm:cxn modelId="{4305C1E5-FED5-4D11-8E81-FDC4D0C62156}" type="presParOf" srcId="{51D5266D-F9F6-4592-8650-A4822E3098C2}" destId="{620C685A-E3E7-4D45-80E4-A859B63FF261}" srcOrd="0" destOrd="0" presId="urn:microsoft.com/office/officeart/2005/8/layout/vList5"/>
    <dgm:cxn modelId="{FD96F455-3E37-4C8E-A320-8589961AEB95}" type="presParOf" srcId="{51D5266D-F9F6-4592-8650-A4822E3098C2}" destId="{3B149C73-3D41-4514-BA0F-FC0E6D647DB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8EB15C-BB64-4B8F-B902-865E44956B0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SG"/>
        </a:p>
      </dgm:t>
    </dgm:pt>
    <dgm:pt modelId="{CD79086B-D209-4FB5-AABD-059C7E9922A4}">
      <dgm:prSet phldrT="[Text]" custT="1"/>
      <dgm:spPr/>
      <dgm:t>
        <a:bodyPr/>
        <a:lstStyle/>
        <a:p>
          <a:r>
            <a:rPr lang="en-SG" sz="1800" dirty="0"/>
            <a:t>Government collaboration</a:t>
          </a:r>
          <a:endParaRPr lang="en-SG" sz="1800" b="1" dirty="0"/>
        </a:p>
      </dgm:t>
    </dgm:pt>
    <dgm:pt modelId="{540DB0DE-8091-429D-A5AF-85369832AAF4}" type="parTrans" cxnId="{F345C718-2DD4-4AE9-9C66-F27590422C00}">
      <dgm:prSet/>
      <dgm:spPr/>
      <dgm:t>
        <a:bodyPr/>
        <a:lstStyle/>
        <a:p>
          <a:endParaRPr lang="en-SG"/>
        </a:p>
      </dgm:t>
    </dgm:pt>
    <dgm:pt modelId="{71306011-F52D-4B66-99AC-CD8A1DC1E6E7}" type="sibTrans" cxnId="{F345C718-2DD4-4AE9-9C66-F27590422C00}">
      <dgm:prSet/>
      <dgm:spPr/>
      <dgm:t>
        <a:bodyPr/>
        <a:lstStyle/>
        <a:p>
          <a:endParaRPr lang="en-SG"/>
        </a:p>
      </dgm:t>
    </dgm:pt>
    <dgm:pt modelId="{A4B44F97-6864-483B-B9FA-075DB6620C46}">
      <dgm:prSet phldrT="[Text]" custT="1"/>
      <dgm:spPr/>
      <dgm:t>
        <a:bodyPr lIns="91440" rIns="91440"/>
        <a:lstStyle/>
        <a:p>
          <a:pPr marL="114300" indent="-114300"/>
          <a:r>
            <a:rPr lang="en-US" sz="1000" dirty="0">
              <a:solidFill>
                <a:schemeClr val="accent5">
                  <a:lumMod val="50000"/>
                </a:schemeClr>
              </a:solidFill>
            </a:rPr>
            <a:t>Clyde Bank Declaration (2021): It is a coalition of 22 governments to support the establishment of green shipping corridors – zero-emission maritime routes between 2 (or more) ports. It aims to establish at least 6 corridors by 2025.</a:t>
          </a:r>
          <a:endParaRPr lang="en-SG" sz="1000" dirty="0">
            <a:solidFill>
              <a:schemeClr val="accent5">
                <a:lumMod val="50000"/>
              </a:schemeClr>
            </a:solidFill>
          </a:endParaRPr>
        </a:p>
      </dgm:t>
    </dgm:pt>
    <dgm:pt modelId="{55CCDC3E-0DFC-43D1-AF3C-588F6EC5D58C}" type="parTrans" cxnId="{1FC3D2E2-F637-4DF8-9563-DA1E67599885}">
      <dgm:prSet/>
      <dgm:spPr/>
      <dgm:t>
        <a:bodyPr/>
        <a:lstStyle/>
        <a:p>
          <a:endParaRPr lang="en-SG"/>
        </a:p>
      </dgm:t>
    </dgm:pt>
    <dgm:pt modelId="{0AAFBB16-3F91-4E87-9230-4921CEB761B9}" type="sibTrans" cxnId="{1FC3D2E2-F637-4DF8-9563-DA1E67599885}">
      <dgm:prSet/>
      <dgm:spPr/>
      <dgm:t>
        <a:bodyPr/>
        <a:lstStyle/>
        <a:p>
          <a:endParaRPr lang="en-SG"/>
        </a:p>
      </dgm:t>
    </dgm:pt>
    <dgm:pt modelId="{568C0D81-874F-444D-A48A-622C3B9739F2}">
      <dgm:prSet phldrT="[Text]" custT="1"/>
      <dgm:spPr/>
      <dgm:t>
        <a:bodyPr/>
        <a:lstStyle/>
        <a:p>
          <a:r>
            <a:rPr lang="en-SG" sz="1800" dirty="0"/>
            <a:t>Class Society</a:t>
          </a:r>
        </a:p>
      </dgm:t>
    </dgm:pt>
    <dgm:pt modelId="{1DC9108B-4DAA-4BAB-8241-0366E1189852}" type="parTrans" cxnId="{2D0573AD-5BD0-464C-89E6-423E13F623C4}">
      <dgm:prSet/>
      <dgm:spPr/>
      <dgm:t>
        <a:bodyPr/>
        <a:lstStyle/>
        <a:p>
          <a:endParaRPr lang="en-SG"/>
        </a:p>
      </dgm:t>
    </dgm:pt>
    <dgm:pt modelId="{932738E8-83FB-49B8-87CC-F4F3A2967393}" type="sibTrans" cxnId="{2D0573AD-5BD0-464C-89E6-423E13F623C4}">
      <dgm:prSet/>
      <dgm:spPr/>
      <dgm:t>
        <a:bodyPr/>
        <a:lstStyle/>
        <a:p>
          <a:endParaRPr lang="en-SG"/>
        </a:p>
      </dgm:t>
    </dgm:pt>
    <dgm:pt modelId="{8E915D5C-E6FC-4966-8A6E-F06B0AD427FD}">
      <dgm:prSet phldrT="[Text]" custT="1"/>
      <dgm:spPr/>
      <dgm:t>
        <a:bodyPr/>
        <a:lstStyle/>
        <a:p>
          <a:r>
            <a:rPr lang="en-SG" sz="1800" dirty="0"/>
            <a:t>Engine Makers</a:t>
          </a:r>
        </a:p>
      </dgm:t>
    </dgm:pt>
    <dgm:pt modelId="{F89C8AAF-6BFF-4C10-86B9-B9B094F799AF}" type="parTrans" cxnId="{ABBF5872-7264-4AE5-8C4F-F2B97B0A34B9}">
      <dgm:prSet/>
      <dgm:spPr/>
      <dgm:t>
        <a:bodyPr/>
        <a:lstStyle/>
        <a:p>
          <a:endParaRPr lang="en-SG"/>
        </a:p>
      </dgm:t>
    </dgm:pt>
    <dgm:pt modelId="{666C6D52-C48B-430B-AC42-14287E849FF5}" type="sibTrans" cxnId="{ABBF5872-7264-4AE5-8C4F-F2B97B0A34B9}">
      <dgm:prSet/>
      <dgm:spPr/>
      <dgm:t>
        <a:bodyPr/>
        <a:lstStyle/>
        <a:p>
          <a:endParaRPr lang="en-SG"/>
        </a:p>
      </dgm:t>
    </dgm:pt>
    <dgm:pt modelId="{FF2B0610-8A94-418A-859C-09F115AE099B}">
      <dgm:prSet phldrT="[Text]" custT="1"/>
      <dgm:spPr/>
      <dgm:t>
        <a:bodyPr lIns="91440" rIns="91440"/>
        <a:lstStyle/>
        <a:p>
          <a:pPr marL="114300" indent="-114300"/>
          <a:r>
            <a:rPr lang="en-GB" sz="1000" dirty="0">
              <a:solidFill>
                <a:schemeClr val="accent5">
                  <a:lumMod val="50000"/>
                </a:schemeClr>
              </a:solidFill>
            </a:rPr>
            <a:t>The Pacific Blue Shipping Partnership (PBSP)-2019</a:t>
          </a:r>
          <a:endParaRPr lang="en-SG" sz="1000" dirty="0">
            <a:solidFill>
              <a:schemeClr val="accent5">
                <a:lumMod val="50000"/>
              </a:schemeClr>
            </a:solidFill>
          </a:endParaRPr>
        </a:p>
      </dgm:t>
    </dgm:pt>
    <dgm:pt modelId="{D854FE36-ADFE-40FA-BA8B-C8BA12A535F2}" type="parTrans" cxnId="{88417EF5-D2FC-480D-ADE4-9911F9FF99E4}">
      <dgm:prSet/>
      <dgm:spPr/>
      <dgm:t>
        <a:bodyPr/>
        <a:lstStyle/>
        <a:p>
          <a:endParaRPr lang="en-SG"/>
        </a:p>
      </dgm:t>
    </dgm:pt>
    <dgm:pt modelId="{F7865D5C-3B60-42D4-9861-8A9BB71C85F4}" type="sibTrans" cxnId="{88417EF5-D2FC-480D-ADE4-9911F9FF99E4}">
      <dgm:prSet/>
      <dgm:spPr/>
      <dgm:t>
        <a:bodyPr/>
        <a:lstStyle/>
        <a:p>
          <a:endParaRPr lang="en-SG"/>
        </a:p>
      </dgm:t>
    </dgm:pt>
    <dgm:pt modelId="{A0F6D149-697E-4276-8257-332BB502BB09}">
      <dgm:prSet custT="1"/>
      <dgm:spPr/>
      <dgm:t>
        <a:bodyPr lIns="91440" rIns="91440"/>
        <a:lstStyle/>
        <a:p>
          <a:pPr marL="228600" indent="-114300">
            <a:buFont typeface="Wingdings" panose="05000000000000000000" pitchFamily="2" charset="2"/>
            <a:buChar char="§"/>
          </a:pPr>
          <a:r>
            <a:rPr lang="en-GB" sz="1000" dirty="0">
              <a:solidFill>
                <a:schemeClr val="accent5">
                  <a:lumMod val="50000"/>
                </a:schemeClr>
              </a:solidFill>
            </a:rPr>
            <a:t>Fiji, Marshall Islands, Vanuatu, Tuvalu, Solomon Islands, Tonga, Kiribati </a:t>
          </a:r>
          <a:r>
            <a:rPr lang="en-US" sz="1000" b="0" i="0" dirty="0">
              <a:solidFill>
                <a:schemeClr val="accent5">
                  <a:lumMod val="50000"/>
                </a:schemeClr>
              </a:solidFill>
            </a:rPr>
            <a:t>launched a partnership to make shipping in the Pacific Ocean zero carbon by 2050. </a:t>
          </a:r>
          <a:r>
            <a:rPr lang="en-GB" sz="1000" dirty="0">
              <a:solidFill>
                <a:schemeClr val="accent5">
                  <a:lumMod val="50000"/>
                </a:schemeClr>
              </a:solidFill>
            </a:rPr>
            <a:t> 
Developing a blended finance package exceeding US$500 million to enable a 10-year initial work programme</a:t>
          </a:r>
          <a:endParaRPr lang="en-SG" sz="1000" dirty="0">
            <a:solidFill>
              <a:schemeClr val="accent5">
                <a:lumMod val="50000"/>
              </a:schemeClr>
            </a:solidFill>
          </a:endParaRPr>
        </a:p>
      </dgm:t>
    </dgm:pt>
    <dgm:pt modelId="{2894E3B3-EC59-400C-9EEC-678FD26C54F8}" type="parTrans" cxnId="{52428F96-9861-4B3C-BCAF-25663A6E3F20}">
      <dgm:prSet/>
      <dgm:spPr/>
      <dgm:t>
        <a:bodyPr/>
        <a:lstStyle/>
        <a:p>
          <a:endParaRPr lang="en-SG"/>
        </a:p>
      </dgm:t>
    </dgm:pt>
    <dgm:pt modelId="{C16F4C5E-48E9-4495-8E52-36C3A423DF32}" type="sibTrans" cxnId="{52428F96-9861-4B3C-BCAF-25663A6E3F20}">
      <dgm:prSet/>
      <dgm:spPr/>
      <dgm:t>
        <a:bodyPr/>
        <a:lstStyle/>
        <a:p>
          <a:endParaRPr lang="en-SG"/>
        </a:p>
      </dgm:t>
    </dgm:pt>
    <dgm:pt modelId="{DB4A7828-74A5-4B1E-96AA-41798F595DD8}">
      <dgm:prSet phldrT="[Text]" custT="1"/>
      <dgm:spPr/>
      <dgm:t>
        <a:bodyPr lIns="91440" rIns="91440"/>
        <a:lstStyle/>
        <a:p>
          <a:pPr marL="114300" indent="-114300" algn="just"/>
          <a:r>
            <a:rPr lang="en-SG" sz="1000" dirty="0">
              <a:solidFill>
                <a:schemeClr val="accent5">
                  <a:lumMod val="50000"/>
                </a:schemeClr>
              </a:solidFill>
            </a:rPr>
            <a:t>Giving approval in principle for ammonia ready vessels.</a:t>
          </a:r>
        </a:p>
      </dgm:t>
    </dgm:pt>
    <dgm:pt modelId="{01F8DE82-0F49-457F-8495-70414768C453}" type="parTrans" cxnId="{D62DFCDE-A718-402E-AE42-E6FF8DCD336D}">
      <dgm:prSet/>
      <dgm:spPr/>
      <dgm:t>
        <a:bodyPr/>
        <a:lstStyle/>
        <a:p>
          <a:endParaRPr lang="en-SG"/>
        </a:p>
      </dgm:t>
    </dgm:pt>
    <dgm:pt modelId="{094C106E-6787-41AD-95F1-068F4B49D84D}" type="sibTrans" cxnId="{D62DFCDE-A718-402E-AE42-E6FF8DCD336D}">
      <dgm:prSet/>
      <dgm:spPr/>
      <dgm:t>
        <a:bodyPr/>
        <a:lstStyle/>
        <a:p>
          <a:endParaRPr lang="en-SG"/>
        </a:p>
      </dgm:t>
    </dgm:pt>
    <dgm:pt modelId="{1B8723AB-7C39-44D5-8AC4-9999E4F18B5C}">
      <dgm:prSet phldrT="[Text]" custT="1"/>
      <dgm:spPr/>
      <dgm:t>
        <a:bodyPr lIns="91440" rIns="91440"/>
        <a:lstStyle/>
        <a:p>
          <a:pPr marL="114300" lvl="1" indent="-114300" algn="l" defTabSz="355600">
            <a:lnSpc>
              <a:spcPct val="90000"/>
            </a:lnSpc>
            <a:spcBef>
              <a:spcPct val="0"/>
            </a:spcBef>
            <a:spcAft>
              <a:spcPct val="15000"/>
            </a:spcAft>
            <a:buChar char="•"/>
          </a:pPr>
          <a:r>
            <a:rPr lang="en-US" sz="1000" b="0" i="0" kern="1200" dirty="0">
              <a:solidFill>
                <a:schemeClr val="accent5">
                  <a:lumMod val="50000"/>
                </a:schemeClr>
              </a:solidFill>
            </a:rPr>
            <a:t>MAN Energy Solutions aims to have a commercially available two-stroke ammonia engine by 2024, followed by a retrofit package for the gradual rebuild of existing maritime vessels by 2025.</a:t>
          </a:r>
          <a:endParaRPr lang="en-SG" sz="1000" kern="1200" dirty="0">
            <a:solidFill>
              <a:schemeClr val="accent5">
                <a:lumMod val="50000"/>
              </a:schemeClr>
            </a:solidFill>
            <a:latin typeface="Arial Nova Cond"/>
            <a:ea typeface="+mn-ea"/>
            <a:cs typeface="+mn-cs"/>
          </a:endParaRPr>
        </a:p>
      </dgm:t>
    </dgm:pt>
    <dgm:pt modelId="{7CD60B48-497A-4157-B561-4821E1659441}" type="parTrans" cxnId="{E7EE96FB-F600-441E-A17B-E5EE8DDE8953}">
      <dgm:prSet/>
      <dgm:spPr/>
      <dgm:t>
        <a:bodyPr/>
        <a:lstStyle/>
        <a:p>
          <a:endParaRPr lang="en-SG"/>
        </a:p>
      </dgm:t>
    </dgm:pt>
    <dgm:pt modelId="{BEE3297F-8E20-40E7-BC1F-1564129BB648}" type="sibTrans" cxnId="{E7EE96FB-F600-441E-A17B-E5EE8DDE8953}">
      <dgm:prSet/>
      <dgm:spPr/>
      <dgm:t>
        <a:bodyPr/>
        <a:lstStyle/>
        <a:p>
          <a:endParaRPr lang="en-SG"/>
        </a:p>
      </dgm:t>
    </dgm:pt>
    <dgm:pt modelId="{7E0A1D5F-7992-4EAE-86B5-4ABCCC7D32BB}">
      <dgm:prSet phldrT="[Text]" custT="1"/>
      <dgm:spPr/>
      <dgm:t>
        <a:bodyPr/>
        <a:lstStyle/>
        <a:p>
          <a:pPr marL="0" lvl="0" indent="0" algn="ctr" defTabSz="800100">
            <a:lnSpc>
              <a:spcPct val="90000"/>
            </a:lnSpc>
            <a:spcBef>
              <a:spcPct val="0"/>
            </a:spcBef>
            <a:spcAft>
              <a:spcPct val="35000"/>
            </a:spcAft>
            <a:buNone/>
          </a:pPr>
          <a:r>
            <a:rPr lang="en-SG" sz="1800" kern="1200" dirty="0">
              <a:solidFill>
                <a:prstClr val="white"/>
              </a:solidFill>
              <a:latin typeface="Arial Nova Cond"/>
              <a:ea typeface="+mn-ea"/>
              <a:cs typeface="+mn-cs"/>
            </a:rPr>
            <a:t>Private initiatives</a:t>
          </a:r>
        </a:p>
      </dgm:t>
    </dgm:pt>
    <dgm:pt modelId="{62C8A036-9360-4003-8D4F-FCF70476F63A}" type="parTrans" cxnId="{89AB8FB4-FF0C-49AA-B071-930B863751B7}">
      <dgm:prSet/>
      <dgm:spPr/>
      <dgm:t>
        <a:bodyPr/>
        <a:lstStyle/>
        <a:p>
          <a:endParaRPr lang="en-SG"/>
        </a:p>
      </dgm:t>
    </dgm:pt>
    <dgm:pt modelId="{C5A1627E-CB8E-4381-8849-B22C2E2C1E64}" type="sibTrans" cxnId="{89AB8FB4-FF0C-49AA-B071-930B863751B7}">
      <dgm:prSet/>
      <dgm:spPr/>
      <dgm:t>
        <a:bodyPr/>
        <a:lstStyle/>
        <a:p>
          <a:endParaRPr lang="en-SG"/>
        </a:p>
      </dgm:t>
    </dgm:pt>
    <dgm:pt modelId="{F1FFD860-90A7-4423-ADD9-8C6A5E012E60}">
      <dgm:prSet phldrT="[Text]" custT="1"/>
      <dgm:spPr/>
      <dgm:t>
        <a:bodyPr lIns="91440" rIns="91440"/>
        <a:lstStyle/>
        <a:p>
          <a:pPr marL="114300" lvl="1" indent="-114300" algn="l" defTabSz="355600">
            <a:lnSpc>
              <a:spcPct val="90000"/>
            </a:lnSpc>
            <a:spcBef>
              <a:spcPct val="0"/>
            </a:spcBef>
            <a:spcAft>
              <a:spcPct val="15000"/>
            </a:spcAft>
          </a:pPr>
          <a:r>
            <a:rPr lang="en-US" sz="1000" kern="1200" dirty="0">
              <a:solidFill>
                <a:schemeClr val="accent5">
                  <a:lumMod val="50000"/>
                </a:schemeClr>
              </a:solidFill>
            </a:rPr>
            <a:t>Market-based Measures, such as a GHG levy/Carbon taxation, Emissions Trading Scheme or other economic instrument is being considered as one of the tools for promoting decarbonisation. They, as well as, other forms of fund raising, can help finance research and development in the decarbonisation ecosystem such as alternative fuel, bunkering infrastructure etc and provide level playing field for alternative fuels. It may help in reducing the risk of investment in alternative fuel. </a:t>
          </a:r>
          <a:r>
            <a:rPr lang="en-GB" sz="1000" kern="1200" dirty="0">
              <a:solidFill>
                <a:schemeClr val="accent5">
                  <a:lumMod val="50000"/>
                </a:schemeClr>
              </a:solidFill>
            </a:rPr>
            <a:t>Ships continuing to consume HFO may require to pay carbon taxes or participate in emissions trading depending on the final legislation.</a:t>
          </a:r>
          <a:endParaRPr lang="en-SG" sz="1000" kern="1200" dirty="0">
            <a:solidFill>
              <a:schemeClr val="accent5">
                <a:lumMod val="50000"/>
              </a:schemeClr>
            </a:solidFill>
            <a:latin typeface="Arial Nova Cond"/>
            <a:ea typeface="+mn-ea"/>
            <a:cs typeface="+mn-cs"/>
          </a:endParaRPr>
        </a:p>
      </dgm:t>
    </dgm:pt>
    <dgm:pt modelId="{12007E64-72A9-45C9-8EAE-5DB94E65FA4F}" type="parTrans" cxnId="{28BE3B7F-E1CC-43A1-8125-64CDE68F70AC}">
      <dgm:prSet/>
      <dgm:spPr/>
      <dgm:t>
        <a:bodyPr/>
        <a:lstStyle/>
        <a:p>
          <a:endParaRPr lang="en-SG"/>
        </a:p>
      </dgm:t>
    </dgm:pt>
    <dgm:pt modelId="{9306FFB5-7F63-432E-951C-42681CC8C64D}" type="sibTrans" cxnId="{28BE3B7F-E1CC-43A1-8125-64CDE68F70AC}">
      <dgm:prSet/>
      <dgm:spPr/>
      <dgm:t>
        <a:bodyPr/>
        <a:lstStyle/>
        <a:p>
          <a:endParaRPr lang="en-SG"/>
        </a:p>
      </dgm:t>
    </dgm:pt>
    <dgm:pt modelId="{CAF19589-8486-4EE3-A540-9477B694F9D9}">
      <dgm:prSet phldrT="[Text]" custT="1"/>
      <dgm:spPr/>
      <dgm:t>
        <a:bodyPr/>
        <a:lstStyle/>
        <a:p>
          <a:pPr marL="0" lvl="0" indent="0" algn="ctr" defTabSz="800100">
            <a:lnSpc>
              <a:spcPct val="90000"/>
            </a:lnSpc>
            <a:spcBef>
              <a:spcPct val="0"/>
            </a:spcBef>
            <a:spcAft>
              <a:spcPct val="35000"/>
            </a:spcAft>
            <a:buNone/>
          </a:pPr>
          <a:r>
            <a:rPr lang="en-SG" sz="1800" kern="1200" dirty="0">
              <a:solidFill>
                <a:prstClr val="white"/>
              </a:solidFill>
              <a:latin typeface="Arial Nova Cond"/>
              <a:ea typeface="+mn-ea"/>
              <a:cs typeface="+mn-cs"/>
            </a:rPr>
            <a:t>Cross-sectoral collaboration</a:t>
          </a:r>
        </a:p>
      </dgm:t>
    </dgm:pt>
    <dgm:pt modelId="{96DBD20E-450C-4702-9592-EDB202C47672}" type="parTrans" cxnId="{474E5116-AAFB-4895-BCB6-83F337075361}">
      <dgm:prSet/>
      <dgm:spPr/>
      <dgm:t>
        <a:bodyPr/>
        <a:lstStyle/>
        <a:p>
          <a:endParaRPr lang="en-SG"/>
        </a:p>
      </dgm:t>
    </dgm:pt>
    <dgm:pt modelId="{1EBB8F72-53B1-4FE5-811E-54E4C96E5086}" type="sibTrans" cxnId="{474E5116-AAFB-4895-BCB6-83F337075361}">
      <dgm:prSet/>
      <dgm:spPr/>
      <dgm:t>
        <a:bodyPr/>
        <a:lstStyle/>
        <a:p>
          <a:endParaRPr lang="en-SG"/>
        </a:p>
      </dgm:t>
    </dgm:pt>
    <dgm:pt modelId="{4D74A60E-100A-4B39-ACDF-D970A1090168}">
      <dgm:prSet phldrT="[Text]" custT="1"/>
      <dgm:spPr/>
      <dgm:t>
        <a:bodyPr lIns="91440" rIns="91440"/>
        <a:lstStyle/>
        <a:p>
          <a:pPr marL="114300" lvl="0" indent="-114300" algn="l" defTabSz="800100">
            <a:lnSpc>
              <a:spcPct val="90000"/>
            </a:lnSpc>
            <a:spcBef>
              <a:spcPct val="0"/>
            </a:spcBef>
            <a:spcAft>
              <a:spcPct val="35000"/>
            </a:spcAft>
            <a:buChar char="•"/>
          </a:pPr>
          <a:r>
            <a:rPr lang="en-US" sz="1000" b="0" i="0" kern="1200" dirty="0">
              <a:solidFill>
                <a:schemeClr val="accent5">
                  <a:lumMod val="50000"/>
                </a:schemeClr>
              </a:solidFill>
              <a:latin typeface="+mn-lt"/>
            </a:rPr>
            <a:t>The Getting to Zero Coalition (2018) is an </a:t>
          </a:r>
          <a:r>
            <a:rPr lang="en-US" sz="1000" b="0" kern="1200" dirty="0">
              <a:solidFill>
                <a:schemeClr val="accent5">
                  <a:lumMod val="50000"/>
                </a:schemeClr>
              </a:solidFill>
              <a:latin typeface="+mn-lt"/>
              <a:ea typeface="+mn-ea"/>
              <a:cs typeface="+mn-cs"/>
            </a:rPr>
            <a:t>alliance of more than 200 organizations (including 160 companies) within the maritime, energy, infrastructure and finance sectors, supported by key governments and Intergovernmental Organisations. It is aimed at a</a:t>
          </a:r>
          <a:r>
            <a:rPr lang="en-US" sz="1000" b="0" i="0" kern="1200" dirty="0">
              <a:solidFill>
                <a:schemeClr val="accent5">
                  <a:lumMod val="50000"/>
                </a:schemeClr>
              </a:solidFill>
              <a:latin typeface="+mn-lt"/>
            </a:rPr>
            <a:t>ccelerating maritime shipping's decarbonization with the development and deployment of commercially viable deep sea zero emission vessels by 2030 towards full decarbonization by 2050.</a:t>
          </a:r>
          <a:endParaRPr lang="en-SG" sz="1000" kern="1200" dirty="0">
            <a:solidFill>
              <a:schemeClr val="accent5">
                <a:lumMod val="50000"/>
              </a:schemeClr>
            </a:solidFill>
            <a:latin typeface="+mn-lt"/>
            <a:ea typeface="+mn-ea"/>
            <a:cs typeface="+mn-cs"/>
          </a:endParaRPr>
        </a:p>
      </dgm:t>
    </dgm:pt>
    <dgm:pt modelId="{E868B81A-0A03-44D2-8195-30E8FF07C534}" type="parTrans" cxnId="{2329C84C-28E2-49F1-82D1-0DA1885C6999}">
      <dgm:prSet/>
      <dgm:spPr/>
      <dgm:t>
        <a:bodyPr/>
        <a:lstStyle/>
        <a:p>
          <a:endParaRPr lang="en-SG"/>
        </a:p>
      </dgm:t>
    </dgm:pt>
    <dgm:pt modelId="{0EB48F76-356A-4259-B341-CA99B0A31CA7}" type="sibTrans" cxnId="{2329C84C-28E2-49F1-82D1-0DA1885C6999}">
      <dgm:prSet/>
      <dgm:spPr/>
      <dgm:t>
        <a:bodyPr/>
        <a:lstStyle/>
        <a:p>
          <a:endParaRPr lang="en-SG"/>
        </a:p>
      </dgm:t>
    </dgm:pt>
    <dgm:pt modelId="{66DBD4AE-43CC-44A0-A513-B5E396BD40D3}">
      <dgm:prSet phldrT="[Text]" custT="1"/>
      <dgm:spPr/>
      <dgm:t>
        <a:bodyPr lIns="91440" rIns="91440"/>
        <a:lstStyle/>
        <a:p>
          <a:pPr marL="114300" lvl="1" indent="-114300" algn="l" defTabSz="355600">
            <a:lnSpc>
              <a:spcPct val="90000"/>
            </a:lnSpc>
            <a:spcBef>
              <a:spcPct val="0"/>
            </a:spcBef>
            <a:spcAft>
              <a:spcPct val="15000"/>
            </a:spcAft>
            <a:buChar char="•"/>
          </a:pPr>
          <a:r>
            <a:rPr lang="en-US" sz="1000" b="0" i="0" kern="1200" dirty="0">
              <a:solidFill>
                <a:schemeClr val="accent5">
                  <a:lumMod val="50000"/>
                </a:schemeClr>
              </a:solidFill>
            </a:rPr>
            <a:t>Wärtsilä has already proven an engine concept running on blends of up to 70% ammonia so far and will have a concept running on pure ammonia by 2023 </a:t>
          </a:r>
          <a:endParaRPr lang="en-SG" sz="1000" kern="1200" dirty="0">
            <a:solidFill>
              <a:schemeClr val="accent5">
                <a:lumMod val="50000"/>
              </a:schemeClr>
            </a:solidFill>
            <a:latin typeface="Arial Nova Cond"/>
            <a:ea typeface="+mn-ea"/>
            <a:cs typeface="+mn-cs"/>
          </a:endParaRPr>
        </a:p>
      </dgm:t>
    </dgm:pt>
    <dgm:pt modelId="{2122FEC7-F3E2-482C-99AA-25DA8DF91CAE}" type="parTrans" cxnId="{9AC17759-90D5-49C1-86EB-FEF7CBAEF564}">
      <dgm:prSet/>
      <dgm:spPr/>
      <dgm:t>
        <a:bodyPr/>
        <a:lstStyle/>
        <a:p>
          <a:endParaRPr lang="en-SG"/>
        </a:p>
      </dgm:t>
    </dgm:pt>
    <dgm:pt modelId="{F4C122A2-89F8-4920-8D8B-DCC747533AF6}" type="sibTrans" cxnId="{9AC17759-90D5-49C1-86EB-FEF7CBAEF564}">
      <dgm:prSet/>
      <dgm:spPr/>
      <dgm:t>
        <a:bodyPr/>
        <a:lstStyle/>
        <a:p>
          <a:endParaRPr lang="en-SG"/>
        </a:p>
      </dgm:t>
    </dgm:pt>
    <dgm:pt modelId="{7161AC0A-A705-426A-95A0-019F413D939B}">
      <dgm:prSet phldrT="[Text]" custT="1"/>
      <dgm:spPr/>
      <dgm:t>
        <a:bodyPr lIns="91440" rIns="91440"/>
        <a:lstStyle/>
        <a:p>
          <a:pPr marL="114300" lvl="0" indent="-114300" algn="l" defTabSz="800100">
            <a:lnSpc>
              <a:spcPct val="90000"/>
            </a:lnSpc>
            <a:spcBef>
              <a:spcPct val="0"/>
            </a:spcBef>
            <a:spcAft>
              <a:spcPct val="35000"/>
            </a:spcAft>
            <a:buChar char="•"/>
          </a:pPr>
          <a:r>
            <a:rPr lang="en-SG" sz="1000" dirty="0">
              <a:solidFill>
                <a:schemeClr val="accent5">
                  <a:lumMod val="50000"/>
                </a:schemeClr>
              </a:solidFill>
              <a:latin typeface="+mn-lt"/>
              <a:ea typeface="+mn-ea"/>
              <a:cs typeface="+mn-cs"/>
            </a:rPr>
            <a:t>Global Centre for Maritime Decarbonisation (2021): </a:t>
          </a:r>
          <a:r>
            <a:rPr lang="en-US" sz="1000" dirty="0">
              <a:solidFill>
                <a:schemeClr val="accent5">
                  <a:lumMod val="50000"/>
                </a:schemeClr>
              </a:solidFill>
              <a:latin typeface="+mn-lt"/>
              <a:ea typeface="+mn-ea"/>
              <a:cs typeface="+mn-cs"/>
            </a:rPr>
            <a:t>with funding from the Maritime and Port Authority of Singapore (MPA), and six founding partners, namely BHP, BW, DNV Foundation, Eastern Pacific Shipping, Ocean Network Express and Sembcorp Marine. Focussed on Ammonia, Sustainable biofuel, methanol.</a:t>
          </a:r>
          <a:endParaRPr lang="en-SG" sz="1000" kern="1200" dirty="0">
            <a:solidFill>
              <a:schemeClr val="accent5">
                <a:lumMod val="50000"/>
              </a:schemeClr>
            </a:solidFill>
            <a:latin typeface="+mn-lt"/>
            <a:ea typeface="+mn-ea"/>
            <a:cs typeface="+mn-cs"/>
          </a:endParaRPr>
        </a:p>
      </dgm:t>
    </dgm:pt>
    <dgm:pt modelId="{1CACB6DD-EA8D-4EE6-8447-4E8A3957B414}" type="parTrans" cxnId="{8F3A4C7A-B275-4FC8-8D6B-FC0ACA590CC3}">
      <dgm:prSet/>
      <dgm:spPr/>
      <dgm:t>
        <a:bodyPr/>
        <a:lstStyle/>
        <a:p>
          <a:endParaRPr lang="en-IN"/>
        </a:p>
      </dgm:t>
    </dgm:pt>
    <dgm:pt modelId="{90F8759D-FBC0-44D2-8CD8-7361FF0A8850}" type="sibTrans" cxnId="{8F3A4C7A-B275-4FC8-8D6B-FC0ACA590CC3}">
      <dgm:prSet/>
      <dgm:spPr/>
      <dgm:t>
        <a:bodyPr/>
        <a:lstStyle/>
        <a:p>
          <a:endParaRPr lang="en-IN"/>
        </a:p>
      </dgm:t>
    </dgm:pt>
    <dgm:pt modelId="{FC772CE1-B179-4DE2-A407-4D12C42FA51A}">
      <dgm:prSet phldrT="[Text]" custT="1"/>
      <dgm:spPr/>
      <dgm:t>
        <a:bodyPr lIns="91440" rIns="91440"/>
        <a:lstStyle/>
        <a:p>
          <a:pPr marL="114300" lvl="0" indent="-114300" algn="l" defTabSz="800100">
            <a:lnSpc>
              <a:spcPct val="90000"/>
            </a:lnSpc>
            <a:spcBef>
              <a:spcPct val="0"/>
            </a:spcBef>
            <a:spcAft>
              <a:spcPct val="35000"/>
            </a:spcAft>
            <a:buChar char="•"/>
          </a:pPr>
          <a:r>
            <a:rPr lang="en-SG" sz="1000" dirty="0">
              <a:solidFill>
                <a:schemeClr val="accent5">
                  <a:lumMod val="50000"/>
                </a:schemeClr>
              </a:solidFill>
              <a:latin typeface="+mn-lt"/>
              <a:ea typeface="+mn-ea"/>
              <a:cs typeface="+mn-cs"/>
            </a:rPr>
            <a:t>Mærsk Mc-Kinney Møller Center for Zero Carbon Shipping aims to </a:t>
          </a:r>
          <a:r>
            <a:rPr lang="en-US" sz="1000" b="0" i="0" dirty="0">
              <a:solidFill>
                <a:schemeClr val="accent5">
                  <a:lumMod val="50000"/>
                </a:schemeClr>
              </a:solidFill>
              <a:latin typeface="+mn-lt"/>
            </a:rPr>
            <a:t>sustainable decarbonization of the maritime industry by 2050 through collaboration, applied research and regulatory reform.</a:t>
          </a:r>
          <a:endParaRPr lang="en-SG" sz="1000" kern="1200" dirty="0">
            <a:solidFill>
              <a:schemeClr val="accent5">
                <a:lumMod val="50000"/>
              </a:schemeClr>
            </a:solidFill>
            <a:latin typeface="+mn-lt"/>
            <a:ea typeface="+mn-ea"/>
            <a:cs typeface="+mn-cs"/>
          </a:endParaRPr>
        </a:p>
      </dgm:t>
    </dgm:pt>
    <dgm:pt modelId="{66C0B334-1FB4-46AC-BF54-ABE333CCE66A}" type="parTrans" cxnId="{78E48772-AA02-40FC-A723-9E540341BD2C}">
      <dgm:prSet/>
      <dgm:spPr/>
      <dgm:t>
        <a:bodyPr/>
        <a:lstStyle/>
        <a:p>
          <a:endParaRPr lang="en-IN"/>
        </a:p>
      </dgm:t>
    </dgm:pt>
    <dgm:pt modelId="{30840EA5-3531-47CE-B0E6-7FD44C61FFA8}" type="sibTrans" cxnId="{78E48772-AA02-40FC-A723-9E540341BD2C}">
      <dgm:prSet/>
      <dgm:spPr/>
      <dgm:t>
        <a:bodyPr/>
        <a:lstStyle/>
        <a:p>
          <a:endParaRPr lang="en-IN"/>
        </a:p>
      </dgm:t>
    </dgm:pt>
    <dgm:pt modelId="{9C36A887-E18B-4159-B3DC-BD55B3D3C4EB}">
      <dgm:prSet phldrT="[Text]" custT="1"/>
      <dgm:spPr/>
      <dgm:t>
        <a:bodyPr lIns="91440" rIns="91440"/>
        <a:lstStyle/>
        <a:p>
          <a:pPr marL="114300" indent="-114300" algn="just"/>
          <a:r>
            <a:rPr lang="en-SG" sz="1000" dirty="0">
              <a:solidFill>
                <a:schemeClr val="accent5">
                  <a:lumMod val="50000"/>
                </a:schemeClr>
              </a:solidFill>
            </a:rPr>
            <a:t>Developing bunkering processes, safety guides and other technical documents. </a:t>
          </a:r>
        </a:p>
      </dgm:t>
    </dgm:pt>
    <dgm:pt modelId="{391A3ADA-9B95-4DC3-84D9-839F6F8AA904}" type="parTrans" cxnId="{6A5D8AEE-453D-40A3-A498-4A4E81E2FB7F}">
      <dgm:prSet/>
      <dgm:spPr/>
      <dgm:t>
        <a:bodyPr/>
        <a:lstStyle/>
        <a:p>
          <a:endParaRPr lang="en-IN"/>
        </a:p>
      </dgm:t>
    </dgm:pt>
    <dgm:pt modelId="{8DC67B6B-B67D-44B2-B4E8-FAD8BB4A213E}" type="sibTrans" cxnId="{6A5D8AEE-453D-40A3-A498-4A4E81E2FB7F}">
      <dgm:prSet/>
      <dgm:spPr/>
      <dgm:t>
        <a:bodyPr/>
        <a:lstStyle/>
        <a:p>
          <a:endParaRPr lang="en-IN"/>
        </a:p>
      </dgm:t>
    </dgm:pt>
    <dgm:pt modelId="{1639D099-BB0F-47F3-AC89-942E61A29F79}" type="pres">
      <dgm:prSet presAssocID="{328EB15C-BB64-4B8F-B902-865E44956B08}" presName="Name0" presStyleCnt="0">
        <dgm:presLayoutVars>
          <dgm:dir/>
          <dgm:animLvl val="lvl"/>
          <dgm:resizeHandles val="exact"/>
        </dgm:presLayoutVars>
      </dgm:prSet>
      <dgm:spPr/>
      <dgm:t>
        <a:bodyPr/>
        <a:lstStyle/>
        <a:p>
          <a:endParaRPr lang="tr-TR"/>
        </a:p>
      </dgm:t>
    </dgm:pt>
    <dgm:pt modelId="{318114C5-19B4-4CB0-8E01-DEADF4CD3B0A}" type="pres">
      <dgm:prSet presAssocID="{CD79086B-D209-4FB5-AABD-059C7E9922A4}" presName="linNode" presStyleCnt="0"/>
      <dgm:spPr/>
    </dgm:pt>
    <dgm:pt modelId="{106C10AF-E160-4C05-89BD-D46A18F5C73F}" type="pres">
      <dgm:prSet presAssocID="{CD79086B-D209-4FB5-AABD-059C7E9922A4}" presName="parentText" presStyleLbl="node1" presStyleIdx="0" presStyleCnt="5" custScaleX="68163">
        <dgm:presLayoutVars>
          <dgm:chMax val="1"/>
          <dgm:bulletEnabled val="1"/>
        </dgm:presLayoutVars>
      </dgm:prSet>
      <dgm:spPr/>
      <dgm:t>
        <a:bodyPr/>
        <a:lstStyle/>
        <a:p>
          <a:endParaRPr lang="tr-TR"/>
        </a:p>
      </dgm:t>
    </dgm:pt>
    <dgm:pt modelId="{8E52F80D-8080-4A1B-A4AA-5040CE89CC5C}" type="pres">
      <dgm:prSet presAssocID="{CD79086B-D209-4FB5-AABD-059C7E9922A4}" presName="descendantText" presStyleLbl="alignAccFollowNode1" presStyleIdx="0" presStyleCnt="5" custScaleX="107815">
        <dgm:presLayoutVars>
          <dgm:bulletEnabled val="1"/>
        </dgm:presLayoutVars>
      </dgm:prSet>
      <dgm:spPr/>
      <dgm:t>
        <a:bodyPr/>
        <a:lstStyle/>
        <a:p>
          <a:endParaRPr lang="tr-TR"/>
        </a:p>
      </dgm:t>
    </dgm:pt>
    <dgm:pt modelId="{F0886513-0F33-4048-ADCC-8F3FCA32054A}" type="pres">
      <dgm:prSet presAssocID="{71306011-F52D-4B66-99AC-CD8A1DC1E6E7}" presName="sp" presStyleCnt="0"/>
      <dgm:spPr/>
    </dgm:pt>
    <dgm:pt modelId="{82A7D01A-D3CD-4C71-9920-92397480B796}" type="pres">
      <dgm:prSet presAssocID="{568C0D81-874F-444D-A48A-622C3B9739F2}" presName="linNode" presStyleCnt="0"/>
      <dgm:spPr/>
    </dgm:pt>
    <dgm:pt modelId="{985DDFD5-961F-4B96-9EE1-48C602D5CE71}" type="pres">
      <dgm:prSet presAssocID="{568C0D81-874F-444D-A48A-622C3B9739F2}" presName="parentText" presStyleLbl="node1" presStyleIdx="1" presStyleCnt="5" custScaleX="68163">
        <dgm:presLayoutVars>
          <dgm:chMax val="1"/>
          <dgm:bulletEnabled val="1"/>
        </dgm:presLayoutVars>
      </dgm:prSet>
      <dgm:spPr/>
      <dgm:t>
        <a:bodyPr/>
        <a:lstStyle/>
        <a:p>
          <a:endParaRPr lang="tr-TR"/>
        </a:p>
      </dgm:t>
    </dgm:pt>
    <dgm:pt modelId="{BFEF6432-D238-497C-81FD-355EC145C043}" type="pres">
      <dgm:prSet presAssocID="{568C0D81-874F-444D-A48A-622C3B9739F2}" presName="descendantText" presStyleLbl="alignAccFollowNode1" presStyleIdx="1" presStyleCnt="5" custScaleX="107815" custLinFactNeighborY="0">
        <dgm:presLayoutVars>
          <dgm:bulletEnabled val="1"/>
        </dgm:presLayoutVars>
      </dgm:prSet>
      <dgm:spPr/>
      <dgm:t>
        <a:bodyPr/>
        <a:lstStyle/>
        <a:p>
          <a:endParaRPr lang="tr-TR"/>
        </a:p>
      </dgm:t>
    </dgm:pt>
    <dgm:pt modelId="{0693C5F4-556B-46F0-9638-0D7F77CE8A3D}" type="pres">
      <dgm:prSet presAssocID="{932738E8-83FB-49B8-87CC-F4F3A2967393}" presName="sp" presStyleCnt="0"/>
      <dgm:spPr/>
    </dgm:pt>
    <dgm:pt modelId="{AD0460A0-F0F9-4AD9-9BB6-013CBAE9BAEA}" type="pres">
      <dgm:prSet presAssocID="{8E915D5C-E6FC-4966-8A6E-F06B0AD427FD}" presName="linNode" presStyleCnt="0"/>
      <dgm:spPr/>
    </dgm:pt>
    <dgm:pt modelId="{9C9C5734-97D8-4511-BCF8-1A3C67B9F25C}" type="pres">
      <dgm:prSet presAssocID="{8E915D5C-E6FC-4966-8A6E-F06B0AD427FD}" presName="parentText" presStyleLbl="node1" presStyleIdx="2" presStyleCnt="5" custScaleX="68163">
        <dgm:presLayoutVars>
          <dgm:chMax val="1"/>
          <dgm:bulletEnabled val="1"/>
        </dgm:presLayoutVars>
      </dgm:prSet>
      <dgm:spPr/>
      <dgm:t>
        <a:bodyPr/>
        <a:lstStyle/>
        <a:p>
          <a:endParaRPr lang="tr-TR"/>
        </a:p>
      </dgm:t>
    </dgm:pt>
    <dgm:pt modelId="{FFC983C0-909D-46AD-AA73-BC2AD1290AF4}" type="pres">
      <dgm:prSet presAssocID="{8E915D5C-E6FC-4966-8A6E-F06B0AD427FD}" presName="descendantText" presStyleLbl="alignAccFollowNode1" presStyleIdx="2" presStyleCnt="5" custScaleX="107815" custLinFactNeighborX="0" custLinFactNeighborY="0">
        <dgm:presLayoutVars>
          <dgm:bulletEnabled val="1"/>
        </dgm:presLayoutVars>
      </dgm:prSet>
      <dgm:spPr/>
      <dgm:t>
        <a:bodyPr/>
        <a:lstStyle/>
        <a:p>
          <a:endParaRPr lang="tr-TR"/>
        </a:p>
      </dgm:t>
    </dgm:pt>
    <dgm:pt modelId="{2397853E-513E-4D86-9F9B-64A2A5AE2CFF}" type="pres">
      <dgm:prSet presAssocID="{666C6D52-C48B-430B-AC42-14287E849FF5}" presName="sp" presStyleCnt="0"/>
      <dgm:spPr/>
    </dgm:pt>
    <dgm:pt modelId="{CED78791-5EFE-436B-95B6-EE10B95751C7}" type="pres">
      <dgm:prSet presAssocID="{CAF19589-8486-4EE3-A540-9477B694F9D9}" presName="linNode" presStyleCnt="0"/>
      <dgm:spPr/>
    </dgm:pt>
    <dgm:pt modelId="{A3269193-B87A-44D2-ABC3-BDFDA5040AAF}" type="pres">
      <dgm:prSet presAssocID="{CAF19589-8486-4EE3-A540-9477B694F9D9}" presName="parentText" presStyleLbl="node1" presStyleIdx="3" presStyleCnt="5" custScaleX="68580" custScaleY="118170">
        <dgm:presLayoutVars>
          <dgm:chMax val="1"/>
          <dgm:bulletEnabled val="1"/>
        </dgm:presLayoutVars>
      </dgm:prSet>
      <dgm:spPr/>
      <dgm:t>
        <a:bodyPr/>
        <a:lstStyle/>
        <a:p>
          <a:endParaRPr lang="tr-TR"/>
        </a:p>
      </dgm:t>
    </dgm:pt>
    <dgm:pt modelId="{2D429FC6-D443-4526-9972-70B1AFFCFBA8}" type="pres">
      <dgm:prSet presAssocID="{CAF19589-8486-4EE3-A540-9477B694F9D9}" presName="descendantText" presStyleLbl="alignAccFollowNode1" presStyleIdx="3" presStyleCnt="5" custScaleX="107815" custScaleY="138764">
        <dgm:presLayoutVars>
          <dgm:bulletEnabled val="1"/>
        </dgm:presLayoutVars>
      </dgm:prSet>
      <dgm:spPr/>
      <dgm:t>
        <a:bodyPr/>
        <a:lstStyle/>
        <a:p>
          <a:endParaRPr lang="tr-TR"/>
        </a:p>
      </dgm:t>
    </dgm:pt>
    <dgm:pt modelId="{DF7C76D6-9558-4703-B91B-F973F5E7470D}" type="pres">
      <dgm:prSet presAssocID="{1EBB8F72-53B1-4FE5-811E-54E4C96E5086}" presName="sp" presStyleCnt="0"/>
      <dgm:spPr/>
    </dgm:pt>
    <dgm:pt modelId="{F3444518-627F-44BB-885F-D881946C232B}" type="pres">
      <dgm:prSet presAssocID="{7E0A1D5F-7992-4EAE-86B5-4ABCCC7D32BB}" presName="linNode" presStyleCnt="0"/>
      <dgm:spPr/>
    </dgm:pt>
    <dgm:pt modelId="{C61D365B-6C55-4977-832E-06E8881DB127}" type="pres">
      <dgm:prSet presAssocID="{7E0A1D5F-7992-4EAE-86B5-4ABCCC7D32BB}" presName="parentText" presStyleLbl="node1" presStyleIdx="4" presStyleCnt="5" custScaleX="68163">
        <dgm:presLayoutVars>
          <dgm:chMax val="1"/>
          <dgm:bulletEnabled val="1"/>
        </dgm:presLayoutVars>
      </dgm:prSet>
      <dgm:spPr/>
      <dgm:t>
        <a:bodyPr/>
        <a:lstStyle/>
        <a:p>
          <a:endParaRPr lang="tr-TR"/>
        </a:p>
      </dgm:t>
    </dgm:pt>
    <dgm:pt modelId="{90969606-42EC-45E0-83DB-692F17023DF6}" type="pres">
      <dgm:prSet presAssocID="{7E0A1D5F-7992-4EAE-86B5-4ABCCC7D32BB}" presName="descendantText" presStyleLbl="alignAccFollowNode1" presStyleIdx="4" presStyleCnt="5" custScaleX="107815" custScaleY="110419">
        <dgm:presLayoutVars>
          <dgm:bulletEnabled val="1"/>
        </dgm:presLayoutVars>
      </dgm:prSet>
      <dgm:spPr/>
      <dgm:t>
        <a:bodyPr/>
        <a:lstStyle/>
        <a:p>
          <a:endParaRPr lang="tr-TR"/>
        </a:p>
      </dgm:t>
    </dgm:pt>
  </dgm:ptLst>
  <dgm:cxnLst>
    <dgm:cxn modelId="{9852A682-FD53-4829-945A-41C427029836}" type="presOf" srcId="{66DBD4AE-43CC-44A0-A513-B5E396BD40D3}" destId="{FFC983C0-909D-46AD-AA73-BC2AD1290AF4}" srcOrd="0" destOrd="1" presId="urn:microsoft.com/office/officeart/2005/8/layout/vList5"/>
    <dgm:cxn modelId="{8F3A4C7A-B275-4FC8-8D6B-FC0ACA590CC3}" srcId="{CAF19589-8486-4EE3-A540-9477B694F9D9}" destId="{7161AC0A-A705-426A-95A0-019F413D939B}" srcOrd="1" destOrd="0" parTransId="{1CACB6DD-EA8D-4EE6-8447-4E8A3957B414}" sibTransId="{90F8759D-FBC0-44D2-8CD8-7361FF0A8850}"/>
    <dgm:cxn modelId="{161E25EF-533E-4C78-AC11-0DB1B53A4105}" type="presOf" srcId="{568C0D81-874F-444D-A48A-622C3B9739F2}" destId="{985DDFD5-961F-4B96-9EE1-48C602D5CE71}" srcOrd="0" destOrd="0" presId="urn:microsoft.com/office/officeart/2005/8/layout/vList5"/>
    <dgm:cxn modelId="{78E48772-AA02-40FC-A723-9E540341BD2C}" srcId="{CAF19589-8486-4EE3-A540-9477B694F9D9}" destId="{FC772CE1-B179-4DE2-A407-4D12C42FA51A}" srcOrd="2" destOrd="0" parTransId="{66C0B334-1FB4-46AC-BF54-ABE333CCE66A}" sibTransId="{30840EA5-3531-47CE-B0E6-7FD44C61FFA8}"/>
    <dgm:cxn modelId="{2D0573AD-5BD0-464C-89E6-423E13F623C4}" srcId="{328EB15C-BB64-4B8F-B902-865E44956B08}" destId="{568C0D81-874F-444D-A48A-622C3B9739F2}" srcOrd="1" destOrd="0" parTransId="{1DC9108B-4DAA-4BAB-8241-0366E1189852}" sibTransId="{932738E8-83FB-49B8-87CC-F4F3A2967393}"/>
    <dgm:cxn modelId="{D03571B0-FD17-4E10-9A88-5624730283CE}" type="presOf" srcId="{CAF19589-8486-4EE3-A540-9477B694F9D9}" destId="{A3269193-B87A-44D2-ABC3-BDFDA5040AAF}" srcOrd="0" destOrd="0" presId="urn:microsoft.com/office/officeart/2005/8/layout/vList5"/>
    <dgm:cxn modelId="{E7EE96FB-F600-441E-A17B-E5EE8DDE8953}" srcId="{8E915D5C-E6FC-4966-8A6E-F06B0AD427FD}" destId="{1B8723AB-7C39-44D5-8AC4-9999E4F18B5C}" srcOrd="0" destOrd="0" parTransId="{7CD60B48-497A-4157-B561-4821E1659441}" sibTransId="{BEE3297F-8E20-40E7-BC1F-1564129BB648}"/>
    <dgm:cxn modelId="{456F4AA3-BD95-4BCF-9B99-AF7EA8688740}" type="presOf" srcId="{FC772CE1-B179-4DE2-A407-4D12C42FA51A}" destId="{2D429FC6-D443-4526-9972-70B1AFFCFBA8}" srcOrd="0" destOrd="2" presId="urn:microsoft.com/office/officeart/2005/8/layout/vList5"/>
    <dgm:cxn modelId="{28BE3B7F-E1CC-43A1-8125-64CDE68F70AC}" srcId="{7E0A1D5F-7992-4EAE-86B5-4ABCCC7D32BB}" destId="{F1FFD860-90A7-4423-ADD9-8C6A5E012E60}" srcOrd="0" destOrd="0" parTransId="{12007E64-72A9-45C9-8EAE-5DB94E65FA4F}" sibTransId="{9306FFB5-7F63-432E-951C-42681CC8C64D}"/>
    <dgm:cxn modelId="{5EE0EFE7-75AD-4BEF-8647-B98396F9E00D}" type="presOf" srcId="{A0F6D149-697E-4276-8257-332BB502BB09}" destId="{8E52F80D-8080-4A1B-A4AA-5040CE89CC5C}" srcOrd="0" destOrd="2" presId="urn:microsoft.com/office/officeart/2005/8/layout/vList5"/>
    <dgm:cxn modelId="{98F8EEAF-D300-4BE6-ABCF-BDDF3879A9B9}" type="presOf" srcId="{FF2B0610-8A94-418A-859C-09F115AE099B}" destId="{8E52F80D-8080-4A1B-A4AA-5040CE89CC5C}" srcOrd="0" destOrd="1" presId="urn:microsoft.com/office/officeart/2005/8/layout/vList5"/>
    <dgm:cxn modelId="{F345C718-2DD4-4AE9-9C66-F27590422C00}" srcId="{328EB15C-BB64-4B8F-B902-865E44956B08}" destId="{CD79086B-D209-4FB5-AABD-059C7E9922A4}" srcOrd="0" destOrd="0" parTransId="{540DB0DE-8091-429D-A5AF-85369832AAF4}" sibTransId="{71306011-F52D-4B66-99AC-CD8A1DC1E6E7}"/>
    <dgm:cxn modelId="{89AB8FB4-FF0C-49AA-B071-930B863751B7}" srcId="{328EB15C-BB64-4B8F-B902-865E44956B08}" destId="{7E0A1D5F-7992-4EAE-86B5-4ABCCC7D32BB}" srcOrd="4" destOrd="0" parTransId="{62C8A036-9360-4003-8D4F-FCF70476F63A}" sibTransId="{C5A1627E-CB8E-4381-8849-B22C2E2C1E64}"/>
    <dgm:cxn modelId="{9AC17759-90D5-49C1-86EB-FEF7CBAEF564}" srcId="{8E915D5C-E6FC-4966-8A6E-F06B0AD427FD}" destId="{66DBD4AE-43CC-44A0-A513-B5E396BD40D3}" srcOrd="1" destOrd="0" parTransId="{2122FEC7-F3E2-482C-99AA-25DA8DF91CAE}" sibTransId="{F4C122A2-89F8-4920-8D8B-DCC747533AF6}"/>
    <dgm:cxn modelId="{BACB86BB-96DF-49D3-B6AE-2221AED38D4C}" type="presOf" srcId="{7161AC0A-A705-426A-95A0-019F413D939B}" destId="{2D429FC6-D443-4526-9972-70B1AFFCFBA8}" srcOrd="0" destOrd="1" presId="urn:microsoft.com/office/officeart/2005/8/layout/vList5"/>
    <dgm:cxn modelId="{875E4AA0-57C4-4DCD-ACEB-34B475B5C462}" type="presOf" srcId="{DB4A7828-74A5-4B1E-96AA-41798F595DD8}" destId="{BFEF6432-D238-497C-81FD-355EC145C043}" srcOrd="0" destOrd="0" presId="urn:microsoft.com/office/officeart/2005/8/layout/vList5"/>
    <dgm:cxn modelId="{5655AA6D-AD03-4723-90E8-7CA289923A63}" type="presOf" srcId="{4D74A60E-100A-4B39-ACDF-D970A1090168}" destId="{2D429FC6-D443-4526-9972-70B1AFFCFBA8}" srcOrd="0" destOrd="0" presId="urn:microsoft.com/office/officeart/2005/8/layout/vList5"/>
    <dgm:cxn modelId="{6A5D8AEE-453D-40A3-A498-4A4E81E2FB7F}" srcId="{568C0D81-874F-444D-A48A-622C3B9739F2}" destId="{9C36A887-E18B-4159-B3DC-BD55B3D3C4EB}" srcOrd="1" destOrd="0" parTransId="{391A3ADA-9B95-4DC3-84D9-839F6F8AA904}" sibTransId="{8DC67B6B-B67D-44B2-B4E8-FAD8BB4A213E}"/>
    <dgm:cxn modelId="{D62DFCDE-A718-402E-AE42-E6FF8DCD336D}" srcId="{568C0D81-874F-444D-A48A-622C3B9739F2}" destId="{DB4A7828-74A5-4B1E-96AA-41798F595DD8}" srcOrd="0" destOrd="0" parTransId="{01F8DE82-0F49-457F-8495-70414768C453}" sibTransId="{094C106E-6787-41AD-95F1-068F4B49D84D}"/>
    <dgm:cxn modelId="{52428F96-9861-4B3C-BCAF-25663A6E3F20}" srcId="{FF2B0610-8A94-418A-859C-09F115AE099B}" destId="{A0F6D149-697E-4276-8257-332BB502BB09}" srcOrd="0" destOrd="0" parTransId="{2894E3B3-EC59-400C-9EEC-678FD26C54F8}" sibTransId="{C16F4C5E-48E9-4495-8E52-36C3A423DF32}"/>
    <dgm:cxn modelId="{2329C84C-28E2-49F1-82D1-0DA1885C6999}" srcId="{CAF19589-8486-4EE3-A540-9477B694F9D9}" destId="{4D74A60E-100A-4B39-ACDF-D970A1090168}" srcOrd="0" destOrd="0" parTransId="{E868B81A-0A03-44D2-8195-30E8FF07C534}" sibTransId="{0EB48F76-356A-4259-B341-CA99B0A31CA7}"/>
    <dgm:cxn modelId="{22CD26DC-9D53-418F-9AD3-3073E07D21AE}" type="presOf" srcId="{9C36A887-E18B-4159-B3DC-BD55B3D3C4EB}" destId="{BFEF6432-D238-497C-81FD-355EC145C043}" srcOrd="0" destOrd="1" presId="urn:microsoft.com/office/officeart/2005/8/layout/vList5"/>
    <dgm:cxn modelId="{88417EF5-D2FC-480D-ADE4-9911F9FF99E4}" srcId="{CD79086B-D209-4FB5-AABD-059C7E9922A4}" destId="{FF2B0610-8A94-418A-859C-09F115AE099B}" srcOrd="1" destOrd="0" parTransId="{D854FE36-ADFE-40FA-BA8B-C8BA12A535F2}" sibTransId="{F7865D5C-3B60-42D4-9861-8A9BB71C85F4}"/>
    <dgm:cxn modelId="{ECC29371-5F6F-4F46-A9C4-5B79143204B4}" type="presOf" srcId="{7E0A1D5F-7992-4EAE-86B5-4ABCCC7D32BB}" destId="{C61D365B-6C55-4977-832E-06E8881DB127}" srcOrd="0" destOrd="0" presId="urn:microsoft.com/office/officeart/2005/8/layout/vList5"/>
    <dgm:cxn modelId="{EB44461D-D0C8-456D-8B85-D242EE8C081B}" type="presOf" srcId="{F1FFD860-90A7-4423-ADD9-8C6A5E012E60}" destId="{90969606-42EC-45E0-83DB-692F17023DF6}" srcOrd="0" destOrd="0" presId="urn:microsoft.com/office/officeart/2005/8/layout/vList5"/>
    <dgm:cxn modelId="{ABBF5872-7264-4AE5-8C4F-F2B97B0A34B9}" srcId="{328EB15C-BB64-4B8F-B902-865E44956B08}" destId="{8E915D5C-E6FC-4966-8A6E-F06B0AD427FD}" srcOrd="2" destOrd="0" parTransId="{F89C8AAF-6BFF-4C10-86B9-B9B094F799AF}" sibTransId="{666C6D52-C48B-430B-AC42-14287E849FF5}"/>
    <dgm:cxn modelId="{474E5116-AAFB-4895-BCB6-83F337075361}" srcId="{328EB15C-BB64-4B8F-B902-865E44956B08}" destId="{CAF19589-8486-4EE3-A540-9477B694F9D9}" srcOrd="3" destOrd="0" parTransId="{96DBD20E-450C-4702-9592-EDB202C47672}" sibTransId="{1EBB8F72-53B1-4FE5-811E-54E4C96E5086}"/>
    <dgm:cxn modelId="{0F62D753-FF72-4108-933B-2C71169FE167}" type="presOf" srcId="{A4B44F97-6864-483B-B9FA-075DB6620C46}" destId="{8E52F80D-8080-4A1B-A4AA-5040CE89CC5C}" srcOrd="0" destOrd="0" presId="urn:microsoft.com/office/officeart/2005/8/layout/vList5"/>
    <dgm:cxn modelId="{C9164D93-B3C7-4B0C-9C48-944D85661769}" type="presOf" srcId="{CD79086B-D209-4FB5-AABD-059C7E9922A4}" destId="{106C10AF-E160-4C05-89BD-D46A18F5C73F}" srcOrd="0" destOrd="0" presId="urn:microsoft.com/office/officeart/2005/8/layout/vList5"/>
    <dgm:cxn modelId="{29AD4367-9E60-4799-89BA-28EB36436D31}" type="presOf" srcId="{328EB15C-BB64-4B8F-B902-865E44956B08}" destId="{1639D099-BB0F-47F3-AC89-942E61A29F79}" srcOrd="0" destOrd="0" presId="urn:microsoft.com/office/officeart/2005/8/layout/vList5"/>
    <dgm:cxn modelId="{1FC3D2E2-F637-4DF8-9563-DA1E67599885}" srcId="{CD79086B-D209-4FB5-AABD-059C7E9922A4}" destId="{A4B44F97-6864-483B-B9FA-075DB6620C46}" srcOrd="0" destOrd="0" parTransId="{55CCDC3E-0DFC-43D1-AF3C-588F6EC5D58C}" sibTransId="{0AAFBB16-3F91-4E87-9230-4921CEB761B9}"/>
    <dgm:cxn modelId="{05B87BFF-269D-4D73-B857-B5B2FA7966B6}" type="presOf" srcId="{1B8723AB-7C39-44D5-8AC4-9999E4F18B5C}" destId="{FFC983C0-909D-46AD-AA73-BC2AD1290AF4}" srcOrd="0" destOrd="0" presId="urn:microsoft.com/office/officeart/2005/8/layout/vList5"/>
    <dgm:cxn modelId="{32B0108C-479A-43EB-8376-7DE1B5DACF23}" type="presOf" srcId="{8E915D5C-E6FC-4966-8A6E-F06B0AD427FD}" destId="{9C9C5734-97D8-4511-BCF8-1A3C67B9F25C}" srcOrd="0" destOrd="0" presId="urn:microsoft.com/office/officeart/2005/8/layout/vList5"/>
    <dgm:cxn modelId="{B9340B2B-E0BD-46C2-B3AD-41EC62168437}" type="presParOf" srcId="{1639D099-BB0F-47F3-AC89-942E61A29F79}" destId="{318114C5-19B4-4CB0-8E01-DEADF4CD3B0A}" srcOrd="0" destOrd="0" presId="urn:microsoft.com/office/officeart/2005/8/layout/vList5"/>
    <dgm:cxn modelId="{F1A34ABB-8B3A-4730-8250-BB0B25BC9375}" type="presParOf" srcId="{318114C5-19B4-4CB0-8E01-DEADF4CD3B0A}" destId="{106C10AF-E160-4C05-89BD-D46A18F5C73F}" srcOrd="0" destOrd="0" presId="urn:microsoft.com/office/officeart/2005/8/layout/vList5"/>
    <dgm:cxn modelId="{7DFA3D17-7134-4DF5-B92E-C2CAF2D013BD}" type="presParOf" srcId="{318114C5-19B4-4CB0-8E01-DEADF4CD3B0A}" destId="{8E52F80D-8080-4A1B-A4AA-5040CE89CC5C}" srcOrd="1" destOrd="0" presId="urn:microsoft.com/office/officeart/2005/8/layout/vList5"/>
    <dgm:cxn modelId="{64F701EC-0FA3-481E-879A-1105C90701F5}" type="presParOf" srcId="{1639D099-BB0F-47F3-AC89-942E61A29F79}" destId="{F0886513-0F33-4048-ADCC-8F3FCA32054A}" srcOrd="1" destOrd="0" presId="urn:microsoft.com/office/officeart/2005/8/layout/vList5"/>
    <dgm:cxn modelId="{F7F5E058-07B5-4D10-B94B-BDA930D487E4}" type="presParOf" srcId="{1639D099-BB0F-47F3-AC89-942E61A29F79}" destId="{82A7D01A-D3CD-4C71-9920-92397480B796}" srcOrd="2" destOrd="0" presId="urn:microsoft.com/office/officeart/2005/8/layout/vList5"/>
    <dgm:cxn modelId="{E8DB961D-7D7B-4214-B726-90E1F9A8D8A7}" type="presParOf" srcId="{82A7D01A-D3CD-4C71-9920-92397480B796}" destId="{985DDFD5-961F-4B96-9EE1-48C602D5CE71}" srcOrd="0" destOrd="0" presId="urn:microsoft.com/office/officeart/2005/8/layout/vList5"/>
    <dgm:cxn modelId="{8FAA6635-A114-4ACB-99EF-218B725D1F88}" type="presParOf" srcId="{82A7D01A-D3CD-4C71-9920-92397480B796}" destId="{BFEF6432-D238-497C-81FD-355EC145C043}" srcOrd="1" destOrd="0" presId="urn:microsoft.com/office/officeart/2005/8/layout/vList5"/>
    <dgm:cxn modelId="{35E37977-686D-4F7B-8B4C-C126AEF3BFCD}" type="presParOf" srcId="{1639D099-BB0F-47F3-AC89-942E61A29F79}" destId="{0693C5F4-556B-46F0-9638-0D7F77CE8A3D}" srcOrd="3" destOrd="0" presId="urn:microsoft.com/office/officeart/2005/8/layout/vList5"/>
    <dgm:cxn modelId="{C53C0D54-4213-46C0-BDAB-642A7704EE0F}" type="presParOf" srcId="{1639D099-BB0F-47F3-AC89-942E61A29F79}" destId="{AD0460A0-F0F9-4AD9-9BB6-013CBAE9BAEA}" srcOrd="4" destOrd="0" presId="urn:microsoft.com/office/officeart/2005/8/layout/vList5"/>
    <dgm:cxn modelId="{2DD78CB4-E905-4B65-939D-AA30E23C47EB}" type="presParOf" srcId="{AD0460A0-F0F9-4AD9-9BB6-013CBAE9BAEA}" destId="{9C9C5734-97D8-4511-BCF8-1A3C67B9F25C}" srcOrd="0" destOrd="0" presId="urn:microsoft.com/office/officeart/2005/8/layout/vList5"/>
    <dgm:cxn modelId="{8730BC5C-4DA3-4F5A-BCA7-22ED1593B397}" type="presParOf" srcId="{AD0460A0-F0F9-4AD9-9BB6-013CBAE9BAEA}" destId="{FFC983C0-909D-46AD-AA73-BC2AD1290AF4}" srcOrd="1" destOrd="0" presId="urn:microsoft.com/office/officeart/2005/8/layout/vList5"/>
    <dgm:cxn modelId="{6A6E6A70-9D00-4275-8E4A-10DAFC50494C}" type="presParOf" srcId="{1639D099-BB0F-47F3-AC89-942E61A29F79}" destId="{2397853E-513E-4D86-9F9B-64A2A5AE2CFF}" srcOrd="5" destOrd="0" presId="urn:microsoft.com/office/officeart/2005/8/layout/vList5"/>
    <dgm:cxn modelId="{14A0C5DF-EFEB-4692-B933-9CE1CB5592DF}" type="presParOf" srcId="{1639D099-BB0F-47F3-AC89-942E61A29F79}" destId="{CED78791-5EFE-436B-95B6-EE10B95751C7}" srcOrd="6" destOrd="0" presId="urn:microsoft.com/office/officeart/2005/8/layout/vList5"/>
    <dgm:cxn modelId="{2C2AC68E-8EF1-46DE-ADE1-C0FD7FC0C807}" type="presParOf" srcId="{CED78791-5EFE-436B-95B6-EE10B95751C7}" destId="{A3269193-B87A-44D2-ABC3-BDFDA5040AAF}" srcOrd="0" destOrd="0" presId="urn:microsoft.com/office/officeart/2005/8/layout/vList5"/>
    <dgm:cxn modelId="{10536CAB-B6F5-4DB0-881A-01162761D94C}" type="presParOf" srcId="{CED78791-5EFE-436B-95B6-EE10B95751C7}" destId="{2D429FC6-D443-4526-9972-70B1AFFCFBA8}" srcOrd="1" destOrd="0" presId="urn:microsoft.com/office/officeart/2005/8/layout/vList5"/>
    <dgm:cxn modelId="{166D7972-58ED-47E4-B722-A8ADA59A7774}" type="presParOf" srcId="{1639D099-BB0F-47F3-AC89-942E61A29F79}" destId="{DF7C76D6-9558-4703-B91B-F973F5E7470D}" srcOrd="7" destOrd="0" presId="urn:microsoft.com/office/officeart/2005/8/layout/vList5"/>
    <dgm:cxn modelId="{C169D010-57D5-42A5-A1DC-04F991842895}" type="presParOf" srcId="{1639D099-BB0F-47F3-AC89-942E61A29F79}" destId="{F3444518-627F-44BB-885F-D881946C232B}" srcOrd="8" destOrd="0" presId="urn:microsoft.com/office/officeart/2005/8/layout/vList5"/>
    <dgm:cxn modelId="{84A66FAD-7EAC-406A-83D8-D76936FD06E0}" type="presParOf" srcId="{F3444518-627F-44BB-885F-D881946C232B}" destId="{C61D365B-6C55-4977-832E-06E8881DB127}" srcOrd="0" destOrd="0" presId="urn:microsoft.com/office/officeart/2005/8/layout/vList5"/>
    <dgm:cxn modelId="{3A347245-74CB-4FD9-AFAF-FB345909E13F}" type="presParOf" srcId="{F3444518-627F-44BB-885F-D881946C232B}" destId="{90969606-42EC-45E0-83DB-692F17023DF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28EB15C-BB64-4B8F-B902-865E44956B0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SG"/>
        </a:p>
      </dgm:t>
    </dgm:pt>
    <dgm:pt modelId="{CD79086B-D209-4FB5-AABD-059C7E9922A4}">
      <dgm:prSet phldrT="[Text]" custT="1"/>
      <dgm:spPr/>
      <dgm:t>
        <a:bodyPr/>
        <a:lstStyle/>
        <a:p>
          <a:r>
            <a:rPr lang="en-SG" sz="1800" dirty="0"/>
            <a:t>Banks and Financial institutions</a:t>
          </a:r>
        </a:p>
      </dgm:t>
    </dgm:pt>
    <dgm:pt modelId="{540DB0DE-8091-429D-A5AF-85369832AAF4}" type="parTrans" cxnId="{F345C718-2DD4-4AE9-9C66-F27590422C00}">
      <dgm:prSet/>
      <dgm:spPr/>
      <dgm:t>
        <a:bodyPr/>
        <a:lstStyle/>
        <a:p>
          <a:endParaRPr lang="en-SG"/>
        </a:p>
      </dgm:t>
    </dgm:pt>
    <dgm:pt modelId="{71306011-F52D-4B66-99AC-CD8A1DC1E6E7}" type="sibTrans" cxnId="{F345C718-2DD4-4AE9-9C66-F27590422C00}">
      <dgm:prSet/>
      <dgm:spPr/>
      <dgm:t>
        <a:bodyPr/>
        <a:lstStyle/>
        <a:p>
          <a:endParaRPr lang="en-SG"/>
        </a:p>
      </dgm:t>
    </dgm:pt>
    <dgm:pt modelId="{A4B44F97-6864-483B-B9FA-075DB6620C46}">
      <dgm:prSet phldrT="[Text]" custT="1"/>
      <dgm:spPr/>
      <dgm:t>
        <a:bodyPr lIns="91440" rIns="36576"/>
        <a:lstStyle/>
        <a:p>
          <a:pPr marL="114300" indent="-114300"/>
          <a:r>
            <a:rPr lang="en-SG" sz="1000" dirty="0">
              <a:solidFill>
                <a:schemeClr val="accent5">
                  <a:lumMod val="50000"/>
                </a:schemeClr>
              </a:solidFill>
            </a:rPr>
            <a:t>Poseidon Principles (2019): </a:t>
          </a:r>
          <a:r>
            <a:rPr lang="en-US" sz="1000" dirty="0">
              <a:solidFill>
                <a:schemeClr val="accent5">
                  <a:lumMod val="50000"/>
                </a:schemeClr>
              </a:solidFill>
            </a:rPr>
            <a:t>World’s first sector-specific, self-governing climate alignment agreement amongst 30 financial institutions (with equivalent to more than USD200 billion  (&gt;50%) of global shipping loan portfolio) to integrate the IMO’s policies on climate change into ship finance decision making processes.</a:t>
          </a:r>
          <a:endParaRPr lang="en-SG" sz="1000" dirty="0">
            <a:solidFill>
              <a:schemeClr val="accent5">
                <a:lumMod val="50000"/>
              </a:schemeClr>
            </a:solidFill>
          </a:endParaRPr>
        </a:p>
      </dgm:t>
    </dgm:pt>
    <dgm:pt modelId="{55CCDC3E-0DFC-43D1-AF3C-588F6EC5D58C}" type="parTrans" cxnId="{1FC3D2E2-F637-4DF8-9563-DA1E67599885}">
      <dgm:prSet/>
      <dgm:spPr/>
      <dgm:t>
        <a:bodyPr/>
        <a:lstStyle/>
        <a:p>
          <a:endParaRPr lang="en-SG"/>
        </a:p>
      </dgm:t>
    </dgm:pt>
    <dgm:pt modelId="{0AAFBB16-3F91-4E87-9230-4921CEB761B9}" type="sibTrans" cxnId="{1FC3D2E2-F637-4DF8-9563-DA1E67599885}">
      <dgm:prSet/>
      <dgm:spPr/>
      <dgm:t>
        <a:bodyPr/>
        <a:lstStyle/>
        <a:p>
          <a:endParaRPr lang="en-SG"/>
        </a:p>
      </dgm:t>
    </dgm:pt>
    <dgm:pt modelId="{B05868C6-DAD2-439E-B504-C32F2E356962}">
      <dgm:prSet phldrT="[Text]" custT="1"/>
      <dgm:spPr/>
      <dgm:t>
        <a:bodyPr/>
        <a:lstStyle/>
        <a:p>
          <a:r>
            <a:rPr lang="en-SG" sz="1800" dirty="0"/>
            <a:t>Insurers</a:t>
          </a:r>
        </a:p>
      </dgm:t>
    </dgm:pt>
    <dgm:pt modelId="{D2A94208-AB46-4AFE-8419-FB383624FEEC}" type="parTrans" cxnId="{E5CED35D-2D9A-4968-9B97-B1B1A89D4C6E}">
      <dgm:prSet/>
      <dgm:spPr/>
      <dgm:t>
        <a:bodyPr/>
        <a:lstStyle/>
        <a:p>
          <a:endParaRPr lang="en-SG"/>
        </a:p>
      </dgm:t>
    </dgm:pt>
    <dgm:pt modelId="{38DF75D0-FEEC-46E2-A76C-95EF32E7E8D7}" type="sibTrans" cxnId="{E5CED35D-2D9A-4968-9B97-B1B1A89D4C6E}">
      <dgm:prSet/>
      <dgm:spPr/>
      <dgm:t>
        <a:bodyPr/>
        <a:lstStyle/>
        <a:p>
          <a:endParaRPr lang="en-SG"/>
        </a:p>
      </dgm:t>
    </dgm:pt>
    <dgm:pt modelId="{F009D2E5-B106-4EC4-B26E-508880329815}">
      <dgm:prSet phldrT="[Text]" custT="1"/>
      <dgm:spPr/>
      <dgm:t>
        <a:bodyPr lIns="91440" rIns="91440"/>
        <a:lstStyle/>
        <a:p>
          <a:pPr marL="114300" indent="-114300"/>
          <a:r>
            <a:rPr lang="en-SG" sz="1000" dirty="0">
              <a:solidFill>
                <a:schemeClr val="accent5">
                  <a:lumMod val="50000"/>
                </a:schemeClr>
              </a:solidFill>
            </a:rPr>
            <a:t>Poseidon Principles for marine insurers (2021): </a:t>
          </a:r>
          <a:r>
            <a:rPr lang="en-US" sz="1000" dirty="0">
              <a:solidFill>
                <a:schemeClr val="accent5">
                  <a:lumMod val="50000"/>
                </a:schemeClr>
              </a:solidFill>
            </a:rPr>
            <a:t>Group of nine insurers. The aim is to enable insurers to assess and disclose their portfolios with responsible environmental impacts and incentivize international shipping’s decarbonization</a:t>
          </a:r>
          <a:endParaRPr lang="en-SG" sz="1000" dirty="0">
            <a:solidFill>
              <a:schemeClr val="accent5">
                <a:lumMod val="50000"/>
              </a:schemeClr>
            </a:solidFill>
          </a:endParaRPr>
        </a:p>
      </dgm:t>
    </dgm:pt>
    <dgm:pt modelId="{4628CD6A-4E21-421F-B2FF-62327B98E17F}" type="parTrans" cxnId="{D65A0CBD-ABA0-408E-A141-4233CD8A1A80}">
      <dgm:prSet/>
      <dgm:spPr/>
      <dgm:t>
        <a:bodyPr/>
        <a:lstStyle/>
        <a:p>
          <a:endParaRPr lang="en-SG"/>
        </a:p>
      </dgm:t>
    </dgm:pt>
    <dgm:pt modelId="{3C9B5435-1EFD-4289-BCB4-F57C36D3A4F5}" type="sibTrans" cxnId="{D65A0CBD-ABA0-408E-A141-4233CD8A1A80}">
      <dgm:prSet/>
      <dgm:spPr/>
      <dgm:t>
        <a:bodyPr/>
        <a:lstStyle/>
        <a:p>
          <a:endParaRPr lang="en-SG"/>
        </a:p>
      </dgm:t>
    </dgm:pt>
    <dgm:pt modelId="{68CB2C05-0AC0-4CB5-8C0C-20E90933DE95}">
      <dgm:prSet phldrT="[Text]" custT="1"/>
      <dgm:spPr/>
      <dgm:t>
        <a:bodyPr/>
        <a:lstStyle/>
        <a:p>
          <a:r>
            <a:rPr lang="en-SG" sz="1800" dirty="0"/>
            <a:t>Charterers</a:t>
          </a:r>
        </a:p>
      </dgm:t>
    </dgm:pt>
    <dgm:pt modelId="{366441BF-27EA-45E9-BD17-0DD1FD28E50C}" type="parTrans" cxnId="{A9EA1C5F-7075-4F43-8DE0-B6096A7FA8C0}">
      <dgm:prSet/>
      <dgm:spPr/>
      <dgm:t>
        <a:bodyPr/>
        <a:lstStyle/>
        <a:p>
          <a:endParaRPr lang="en-SG"/>
        </a:p>
      </dgm:t>
    </dgm:pt>
    <dgm:pt modelId="{C7EF4D78-8DFD-4763-A858-431A65CF520A}" type="sibTrans" cxnId="{A9EA1C5F-7075-4F43-8DE0-B6096A7FA8C0}">
      <dgm:prSet/>
      <dgm:spPr/>
      <dgm:t>
        <a:bodyPr/>
        <a:lstStyle/>
        <a:p>
          <a:endParaRPr lang="en-SG"/>
        </a:p>
      </dgm:t>
    </dgm:pt>
    <dgm:pt modelId="{522D5C55-5C58-4763-B0CD-C927EDC807FE}">
      <dgm:prSet phldrT="[Text]" custT="1"/>
      <dgm:spPr/>
      <dgm:t>
        <a:bodyPr lIns="91440" rIns="36576"/>
        <a:lstStyle/>
        <a:p>
          <a:pPr marL="114300" indent="-114300"/>
          <a:r>
            <a:rPr lang="en-SG" sz="1000" dirty="0">
              <a:solidFill>
                <a:schemeClr val="accent5">
                  <a:lumMod val="50000"/>
                </a:schemeClr>
              </a:solidFill>
            </a:rPr>
            <a:t>Sea Cargo Charter (2020): </a:t>
          </a:r>
          <a:r>
            <a:rPr lang="en-US" sz="1000" dirty="0">
              <a:solidFill>
                <a:schemeClr val="accent5">
                  <a:lumMod val="50000"/>
                </a:schemeClr>
              </a:solidFill>
            </a:rPr>
            <a:t>A group of 34 bulk ship charterers. It is a global framework that allows for the integration of climate considerations into chartering decisions to favor climate-aligned maritime transport. </a:t>
          </a:r>
          <a:endParaRPr lang="en-SG" sz="1000" dirty="0">
            <a:solidFill>
              <a:schemeClr val="accent5">
                <a:lumMod val="50000"/>
              </a:schemeClr>
            </a:solidFill>
          </a:endParaRPr>
        </a:p>
      </dgm:t>
    </dgm:pt>
    <dgm:pt modelId="{D235B573-3D53-4FE0-B10A-E0FB49CD2D37}" type="parTrans" cxnId="{2326122C-C1F7-4A97-B813-94B9C9C2C40F}">
      <dgm:prSet/>
      <dgm:spPr/>
      <dgm:t>
        <a:bodyPr/>
        <a:lstStyle/>
        <a:p>
          <a:endParaRPr lang="en-SG"/>
        </a:p>
      </dgm:t>
    </dgm:pt>
    <dgm:pt modelId="{17A62271-464B-4134-947A-0AFF22472D33}" type="sibTrans" cxnId="{2326122C-C1F7-4A97-B813-94B9C9C2C40F}">
      <dgm:prSet/>
      <dgm:spPr/>
      <dgm:t>
        <a:bodyPr/>
        <a:lstStyle/>
        <a:p>
          <a:endParaRPr lang="en-SG"/>
        </a:p>
      </dgm:t>
    </dgm:pt>
    <dgm:pt modelId="{9210730D-3DD3-46B4-BEB6-3B94DF164FC2}">
      <dgm:prSet phldrT="[Text]" custT="1"/>
      <dgm:spPr/>
      <dgm:t>
        <a:bodyPr/>
        <a:lstStyle/>
        <a:p>
          <a:r>
            <a:rPr lang="en-SG" sz="1800" dirty="0"/>
            <a:t>Cargo owners</a:t>
          </a:r>
        </a:p>
      </dgm:t>
    </dgm:pt>
    <dgm:pt modelId="{1ECCDC2C-70B1-44D3-BA2E-ED644E34CE6C}" type="parTrans" cxnId="{B29D2995-502E-4360-87DE-94B22030BA03}">
      <dgm:prSet/>
      <dgm:spPr/>
      <dgm:t>
        <a:bodyPr/>
        <a:lstStyle/>
        <a:p>
          <a:endParaRPr lang="en-SG"/>
        </a:p>
      </dgm:t>
    </dgm:pt>
    <dgm:pt modelId="{9C526E28-A05A-48D7-8981-82A382C60437}" type="sibTrans" cxnId="{B29D2995-502E-4360-87DE-94B22030BA03}">
      <dgm:prSet/>
      <dgm:spPr/>
      <dgm:t>
        <a:bodyPr/>
        <a:lstStyle/>
        <a:p>
          <a:endParaRPr lang="en-SG"/>
        </a:p>
      </dgm:t>
    </dgm:pt>
    <dgm:pt modelId="{FF603339-F17E-4F73-B57E-409B327638D7}">
      <dgm:prSet phldrT="[Text]" custT="1"/>
      <dgm:spPr/>
      <dgm:t>
        <a:bodyPr lIns="91440" rIns="91440"/>
        <a:lstStyle/>
        <a:p>
          <a:pPr marL="114300" indent="-114300"/>
          <a:r>
            <a:rPr lang="en-SG" sz="1000" dirty="0">
              <a:solidFill>
                <a:schemeClr val="accent5">
                  <a:lumMod val="50000"/>
                </a:schemeClr>
              </a:solidFill>
            </a:rPr>
            <a:t>coZEV (2021): Cargo Owners for Zero Emission Vessels: </a:t>
          </a:r>
          <a:r>
            <a:rPr lang="en-US" sz="1000" b="0" i="0" dirty="0">
              <a:solidFill>
                <a:schemeClr val="accent5">
                  <a:lumMod val="50000"/>
                </a:schemeClr>
              </a:solidFill>
            </a:rPr>
            <a:t>cargo owner-led network to enable maritime freight customers to come together to accelerate maritime shipping decarbonization through a series of actions and projects.</a:t>
          </a:r>
          <a:endParaRPr lang="en-SG" sz="1000" dirty="0">
            <a:solidFill>
              <a:schemeClr val="accent5">
                <a:lumMod val="50000"/>
              </a:schemeClr>
            </a:solidFill>
          </a:endParaRPr>
        </a:p>
      </dgm:t>
    </dgm:pt>
    <dgm:pt modelId="{A6FD0542-068F-4A84-B4D6-4B2B93A1D21E}" type="parTrans" cxnId="{A1871F54-9DB9-48AE-B4D4-0AD48253FF11}">
      <dgm:prSet/>
      <dgm:spPr/>
      <dgm:t>
        <a:bodyPr/>
        <a:lstStyle/>
        <a:p>
          <a:endParaRPr lang="en-SG"/>
        </a:p>
      </dgm:t>
    </dgm:pt>
    <dgm:pt modelId="{D61DE535-ECBE-4FF2-B758-BB04528EDC67}" type="sibTrans" cxnId="{A1871F54-9DB9-48AE-B4D4-0AD48253FF11}">
      <dgm:prSet/>
      <dgm:spPr/>
      <dgm:t>
        <a:bodyPr/>
        <a:lstStyle/>
        <a:p>
          <a:endParaRPr lang="en-SG"/>
        </a:p>
      </dgm:t>
    </dgm:pt>
    <dgm:pt modelId="{9C109085-356B-487E-9DC4-3EB47FEECCE5}">
      <dgm:prSet phldrT="[Text]" custT="1"/>
      <dgm:spPr/>
      <dgm:t>
        <a:bodyPr/>
        <a:lstStyle/>
        <a:p>
          <a:r>
            <a:rPr lang="en-SG" sz="1800" dirty="0"/>
            <a:t>Shipyard</a:t>
          </a:r>
        </a:p>
      </dgm:t>
    </dgm:pt>
    <dgm:pt modelId="{CCCDFBD4-C8BE-4B85-82A7-CF3700A5E784}" type="parTrans" cxnId="{E76A3450-B210-46CF-A27E-A2C692222ED7}">
      <dgm:prSet/>
      <dgm:spPr/>
      <dgm:t>
        <a:bodyPr/>
        <a:lstStyle/>
        <a:p>
          <a:endParaRPr lang="en-SG"/>
        </a:p>
      </dgm:t>
    </dgm:pt>
    <dgm:pt modelId="{1C203D8F-677E-4D98-96E1-20500A079928}" type="sibTrans" cxnId="{E76A3450-B210-46CF-A27E-A2C692222ED7}">
      <dgm:prSet/>
      <dgm:spPr/>
      <dgm:t>
        <a:bodyPr/>
        <a:lstStyle/>
        <a:p>
          <a:endParaRPr lang="en-SG"/>
        </a:p>
      </dgm:t>
    </dgm:pt>
    <dgm:pt modelId="{30ABF367-9B35-4430-BD59-8DF55770F76B}">
      <dgm:prSet phldrT="[Text]" custT="1"/>
      <dgm:spPr/>
      <dgm:t>
        <a:bodyPr lIns="91440" rIns="91440"/>
        <a:lstStyle/>
        <a:p>
          <a:pPr marL="114300" indent="-114300"/>
          <a:r>
            <a:rPr lang="en-SG" sz="1000" dirty="0">
              <a:solidFill>
                <a:schemeClr val="accent5">
                  <a:lumMod val="50000"/>
                </a:schemeClr>
              </a:solidFill>
            </a:rPr>
            <a:t>Japanese shipyards aim </a:t>
          </a:r>
          <a:r>
            <a:rPr lang="en-SG" sz="1000" b="0" i="0" dirty="0">
              <a:solidFill>
                <a:schemeClr val="accent5">
                  <a:lumMod val="50000"/>
                </a:schemeClr>
              </a:solidFill>
            </a:rPr>
            <a:t>to commercialise a zero-carbon emitting vessel by 2028.</a:t>
          </a:r>
          <a:endParaRPr lang="en-SG" sz="1000" dirty="0">
            <a:solidFill>
              <a:schemeClr val="accent5">
                <a:lumMod val="50000"/>
              </a:schemeClr>
            </a:solidFill>
          </a:endParaRPr>
        </a:p>
      </dgm:t>
    </dgm:pt>
    <dgm:pt modelId="{919260B0-63D2-42C4-A44A-B55571ACA691}" type="parTrans" cxnId="{DFDA0E20-2DA5-45AB-9DAA-56A1F71D1089}">
      <dgm:prSet/>
      <dgm:spPr/>
      <dgm:t>
        <a:bodyPr/>
        <a:lstStyle/>
        <a:p>
          <a:endParaRPr lang="en-SG"/>
        </a:p>
      </dgm:t>
    </dgm:pt>
    <dgm:pt modelId="{26F9DD02-E1FF-4E04-ABED-314AF0E4D9DD}" type="sibTrans" cxnId="{DFDA0E20-2DA5-45AB-9DAA-56A1F71D1089}">
      <dgm:prSet/>
      <dgm:spPr/>
      <dgm:t>
        <a:bodyPr/>
        <a:lstStyle/>
        <a:p>
          <a:endParaRPr lang="en-SG"/>
        </a:p>
      </dgm:t>
    </dgm:pt>
    <dgm:pt modelId="{EA966169-43B0-4D44-9B67-759555BC32A3}">
      <dgm:prSet phldrT="[Text]" custT="1"/>
      <dgm:spPr/>
      <dgm:t>
        <a:bodyPr/>
        <a:lstStyle/>
        <a:p>
          <a:r>
            <a:rPr lang="en-SG" sz="1800" dirty="0"/>
            <a:t>Shipowners ongoing initiatives</a:t>
          </a:r>
        </a:p>
      </dgm:t>
    </dgm:pt>
    <dgm:pt modelId="{C46C40EB-8483-43C7-8538-5DD49DF0922C}" type="parTrans" cxnId="{43D60538-A1A4-424A-97F1-915D80ADA2AB}">
      <dgm:prSet/>
      <dgm:spPr/>
      <dgm:t>
        <a:bodyPr/>
        <a:lstStyle/>
        <a:p>
          <a:endParaRPr lang="en-SG"/>
        </a:p>
      </dgm:t>
    </dgm:pt>
    <dgm:pt modelId="{C0097D53-2E40-4B0C-883C-88407F254F3C}" type="sibTrans" cxnId="{43D60538-A1A4-424A-97F1-915D80ADA2AB}">
      <dgm:prSet/>
      <dgm:spPr/>
      <dgm:t>
        <a:bodyPr/>
        <a:lstStyle/>
        <a:p>
          <a:endParaRPr lang="en-SG"/>
        </a:p>
      </dgm:t>
    </dgm:pt>
    <dgm:pt modelId="{3D8F39CB-18AA-4D42-81B1-CBABC1217BF4}">
      <dgm:prSet phldrT="[Text]" custT="1"/>
      <dgm:spPr/>
      <dgm:t>
        <a:bodyPr lIns="91440" rIns="91440"/>
        <a:lstStyle/>
        <a:p>
          <a:pPr marL="114300" indent="-114300"/>
          <a:r>
            <a:rPr lang="en-SG" sz="1000" dirty="0">
              <a:solidFill>
                <a:schemeClr val="accent5">
                  <a:lumMod val="50000"/>
                </a:schemeClr>
              </a:solidFill>
            </a:rPr>
            <a:t>Shipboard carbon capture</a:t>
          </a:r>
        </a:p>
      </dgm:t>
    </dgm:pt>
    <dgm:pt modelId="{3924B2D6-4CB9-49A4-B8D7-D78767842114}" type="parTrans" cxnId="{E1E97BD7-92F9-4CD2-86BD-AA4FE4DD1622}">
      <dgm:prSet/>
      <dgm:spPr/>
      <dgm:t>
        <a:bodyPr/>
        <a:lstStyle/>
        <a:p>
          <a:endParaRPr lang="en-SG"/>
        </a:p>
      </dgm:t>
    </dgm:pt>
    <dgm:pt modelId="{E57F0BCA-5B24-41A7-BB19-6E7B1D932B7E}" type="sibTrans" cxnId="{E1E97BD7-92F9-4CD2-86BD-AA4FE4DD1622}">
      <dgm:prSet/>
      <dgm:spPr/>
      <dgm:t>
        <a:bodyPr/>
        <a:lstStyle/>
        <a:p>
          <a:endParaRPr lang="en-SG"/>
        </a:p>
      </dgm:t>
    </dgm:pt>
    <dgm:pt modelId="{FF861F63-FDD4-45B5-ADA2-0249B7D4EEED}">
      <dgm:prSet phldrT="[Text]" custT="1"/>
      <dgm:spPr/>
      <dgm:t>
        <a:bodyPr lIns="91440" rIns="36576"/>
        <a:lstStyle/>
        <a:p>
          <a:pPr marL="114300" indent="-114300"/>
          <a:r>
            <a:rPr lang="en-US" sz="1000" dirty="0">
              <a:solidFill>
                <a:schemeClr val="accent5">
                  <a:lumMod val="50000"/>
                </a:schemeClr>
              </a:solidFill>
            </a:rPr>
            <a:t>The Global Environment Facility Trust Fund (2020): IFC-GEF Green Shipping Investment Platform was approved in 2020. The Green Shipping Platform aims to create a first-of-its-kind global investment vehicle solely focused on decarbonizing the shipping industry.</a:t>
          </a:r>
          <a:endParaRPr lang="en-SG" sz="1000" dirty="0">
            <a:solidFill>
              <a:schemeClr val="accent5">
                <a:lumMod val="50000"/>
              </a:schemeClr>
            </a:solidFill>
          </a:endParaRPr>
        </a:p>
      </dgm:t>
    </dgm:pt>
    <dgm:pt modelId="{B4B4ED0A-F597-4610-A594-F0A1DBC6A079}" type="parTrans" cxnId="{2FCAFAF5-1FB7-4828-92FB-765174A9D6A6}">
      <dgm:prSet/>
      <dgm:spPr/>
      <dgm:t>
        <a:bodyPr/>
        <a:lstStyle/>
        <a:p>
          <a:endParaRPr lang="en-SG"/>
        </a:p>
      </dgm:t>
    </dgm:pt>
    <dgm:pt modelId="{9844B6CC-104E-46C9-B838-6647C3A3E8DF}" type="sibTrans" cxnId="{2FCAFAF5-1FB7-4828-92FB-765174A9D6A6}">
      <dgm:prSet/>
      <dgm:spPr/>
      <dgm:t>
        <a:bodyPr/>
        <a:lstStyle/>
        <a:p>
          <a:endParaRPr lang="en-SG"/>
        </a:p>
      </dgm:t>
    </dgm:pt>
    <dgm:pt modelId="{6AAD55BD-4B26-4661-AE0D-84813FC2EE50}">
      <dgm:prSet phldrT="[Text]" custT="1"/>
      <dgm:spPr/>
      <dgm:t>
        <a:bodyPr lIns="91440" rIns="91440"/>
        <a:lstStyle/>
        <a:p>
          <a:pPr marL="114300" indent="-114300"/>
          <a:r>
            <a:rPr lang="en-SG" sz="1000" dirty="0">
              <a:solidFill>
                <a:schemeClr val="accent5">
                  <a:lumMod val="50000"/>
                </a:schemeClr>
              </a:solidFill>
            </a:rPr>
            <a:t>ZEMBA:  Zero Emission Maritime Buyers Alliance: to accelerate commercial deployment of zero-emission shipping, enable economies of scale, and maximise cargo owners’ collaborative emission reduction potential beyond what one freight buyer could accomplish alone.</a:t>
          </a:r>
        </a:p>
      </dgm:t>
    </dgm:pt>
    <dgm:pt modelId="{2C969DCB-055C-49CE-995C-7F39BE791077}" type="parTrans" cxnId="{3C55A09B-DCDF-457F-A092-DDC9522A99F6}">
      <dgm:prSet/>
      <dgm:spPr/>
      <dgm:t>
        <a:bodyPr/>
        <a:lstStyle/>
        <a:p>
          <a:endParaRPr lang="en-SG"/>
        </a:p>
      </dgm:t>
    </dgm:pt>
    <dgm:pt modelId="{4ED8D4C5-3784-4719-8881-A2027BE612DE}" type="sibTrans" cxnId="{3C55A09B-DCDF-457F-A092-DDC9522A99F6}">
      <dgm:prSet/>
      <dgm:spPr/>
      <dgm:t>
        <a:bodyPr/>
        <a:lstStyle/>
        <a:p>
          <a:endParaRPr lang="en-SG"/>
        </a:p>
      </dgm:t>
    </dgm:pt>
    <dgm:pt modelId="{24E4702D-C75F-48E0-A139-5C3F21824DA1}">
      <dgm:prSet custT="1"/>
      <dgm:spPr/>
      <dgm:t>
        <a:bodyPr lIns="91440" rIns="91440"/>
        <a:lstStyle/>
        <a:p>
          <a:pPr marL="114300" indent="-114300"/>
          <a:r>
            <a:rPr lang="en-SG" sz="1000" dirty="0">
              <a:solidFill>
                <a:schemeClr val="accent5">
                  <a:lumMod val="50000"/>
                </a:schemeClr>
              </a:solidFill>
            </a:rPr>
            <a:t>Switching to alternative fuel such as LNG, methanol, </a:t>
          </a:r>
        </a:p>
      </dgm:t>
    </dgm:pt>
    <dgm:pt modelId="{6A35175B-5C0E-408B-8DF6-0550E2BC26C0}" type="parTrans" cxnId="{7E801B69-9E2E-4966-8E7F-B170F0F988CC}">
      <dgm:prSet/>
      <dgm:spPr/>
      <dgm:t>
        <a:bodyPr/>
        <a:lstStyle/>
        <a:p>
          <a:endParaRPr lang="en-SG"/>
        </a:p>
      </dgm:t>
    </dgm:pt>
    <dgm:pt modelId="{D5E57726-112D-4CEF-9788-326F6361D46E}" type="sibTrans" cxnId="{7E801B69-9E2E-4966-8E7F-B170F0F988CC}">
      <dgm:prSet/>
      <dgm:spPr/>
      <dgm:t>
        <a:bodyPr/>
        <a:lstStyle/>
        <a:p>
          <a:endParaRPr lang="en-SG"/>
        </a:p>
      </dgm:t>
    </dgm:pt>
    <dgm:pt modelId="{704C0F3D-9173-4DCB-9888-76FEDF776539}">
      <dgm:prSet custT="1"/>
      <dgm:spPr/>
      <dgm:t>
        <a:bodyPr lIns="91440" rIns="91440"/>
        <a:lstStyle/>
        <a:p>
          <a:pPr marL="114300" indent="-114300"/>
          <a:r>
            <a:rPr lang="en-SG" sz="1000" dirty="0">
              <a:solidFill>
                <a:schemeClr val="accent5">
                  <a:lumMod val="50000"/>
                </a:schemeClr>
              </a:solidFill>
            </a:rPr>
            <a:t>Harnessing wind and solar power</a:t>
          </a:r>
        </a:p>
      </dgm:t>
    </dgm:pt>
    <dgm:pt modelId="{514AE93A-6641-47BC-BA19-9F3FFB42A7D2}" type="parTrans" cxnId="{DBC5F145-C326-4994-B5B7-C48C082DB541}">
      <dgm:prSet/>
      <dgm:spPr/>
      <dgm:t>
        <a:bodyPr/>
        <a:lstStyle/>
        <a:p>
          <a:endParaRPr lang="en-SG"/>
        </a:p>
      </dgm:t>
    </dgm:pt>
    <dgm:pt modelId="{3B28A617-5BD6-4D2A-8A11-2E0772C8BDD2}" type="sibTrans" cxnId="{DBC5F145-C326-4994-B5B7-C48C082DB541}">
      <dgm:prSet/>
      <dgm:spPr/>
      <dgm:t>
        <a:bodyPr/>
        <a:lstStyle/>
        <a:p>
          <a:endParaRPr lang="en-SG"/>
        </a:p>
      </dgm:t>
    </dgm:pt>
    <dgm:pt modelId="{00A7D6F9-5654-43B4-8778-2B54AC080383}">
      <dgm:prSet custT="1"/>
      <dgm:spPr/>
      <dgm:t>
        <a:bodyPr lIns="91440" rIns="91440"/>
        <a:lstStyle/>
        <a:p>
          <a:pPr marL="114300" indent="-114300"/>
          <a:r>
            <a:rPr lang="en-SG" sz="1000" dirty="0">
              <a:solidFill>
                <a:schemeClr val="accent5">
                  <a:lumMod val="50000"/>
                </a:schemeClr>
              </a:solidFill>
            </a:rPr>
            <a:t>Electrification of vessels such Swappable battery</a:t>
          </a:r>
        </a:p>
      </dgm:t>
    </dgm:pt>
    <dgm:pt modelId="{FF6F491C-C343-4E87-A8BE-BEA8141A30FD}" type="parTrans" cxnId="{8971BD31-4B90-46F0-817A-1EE36825A7D2}">
      <dgm:prSet/>
      <dgm:spPr/>
      <dgm:t>
        <a:bodyPr/>
        <a:lstStyle/>
        <a:p>
          <a:endParaRPr lang="en-SG"/>
        </a:p>
      </dgm:t>
    </dgm:pt>
    <dgm:pt modelId="{00E400C7-A4F0-4B32-A203-40E6F3BA5FB6}" type="sibTrans" cxnId="{8971BD31-4B90-46F0-817A-1EE36825A7D2}">
      <dgm:prSet/>
      <dgm:spPr/>
      <dgm:t>
        <a:bodyPr/>
        <a:lstStyle/>
        <a:p>
          <a:endParaRPr lang="en-SG"/>
        </a:p>
      </dgm:t>
    </dgm:pt>
    <dgm:pt modelId="{EBC1DDD2-F03C-4B68-9BEA-2FA4621026E5}">
      <dgm:prSet custT="1"/>
      <dgm:spPr/>
      <dgm:t>
        <a:bodyPr lIns="91440" rIns="91440"/>
        <a:lstStyle/>
        <a:p>
          <a:pPr marL="114300" indent="-114300"/>
          <a:r>
            <a:rPr lang="en-SG" sz="1000" dirty="0">
              <a:solidFill>
                <a:schemeClr val="accent5">
                  <a:lumMod val="50000"/>
                </a:schemeClr>
              </a:solidFill>
            </a:rPr>
            <a:t>Retrofitting energy saving devices such as air lubrication system</a:t>
          </a:r>
        </a:p>
      </dgm:t>
    </dgm:pt>
    <dgm:pt modelId="{AFACE643-F6AC-47A7-9E62-78FC712B914E}" type="parTrans" cxnId="{F6C7C34F-6021-451F-909F-33E6FB63931E}">
      <dgm:prSet/>
      <dgm:spPr/>
      <dgm:t>
        <a:bodyPr/>
        <a:lstStyle/>
        <a:p>
          <a:endParaRPr lang="en-SG"/>
        </a:p>
      </dgm:t>
    </dgm:pt>
    <dgm:pt modelId="{8A871F92-255B-498D-B03E-110F7867BFC5}" type="sibTrans" cxnId="{F6C7C34F-6021-451F-909F-33E6FB63931E}">
      <dgm:prSet/>
      <dgm:spPr/>
      <dgm:t>
        <a:bodyPr/>
        <a:lstStyle/>
        <a:p>
          <a:endParaRPr lang="en-SG"/>
        </a:p>
      </dgm:t>
    </dgm:pt>
    <dgm:pt modelId="{FBF483CD-10E5-4D27-8A8E-629DF1A757B1}">
      <dgm:prSet phldrT="[Text]" custT="1"/>
      <dgm:spPr/>
      <dgm:t>
        <a:bodyPr lIns="91440" rIns="91440"/>
        <a:lstStyle/>
        <a:p>
          <a:pPr marL="114300" indent="-114300"/>
          <a:r>
            <a:rPr lang="en-SG" sz="1000" dirty="0">
              <a:solidFill>
                <a:schemeClr val="accent5">
                  <a:lumMod val="50000"/>
                </a:schemeClr>
              </a:solidFill>
            </a:rPr>
            <a:t>Proof of concept and pilot projects for ammonia and hydrogen propelled vessels are accelerating. </a:t>
          </a:r>
        </a:p>
      </dgm:t>
    </dgm:pt>
    <dgm:pt modelId="{D6D52144-CFA1-499B-8F05-DFD9D49F8CED}" type="parTrans" cxnId="{F13147E2-B51B-4D65-8D70-10BD70356AB3}">
      <dgm:prSet/>
      <dgm:spPr/>
      <dgm:t>
        <a:bodyPr/>
        <a:lstStyle/>
        <a:p>
          <a:endParaRPr lang="en-SG"/>
        </a:p>
      </dgm:t>
    </dgm:pt>
    <dgm:pt modelId="{9A8E46AE-0690-4F51-AAF3-7FD9FCD32C81}" type="sibTrans" cxnId="{F13147E2-B51B-4D65-8D70-10BD70356AB3}">
      <dgm:prSet/>
      <dgm:spPr/>
      <dgm:t>
        <a:bodyPr/>
        <a:lstStyle/>
        <a:p>
          <a:endParaRPr lang="en-SG"/>
        </a:p>
      </dgm:t>
    </dgm:pt>
    <dgm:pt modelId="{1DEE901A-46A6-4BE5-AEB4-ABAA69ADC344}">
      <dgm:prSet custT="1"/>
      <dgm:spPr/>
      <dgm:t>
        <a:bodyPr lIns="91440" rIns="91440"/>
        <a:lstStyle/>
        <a:p>
          <a:pPr marL="114300" indent="-114300"/>
          <a:r>
            <a:rPr lang="en-US" sz="1000" dirty="0">
              <a:solidFill>
                <a:schemeClr val="accent5">
                  <a:lumMod val="50000"/>
                </a:schemeClr>
              </a:solidFill>
            </a:rPr>
            <a:t>In addition, i</a:t>
          </a:r>
          <a:r>
            <a:rPr lang="en-SG" sz="1000" dirty="0">
              <a:solidFill>
                <a:schemeClr val="accent5">
                  <a:lumMod val="50000"/>
                </a:schemeClr>
              </a:solidFill>
            </a:rPr>
            <a:t>nvestment in new class of assets such as CO</a:t>
          </a:r>
          <a:r>
            <a:rPr lang="en-SG" sz="1000" baseline="-25000" dirty="0">
              <a:solidFill>
                <a:schemeClr val="accent5">
                  <a:lumMod val="50000"/>
                </a:schemeClr>
              </a:solidFill>
            </a:rPr>
            <a:t>2</a:t>
          </a:r>
          <a:r>
            <a:rPr lang="en-SG" sz="1000" dirty="0">
              <a:solidFill>
                <a:schemeClr val="accent5">
                  <a:lumMod val="50000"/>
                </a:schemeClr>
              </a:solidFill>
            </a:rPr>
            <a:t> carrier, Hydrogen carrier, large ammonia carriers are taking place increasingly.</a:t>
          </a:r>
        </a:p>
      </dgm:t>
    </dgm:pt>
    <dgm:pt modelId="{85865BC0-1FAC-43B6-82F2-29E6ED24FDCF}" type="parTrans" cxnId="{7107BE5D-080B-4294-B799-C2F95E296ADC}">
      <dgm:prSet/>
      <dgm:spPr/>
      <dgm:t>
        <a:bodyPr/>
        <a:lstStyle/>
        <a:p>
          <a:endParaRPr lang="en-SG"/>
        </a:p>
      </dgm:t>
    </dgm:pt>
    <dgm:pt modelId="{2DBD05C0-F3A7-4275-A1E9-6E6B81B5AF2A}" type="sibTrans" cxnId="{7107BE5D-080B-4294-B799-C2F95E296ADC}">
      <dgm:prSet/>
      <dgm:spPr/>
      <dgm:t>
        <a:bodyPr/>
        <a:lstStyle/>
        <a:p>
          <a:endParaRPr lang="en-SG"/>
        </a:p>
      </dgm:t>
    </dgm:pt>
    <dgm:pt modelId="{1639D099-BB0F-47F3-AC89-942E61A29F79}" type="pres">
      <dgm:prSet presAssocID="{328EB15C-BB64-4B8F-B902-865E44956B08}" presName="Name0" presStyleCnt="0">
        <dgm:presLayoutVars>
          <dgm:dir/>
          <dgm:animLvl val="lvl"/>
          <dgm:resizeHandles val="exact"/>
        </dgm:presLayoutVars>
      </dgm:prSet>
      <dgm:spPr/>
      <dgm:t>
        <a:bodyPr/>
        <a:lstStyle/>
        <a:p>
          <a:endParaRPr lang="tr-TR"/>
        </a:p>
      </dgm:t>
    </dgm:pt>
    <dgm:pt modelId="{318114C5-19B4-4CB0-8E01-DEADF4CD3B0A}" type="pres">
      <dgm:prSet presAssocID="{CD79086B-D209-4FB5-AABD-059C7E9922A4}" presName="linNode" presStyleCnt="0"/>
      <dgm:spPr/>
    </dgm:pt>
    <dgm:pt modelId="{106C10AF-E160-4C05-89BD-D46A18F5C73F}" type="pres">
      <dgm:prSet presAssocID="{CD79086B-D209-4FB5-AABD-059C7E9922A4}" presName="parentText" presStyleLbl="node1" presStyleIdx="0" presStyleCnt="6" custScaleX="81892" custScaleY="93281">
        <dgm:presLayoutVars>
          <dgm:chMax val="1"/>
          <dgm:bulletEnabled val="1"/>
        </dgm:presLayoutVars>
      </dgm:prSet>
      <dgm:spPr/>
      <dgm:t>
        <a:bodyPr/>
        <a:lstStyle/>
        <a:p>
          <a:endParaRPr lang="tr-TR"/>
        </a:p>
      </dgm:t>
    </dgm:pt>
    <dgm:pt modelId="{8E52F80D-8080-4A1B-A4AA-5040CE89CC5C}" type="pres">
      <dgm:prSet presAssocID="{CD79086B-D209-4FB5-AABD-059C7E9922A4}" presName="descendantText" presStyleLbl="alignAccFollowNode1" presStyleIdx="0" presStyleCnt="6" custScaleX="101637">
        <dgm:presLayoutVars>
          <dgm:bulletEnabled val="1"/>
        </dgm:presLayoutVars>
      </dgm:prSet>
      <dgm:spPr/>
      <dgm:t>
        <a:bodyPr/>
        <a:lstStyle/>
        <a:p>
          <a:endParaRPr lang="tr-TR"/>
        </a:p>
      </dgm:t>
    </dgm:pt>
    <dgm:pt modelId="{F0886513-0F33-4048-ADCC-8F3FCA32054A}" type="pres">
      <dgm:prSet presAssocID="{71306011-F52D-4B66-99AC-CD8A1DC1E6E7}" presName="sp" presStyleCnt="0"/>
      <dgm:spPr/>
    </dgm:pt>
    <dgm:pt modelId="{7F62C5AF-71F8-4932-9A9B-8A13355A1989}" type="pres">
      <dgm:prSet presAssocID="{B05868C6-DAD2-439E-B504-C32F2E356962}" presName="linNode" presStyleCnt="0"/>
      <dgm:spPr/>
    </dgm:pt>
    <dgm:pt modelId="{74DD37FA-73E5-4FF5-8150-364CC6C1F478}" type="pres">
      <dgm:prSet presAssocID="{B05868C6-DAD2-439E-B504-C32F2E356962}" presName="parentText" presStyleLbl="node1" presStyleIdx="1" presStyleCnt="6" custScaleX="81892" custLinFactNeighborX="8">
        <dgm:presLayoutVars>
          <dgm:chMax val="1"/>
          <dgm:bulletEnabled val="1"/>
        </dgm:presLayoutVars>
      </dgm:prSet>
      <dgm:spPr/>
      <dgm:t>
        <a:bodyPr/>
        <a:lstStyle/>
        <a:p>
          <a:endParaRPr lang="tr-TR"/>
        </a:p>
      </dgm:t>
    </dgm:pt>
    <dgm:pt modelId="{1E00EB98-30AD-4FCB-96C0-361DEABBC53E}" type="pres">
      <dgm:prSet presAssocID="{B05868C6-DAD2-439E-B504-C32F2E356962}" presName="descendantText" presStyleLbl="alignAccFollowNode1" presStyleIdx="1" presStyleCnt="6" custScaleX="101637">
        <dgm:presLayoutVars>
          <dgm:bulletEnabled val="1"/>
        </dgm:presLayoutVars>
      </dgm:prSet>
      <dgm:spPr/>
      <dgm:t>
        <a:bodyPr/>
        <a:lstStyle/>
        <a:p>
          <a:endParaRPr lang="tr-TR"/>
        </a:p>
      </dgm:t>
    </dgm:pt>
    <dgm:pt modelId="{58EA0076-38AE-4E7A-96DC-E131F9026834}" type="pres">
      <dgm:prSet presAssocID="{38DF75D0-FEEC-46E2-A76C-95EF32E7E8D7}" presName="sp" presStyleCnt="0"/>
      <dgm:spPr/>
    </dgm:pt>
    <dgm:pt modelId="{C6500A2C-FB1F-4EE3-90C9-105F02954AB8}" type="pres">
      <dgm:prSet presAssocID="{68CB2C05-0AC0-4CB5-8C0C-20E90933DE95}" presName="linNode" presStyleCnt="0"/>
      <dgm:spPr/>
    </dgm:pt>
    <dgm:pt modelId="{34B26CBC-A14F-469A-A669-F5DFE487B3E2}" type="pres">
      <dgm:prSet presAssocID="{68CB2C05-0AC0-4CB5-8C0C-20E90933DE95}" presName="parentText" presStyleLbl="node1" presStyleIdx="2" presStyleCnt="6" custScaleX="81892">
        <dgm:presLayoutVars>
          <dgm:chMax val="1"/>
          <dgm:bulletEnabled val="1"/>
        </dgm:presLayoutVars>
      </dgm:prSet>
      <dgm:spPr/>
      <dgm:t>
        <a:bodyPr/>
        <a:lstStyle/>
        <a:p>
          <a:endParaRPr lang="tr-TR"/>
        </a:p>
      </dgm:t>
    </dgm:pt>
    <dgm:pt modelId="{E82AABF5-A0AC-479B-BBA7-9F7FB7DFEB05}" type="pres">
      <dgm:prSet presAssocID="{68CB2C05-0AC0-4CB5-8C0C-20E90933DE95}" presName="descendantText" presStyleLbl="alignAccFollowNode1" presStyleIdx="2" presStyleCnt="6" custScaleX="101637">
        <dgm:presLayoutVars>
          <dgm:bulletEnabled val="1"/>
        </dgm:presLayoutVars>
      </dgm:prSet>
      <dgm:spPr/>
      <dgm:t>
        <a:bodyPr/>
        <a:lstStyle/>
        <a:p>
          <a:endParaRPr lang="tr-TR"/>
        </a:p>
      </dgm:t>
    </dgm:pt>
    <dgm:pt modelId="{C99DB1C1-DAA6-4995-B97A-DBFF9750EC9B}" type="pres">
      <dgm:prSet presAssocID="{C7EF4D78-8DFD-4763-A858-431A65CF520A}" presName="sp" presStyleCnt="0"/>
      <dgm:spPr/>
    </dgm:pt>
    <dgm:pt modelId="{676D849A-9763-4820-88B4-6913B453DBF5}" type="pres">
      <dgm:prSet presAssocID="{9210730D-3DD3-46B4-BEB6-3B94DF164FC2}" presName="linNode" presStyleCnt="0"/>
      <dgm:spPr/>
    </dgm:pt>
    <dgm:pt modelId="{B6F6FB3F-4E39-4B78-AC69-0586C6FCEF13}" type="pres">
      <dgm:prSet presAssocID="{9210730D-3DD3-46B4-BEB6-3B94DF164FC2}" presName="parentText" presStyleLbl="node1" presStyleIdx="3" presStyleCnt="6" custScaleX="81892">
        <dgm:presLayoutVars>
          <dgm:chMax val="1"/>
          <dgm:bulletEnabled val="1"/>
        </dgm:presLayoutVars>
      </dgm:prSet>
      <dgm:spPr/>
      <dgm:t>
        <a:bodyPr/>
        <a:lstStyle/>
        <a:p>
          <a:endParaRPr lang="tr-TR"/>
        </a:p>
      </dgm:t>
    </dgm:pt>
    <dgm:pt modelId="{AA08DE00-A315-40C6-9B58-734AEE578428}" type="pres">
      <dgm:prSet presAssocID="{9210730D-3DD3-46B4-BEB6-3B94DF164FC2}" presName="descendantText" presStyleLbl="alignAccFollowNode1" presStyleIdx="3" presStyleCnt="6" custScaleX="101637">
        <dgm:presLayoutVars>
          <dgm:bulletEnabled val="1"/>
        </dgm:presLayoutVars>
      </dgm:prSet>
      <dgm:spPr/>
      <dgm:t>
        <a:bodyPr/>
        <a:lstStyle/>
        <a:p>
          <a:endParaRPr lang="tr-TR"/>
        </a:p>
      </dgm:t>
    </dgm:pt>
    <dgm:pt modelId="{3A0078EF-7148-4E57-A018-63AA995F7A5A}" type="pres">
      <dgm:prSet presAssocID="{9C526E28-A05A-48D7-8981-82A382C60437}" presName="sp" presStyleCnt="0"/>
      <dgm:spPr/>
    </dgm:pt>
    <dgm:pt modelId="{44BF6223-E12A-4DD6-9F4F-5E62A7543FF2}" type="pres">
      <dgm:prSet presAssocID="{9C109085-356B-487E-9DC4-3EB47FEECCE5}" presName="linNode" presStyleCnt="0"/>
      <dgm:spPr/>
    </dgm:pt>
    <dgm:pt modelId="{D5D75B79-005C-4EBD-91EF-70D2BB26F415}" type="pres">
      <dgm:prSet presAssocID="{9C109085-356B-487E-9DC4-3EB47FEECCE5}" presName="parentText" presStyleLbl="node1" presStyleIdx="4" presStyleCnt="6" custScaleX="81892">
        <dgm:presLayoutVars>
          <dgm:chMax val="1"/>
          <dgm:bulletEnabled val="1"/>
        </dgm:presLayoutVars>
      </dgm:prSet>
      <dgm:spPr/>
      <dgm:t>
        <a:bodyPr/>
        <a:lstStyle/>
        <a:p>
          <a:endParaRPr lang="tr-TR"/>
        </a:p>
      </dgm:t>
    </dgm:pt>
    <dgm:pt modelId="{C2036995-A928-4429-8D02-C0D0F0ADF693}" type="pres">
      <dgm:prSet presAssocID="{9C109085-356B-487E-9DC4-3EB47FEECCE5}" presName="descendantText" presStyleLbl="alignAccFollowNode1" presStyleIdx="4" presStyleCnt="6" custScaleX="101637">
        <dgm:presLayoutVars>
          <dgm:bulletEnabled val="1"/>
        </dgm:presLayoutVars>
      </dgm:prSet>
      <dgm:spPr/>
      <dgm:t>
        <a:bodyPr/>
        <a:lstStyle/>
        <a:p>
          <a:endParaRPr lang="tr-TR"/>
        </a:p>
      </dgm:t>
    </dgm:pt>
    <dgm:pt modelId="{944053F1-300C-43E0-A309-173EE2836BBA}" type="pres">
      <dgm:prSet presAssocID="{1C203D8F-677E-4D98-96E1-20500A079928}" presName="sp" presStyleCnt="0"/>
      <dgm:spPr/>
    </dgm:pt>
    <dgm:pt modelId="{2C63DBD8-9F9B-4A28-96B1-E6DCE99B66B5}" type="pres">
      <dgm:prSet presAssocID="{EA966169-43B0-4D44-9B67-759555BC32A3}" presName="linNode" presStyleCnt="0"/>
      <dgm:spPr/>
    </dgm:pt>
    <dgm:pt modelId="{77BA91A3-E407-4850-992B-D1FF6A2E64CA}" type="pres">
      <dgm:prSet presAssocID="{EA966169-43B0-4D44-9B67-759555BC32A3}" presName="parentText" presStyleLbl="node1" presStyleIdx="5" presStyleCnt="6" custScaleX="81892" custScaleY="115379">
        <dgm:presLayoutVars>
          <dgm:chMax val="1"/>
          <dgm:bulletEnabled val="1"/>
        </dgm:presLayoutVars>
      </dgm:prSet>
      <dgm:spPr/>
      <dgm:t>
        <a:bodyPr/>
        <a:lstStyle/>
        <a:p>
          <a:endParaRPr lang="tr-TR"/>
        </a:p>
      </dgm:t>
    </dgm:pt>
    <dgm:pt modelId="{B5B3B78E-6476-4F4B-BA35-32715D27E454}" type="pres">
      <dgm:prSet presAssocID="{EA966169-43B0-4D44-9B67-759555BC32A3}" presName="descendantText" presStyleLbl="alignAccFollowNode1" presStyleIdx="5" presStyleCnt="6" custScaleX="101637" custScaleY="138678">
        <dgm:presLayoutVars>
          <dgm:bulletEnabled val="1"/>
        </dgm:presLayoutVars>
      </dgm:prSet>
      <dgm:spPr/>
      <dgm:t>
        <a:bodyPr/>
        <a:lstStyle/>
        <a:p>
          <a:endParaRPr lang="tr-TR"/>
        </a:p>
      </dgm:t>
    </dgm:pt>
  </dgm:ptLst>
  <dgm:cxnLst>
    <dgm:cxn modelId="{DBC5F145-C326-4994-B5B7-C48C082DB541}" srcId="{EA966169-43B0-4D44-9B67-759555BC32A3}" destId="{704C0F3D-9173-4DCB-9888-76FEDF776539}" srcOrd="2" destOrd="0" parTransId="{514AE93A-6641-47BC-BA19-9F3FFB42A7D2}" sibTransId="{3B28A617-5BD6-4D2A-8A11-2E0772C8BDD2}"/>
    <dgm:cxn modelId="{43D60538-A1A4-424A-97F1-915D80ADA2AB}" srcId="{328EB15C-BB64-4B8F-B902-865E44956B08}" destId="{EA966169-43B0-4D44-9B67-759555BC32A3}" srcOrd="5" destOrd="0" parTransId="{C46C40EB-8483-43C7-8538-5DD49DF0922C}" sibTransId="{C0097D53-2E40-4B0C-883C-88407F254F3C}"/>
    <dgm:cxn modelId="{E1E97BD7-92F9-4CD2-86BD-AA4FE4DD1622}" srcId="{EA966169-43B0-4D44-9B67-759555BC32A3}" destId="{3D8F39CB-18AA-4D42-81B1-CBABC1217BF4}" srcOrd="0" destOrd="0" parTransId="{3924B2D6-4CB9-49A4-B8D7-D78767842114}" sibTransId="{E57F0BCA-5B24-41A7-BB19-6E7B1D932B7E}"/>
    <dgm:cxn modelId="{1FC3D2E2-F637-4DF8-9563-DA1E67599885}" srcId="{CD79086B-D209-4FB5-AABD-059C7E9922A4}" destId="{A4B44F97-6864-483B-B9FA-075DB6620C46}" srcOrd="0" destOrd="0" parTransId="{55CCDC3E-0DFC-43D1-AF3C-588F6EC5D58C}" sibTransId="{0AAFBB16-3F91-4E87-9230-4921CEB761B9}"/>
    <dgm:cxn modelId="{A9EA1C5F-7075-4F43-8DE0-B6096A7FA8C0}" srcId="{328EB15C-BB64-4B8F-B902-865E44956B08}" destId="{68CB2C05-0AC0-4CB5-8C0C-20E90933DE95}" srcOrd="2" destOrd="0" parTransId="{366441BF-27EA-45E9-BD17-0DD1FD28E50C}" sibTransId="{C7EF4D78-8DFD-4763-A858-431A65CF520A}"/>
    <dgm:cxn modelId="{C5445D39-7DF5-434C-BD31-865C019507F4}" type="presOf" srcId="{1DEE901A-46A6-4BE5-AEB4-ABAA69ADC344}" destId="{B5B3B78E-6476-4F4B-BA35-32715D27E454}" srcOrd="0" destOrd="5" presId="urn:microsoft.com/office/officeart/2005/8/layout/vList5"/>
    <dgm:cxn modelId="{F6C7C34F-6021-451F-909F-33E6FB63931E}" srcId="{EA966169-43B0-4D44-9B67-759555BC32A3}" destId="{EBC1DDD2-F03C-4B68-9BEA-2FA4621026E5}" srcOrd="4" destOrd="0" parTransId="{AFACE643-F6AC-47A7-9E62-78FC712B914E}" sibTransId="{8A871F92-255B-498D-B03E-110F7867BFC5}"/>
    <dgm:cxn modelId="{29AD4367-9E60-4799-89BA-28EB36436D31}" type="presOf" srcId="{328EB15C-BB64-4B8F-B902-865E44956B08}" destId="{1639D099-BB0F-47F3-AC89-942E61A29F79}" srcOrd="0" destOrd="0" presId="urn:microsoft.com/office/officeart/2005/8/layout/vList5"/>
    <dgm:cxn modelId="{D65A0CBD-ABA0-408E-A141-4233CD8A1A80}" srcId="{B05868C6-DAD2-439E-B504-C32F2E356962}" destId="{F009D2E5-B106-4EC4-B26E-508880329815}" srcOrd="0" destOrd="0" parTransId="{4628CD6A-4E21-421F-B2FF-62327B98E17F}" sibTransId="{3C9B5435-1EFD-4289-BCB4-F57C36D3A4F5}"/>
    <dgm:cxn modelId="{3C55A09B-DCDF-457F-A092-DDC9522A99F6}" srcId="{9210730D-3DD3-46B4-BEB6-3B94DF164FC2}" destId="{6AAD55BD-4B26-4661-AE0D-84813FC2EE50}" srcOrd="1" destOrd="0" parTransId="{2C969DCB-055C-49CE-995C-7F39BE791077}" sibTransId="{4ED8D4C5-3784-4719-8881-A2027BE612DE}"/>
    <dgm:cxn modelId="{CBADEB9F-F2EF-4A2E-ACCF-49DF0F2C2105}" type="presOf" srcId="{FF861F63-FDD4-45B5-ADA2-0249B7D4EEED}" destId="{8E52F80D-8080-4A1B-A4AA-5040CE89CC5C}" srcOrd="0" destOrd="1" presId="urn:microsoft.com/office/officeart/2005/8/layout/vList5"/>
    <dgm:cxn modelId="{B8E82450-C2CF-41E7-BB36-12D62847C89F}" type="presOf" srcId="{EBC1DDD2-F03C-4B68-9BEA-2FA4621026E5}" destId="{B5B3B78E-6476-4F4B-BA35-32715D27E454}" srcOrd="0" destOrd="4" presId="urn:microsoft.com/office/officeart/2005/8/layout/vList5"/>
    <dgm:cxn modelId="{CF6FC422-032F-4E44-82E1-8D6BA2E31021}" type="presOf" srcId="{704C0F3D-9173-4DCB-9888-76FEDF776539}" destId="{B5B3B78E-6476-4F4B-BA35-32715D27E454}" srcOrd="0" destOrd="2" presId="urn:microsoft.com/office/officeart/2005/8/layout/vList5"/>
    <dgm:cxn modelId="{7107BE5D-080B-4294-B799-C2F95E296ADC}" srcId="{EA966169-43B0-4D44-9B67-759555BC32A3}" destId="{1DEE901A-46A6-4BE5-AEB4-ABAA69ADC344}" srcOrd="5" destOrd="0" parTransId="{85865BC0-1FAC-43B6-82F2-29E6ED24FDCF}" sibTransId="{2DBD05C0-F3A7-4275-A1E9-6E6B81B5AF2A}"/>
    <dgm:cxn modelId="{DB455D84-DB20-4398-AEFA-1497312D38FE}" type="presOf" srcId="{522D5C55-5C58-4763-B0CD-C927EDC807FE}" destId="{E82AABF5-A0AC-479B-BBA7-9F7FB7DFEB05}" srcOrd="0" destOrd="0" presId="urn:microsoft.com/office/officeart/2005/8/layout/vList5"/>
    <dgm:cxn modelId="{2326122C-C1F7-4A97-B813-94B9C9C2C40F}" srcId="{68CB2C05-0AC0-4CB5-8C0C-20E90933DE95}" destId="{522D5C55-5C58-4763-B0CD-C927EDC807FE}" srcOrd="0" destOrd="0" parTransId="{D235B573-3D53-4FE0-B10A-E0FB49CD2D37}" sibTransId="{17A62271-464B-4134-947A-0AFF22472D33}"/>
    <dgm:cxn modelId="{8529B979-CD5C-4663-B5AF-A67410414F26}" type="presOf" srcId="{9C109085-356B-487E-9DC4-3EB47FEECCE5}" destId="{D5D75B79-005C-4EBD-91EF-70D2BB26F415}" srcOrd="0" destOrd="0" presId="urn:microsoft.com/office/officeart/2005/8/layout/vList5"/>
    <dgm:cxn modelId="{5D90B1B3-625E-4B72-B557-F585F828019F}" type="presOf" srcId="{F009D2E5-B106-4EC4-B26E-508880329815}" destId="{1E00EB98-30AD-4FCB-96C0-361DEABBC53E}" srcOrd="0" destOrd="0" presId="urn:microsoft.com/office/officeart/2005/8/layout/vList5"/>
    <dgm:cxn modelId="{1F961C52-E8BA-434B-BDAB-4545C65CE705}" type="presOf" srcId="{9210730D-3DD3-46B4-BEB6-3B94DF164FC2}" destId="{B6F6FB3F-4E39-4B78-AC69-0586C6FCEF13}" srcOrd="0" destOrd="0" presId="urn:microsoft.com/office/officeart/2005/8/layout/vList5"/>
    <dgm:cxn modelId="{338EE96B-0D00-4A50-8AAC-76D1A81C9286}" type="presOf" srcId="{FBF483CD-10E5-4D27-8A8E-629DF1A757B1}" destId="{C2036995-A928-4429-8D02-C0D0F0ADF693}" srcOrd="0" destOrd="1" presId="urn:microsoft.com/office/officeart/2005/8/layout/vList5"/>
    <dgm:cxn modelId="{DFDA0E20-2DA5-45AB-9DAA-56A1F71D1089}" srcId="{9C109085-356B-487E-9DC4-3EB47FEECCE5}" destId="{30ABF367-9B35-4430-BD59-8DF55770F76B}" srcOrd="0" destOrd="0" parTransId="{919260B0-63D2-42C4-A44A-B55571ACA691}" sibTransId="{26F9DD02-E1FF-4E04-ABED-314AF0E4D9DD}"/>
    <dgm:cxn modelId="{992A7BC6-B406-4B2F-BE12-7095EFAD1DA6}" type="presOf" srcId="{B05868C6-DAD2-439E-B504-C32F2E356962}" destId="{74DD37FA-73E5-4FF5-8150-364CC6C1F478}" srcOrd="0" destOrd="0" presId="urn:microsoft.com/office/officeart/2005/8/layout/vList5"/>
    <dgm:cxn modelId="{88A28683-1806-4B85-AE86-606934BDB507}" type="presOf" srcId="{00A7D6F9-5654-43B4-8778-2B54AC080383}" destId="{B5B3B78E-6476-4F4B-BA35-32715D27E454}" srcOrd="0" destOrd="3" presId="urn:microsoft.com/office/officeart/2005/8/layout/vList5"/>
    <dgm:cxn modelId="{3E60D0B7-AF73-41FA-9BE9-3C0AC72667E0}" type="presOf" srcId="{30ABF367-9B35-4430-BD59-8DF55770F76B}" destId="{C2036995-A928-4429-8D02-C0D0F0ADF693}" srcOrd="0" destOrd="0" presId="urn:microsoft.com/office/officeart/2005/8/layout/vList5"/>
    <dgm:cxn modelId="{B0CC34AD-BC92-4A56-B1BD-97CEBC2866AA}" type="presOf" srcId="{EA966169-43B0-4D44-9B67-759555BC32A3}" destId="{77BA91A3-E407-4850-992B-D1FF6A2E64CA}" srcOrd="0" destOrd="0" presId="urn:microsoft.com/office/officeart/2005/8/layout/vList5"/>
    <dgm:cxn modelId="{7E801B69-9E2E-4966-8E7F-B170F0F988CC}" srcId="{EA966169-43B0-4D44-9B67-759555BC32A3}" destId="{24E4702D-C75F-48E0-A139-5C3F21824DA1}" srcOrd="1" destOrd="0" parTransId="{6A35175B-5C0E-408B-8DF6-0550E2BC26C0}" sibTransId="{D5E57726-112D-4CEF-9788-326F6361D46E}"/>
    <dgm:cxn modelId="{98846F96-89D1-41E4-8CDE-80609535ABFE}" type="presOf" srcId="{24E4702D-C75F-48E0-A139-5C3F21824DA1}" destId="{B5B3B78E-6476-4F4B-BA35-32715D27E454}" srcOrd="0" destOrd="1" presId="urn:microsoft.com/office/officeart/2005/8/layout/vList5"/>
    <dgm:cxn modelId="{E76A3450-B210-46CF-A27E-A2C692222ED7}" srcId="{328EB15C-BB64-4B8F-B902-865E44956B08}" destId="{9C109085-356B-487E-9DC4-3EB47FEECCE5}" srcOrd="4" destOrd="0" parTransId="{CCCDFBD4-C8BE-4B85-82A7-CF3700A5E784}" sibTransId="{1C203D8F-677E-4D98-96E1-20500A079928}"/>
    <dgm:cxn modelId="{A1871F54-9DB9-48AE-B4D4-0AD48253FF11}" srcId="{9210730D-3DD3-46B4-BEB6-3B94DF164FC2}" destId="{FF603339-F17E-4F73-B57E-409B327638D7}" srcOrd="0" destOrd="0" parTransId="{A6FD0542-068F-4A84-B4D6-4B2B93A1D21E}" sibTransId="{D61DE535-ECBE-4FF2-B758-BB04528EDC67}"/>
    <dgm:cxn modelId="{CC071A8A-1856-4E57-A65B-F4032103AFDA}" type="presOf" srcId="{3D8F39CB-18AA-4D42-81B1-CBABC1217BF4}" destId="{B5B3B78E-6476-4F4B-BA35-32715D27E454}" srcOrd="0" destOrd="0" presId="urn:microsoft.com/office/officeart/2005/8/layout/vList5"/>
    <dgm:cxn modelId="{F345C718-2DD4-4AE9-9C66-F27590422C00}" srcId="{328EB15C-BB64-4B8F-B902-865E44956B08}" destId="{CD79086B-D209-4FB5-AABD-059C7E9922A4}" srcOrd="0" destOrd="0" parTransId="{540DB0DE-8091-429D-A5AF-85369832AAF4}" sibTransId="{71306011-F52D-4B66-99AC-CD8A1DC1E6E7}"/>
    <dgm:cxn modelId="{6C1BD5B6-7813-4ADA-A0B1-961484BEAA37}" type="presOf" srcId="{FF603339-F17E-4F73-B57E-409B327638D7}" destId="{AA08DE00-A315-40C6-9B58-734AEE578428}" srcOrd="0" destOrd="0" presId="urn:microsoft.com/office/officeart/2005/8/layout/vList5"/>
    <dgm:cxn modelId="{F13147E2-B51B-4D65-8D70-10BD70356AB3}" srcId="{9C109085-356B-487E-9DC4-3EB47FEECCE5}" destId="{FBF483CD-10E5-4D27-8A8E-629DF1A757B1}" srcOrd="1" destOrd="0" parTransId="{D6D52144-CFA1-499B-8F05-DFD9D49F8CED}" sibTransId="{9A8E46AE-0690-4F51-AAF3-7FD9FCD32C81}"/>
    <dgm:cxn modelId="{8971BD31-4B90-46F0-817A-1EE36825A7D2}" srcId="{EA966169-43B0-4D44-9B67-759555BC32A3}" destId="{00A7D6F9-5654-43B4-8778-2B54AC080383}" srcOrd="3" destOrd="0" parTransId="{FF6F491C-C343-4E87-A8BE-BEA8141A30FD}" sibTransId="{00E400C7-A4F0-4B32-A203-40E6F3BA5FB6}"/>
    <dgm:cxn modelId="{2FCAFAF5-1FB7-4828-92FB-765174A9D6A6}" srcId="{CD79086B-D209-4FB5-AABD-059C7E9922A4}" destId="{FF861F63-FDD4-45B5-ADA2-0249B7D4EEED}" srcOrd="1" destOrd="0" parTransId="{B4B4ED0A-F597-4610-A594-F0A1DBC6A079}" sibTransId="{9844B6CC-104E-46C9-B838-6647C3A3E8DF}"/>
    <dgm:cxn modelId="{E52D5539-EEB2-4B04-AC3C-B67DAFF894E4}" type="presOf" srcId="{6AAD55BD-4B26-4661-AE0D-84813FC2EE50}" destId="{AA08DE00-A315-40C6-9B58-734AEE578428}" srcOrd="0" destOrd="1" presId="urn:microsoft.com/office/officeart/2005/8/layout/vList5"/>
    <dgm:cxn modelId="{C9164D93-B3C7-4B0C-9C48-944D85661769}" type="presOf" srcId="{CD79086B-D209-4FB5-AABD-059C7E9922A4}" destId="{106C10AF-E160-4C05-89BD-D46A18F5C73F}" srcOrd="0" destOrd="0" presId="urn:microsoft.com/office/officeart/2005/8/layout/vList5"/>
    <dgm:cxn modelId="{0F62D753-FF72-4108-933B-2C71169FE167}" type="presOf" srcId="{A4B44F97-6864-483B-B9FA-075DB6620C46}" destId="{8E52F80D-8080-4A1B-A4AA-5040CE89CC5C}" srcOrd="0" destOrd="0" presId="urn:microsoft.com/office/officeart/2005/8/layout/vList5"/>
    <dgm:cxn modelId="{B9AB566E-1901-4E4C-88EF-9AD8B4DA3396}" type="presOf" srcId="{68CB2C05-0AC0-4CB5-8C0C-20E90933DE95}" destId="{34B26CBC-A14F-469A-A669-F5DFE487B3E2}" srcOrd="0" destOrd="0" presId="urn:microsoft.com/office/officeart/2005/8/layout/vList5"/>
    <dgm:cxn modelId="{E5CED35D-2D9A-4968-9B97-B1B1A89D4C6E}" srcId="{328EB15C-BB64-4B8F-B902-865E44956B08}" destId="{B05868C6-DAD2-439E-B504-C32F2E356962}" srcOrd="1" destOrd="0" parTransId="{D2A94208-AB46-4AFE-8419-FB383624FEEC}" sibTransId="{38DF75D0-FEEC-46E2-A76C-95EF32E7E8D7}"/>
    <dgm:cxn modelId="{B29D2995-502E-4360-87DE-94B22030BA03}" srcId="{328EB15C-BB64-4B8F-B902-865E44956B08}" destId="{9210730D-3DD3-46B4-BEB6-3B94DF164FC2}" srcOrd="3" destOrd="0" parTransId="{1ECCDC2C-70B1-44D3-BA2E-ED644E34CE6C}" sibTransId="{9C526E28-A05A-48D7-8981-82A382C60437}"/>
    <dgm:cxn modelId="{B9340B2B-E0BD-46C2-B3AD-41EC62168437}" type="presParOf" srcId="{1639D099-BB0F-47F3-AC89-942E61A29F79}" destId="{318114C5-19B4-4CB0-8E01-DEADF4CD3B0A}" srcOrd="0" destOrd="0" presId="urn:microsoft.com/office/officeart/2005/8/layout/vList5"/>
    <dgm:cxn modelId="{F1A34ABB-8B3A-4730-8250-BB0B25BC9375}" type="presParOf" srcId="{318114C5-19B4-4CB0-8E01-DEADF4CD3B0A}" destId="{106C10AF-E160-4C05-89BD-D46A18F5C73F}" srcOrd="0" destOrd="0" presId="urn:microsoft.com/office/officeart/2005/8/layout/vList5"/>
    <dgm:cxn modelId="{7DFA3D17-7134-4DF5-B92E-C2CAF2D013BD}" type="presParOf" srcId="{318114C5-19B4-4CB0-8E01-DEADF4CD3B0A}" destId="{8E52F80D-8080-4A1B-A4AA-5040CE89CC5C}" srcOrd="1" destOrd="0" presId="urn:microsoft.com/office/officeart/2005/8/layout/vList5"/>
    <dgm:cxn modelId="{64F701EC-0FA3-481E-879A-1105C90701F5}" type="presParOf" srcId="{1639D099-BB0F-47F3-AC89-942E61A29F79}" destId="{F0886513-0F33-4048-ADCC-8F3FCA32054A}" srcOrd="1" destOrd="0" presId="urn:microsoft.com/office/officeart/2005/8/layout/vList5"/>
    <dgm:cxn modelId="{9EE4FE55-83D9-4181-BFA1-4CC7511C25C3}" type="presParOf" srcId="{1639D099-BB0F-47F3-AC89-942E61A29F79}" destId="{7F62C5AF-71F8-4932-9A9B-8A13355A1989}" srcOrd="2" destOrd="0" presId="urn:microsoft.com/office/officeart/2005/8/layout/vList5"/>
    <dgm:cxn modelId="{E49DD8F7-9356-4CD6-9A9F-EC82C68FD942}" type="presParOf" srcId="{7F62C5AF-71F8-4932-9A9B-8A13355A1989}" destId="{74DD37FA-73E5-4FF5-8150-364CC6C1F478}" srcOrd="0" destOrd="0" presId="urn:microsoft.com/office/officeart/2005/8/layout/vList5"/>
    <dgm:cxn modelId="{742647AA-B72A-43EC-8DE4-FE0B95CE9697}" type="presParOf" srcId="{7F62C5AF-71F8-4932-9A9B-8A13355A1989}" destId="{1E00EB98-30AD-4FCB-96C0-361DEABBC53E}" srcOrd="1" destOrd="0" presId="urn:microsoft.com/office/officeart/2005/8/layout/vList5"/>
    <dgm:cxn modelId="{F89F94AE-6FEC-4614-BAD9-2E2A9B713236}" type="presParOf" srcId="{1639D099-BB0F-47F3-AC89-942E61A29F79}" destId="{58EA0076-38AE-4E7A-96DC-E131F9026834}" srcOrd="3" destOrd="0" presId="urn:microsoft.com/office/officeart/2005/8/layout/vList5"/>
    <dgm:cxn modelId="{F7E76A5D-53E2-440C-9E1B-01F6DA386B23}" type="presParOf" srcId="{1639D099-BB0F-47F3-AC89-942E61A29F79}" destId="{C6500A2C-FB1F-4EE3-90C9-105F02954AB8}" srcOrd="4" destOrd="0" presId="urn:microsoft.com/office/officeart/2005/8/layout/vList5"/>
    <dgm:cxn modelId="{6A2DD9E6-5E7F-40BD-AC6E-A31C6E460E12}" type="presParOf" srcId="{C6500A2C-FB1F-4EE3-90C9-105F02954AB8}" destId="{34B26CBC-A14F-469A-A669-F5DFE487B3E2}" srcOrd="0" destOrd="0" presId="urn:microsoft.com/office/officeart/2005/8/layout/vList5"/>
    <dgm:cxn modelId="{1A3899ED-1CA8-4B96-9DF1-FDC8BFF59559}" type="presParOf" srcId="{C6500A2C-FB1F-4EE3-90C9-105F02954AB8}" destId="{E82AABF5-A0AC-479B-BBA7-9F7FB7DFEB05}" srcOrd="1" destOrd="0" presId="urn:microsoft.com/office/officeart/2005/8/layout/vList5"/>
    <dgm:cxn modelId="{12BCA816-1F2E-46B8-99B5-7877C2C9262F}" type="presParOf" srcId="{1639D099-BB0F-47F3-AC89-942E61A29F79}" destId="{C99DB1C1-DAA6-4995-B97A-DBFF9750EC9B}" srcOrd="5" destOrd="0" presId="urn:microsoft.com/office/officeart/2005/8/layout/vList5"/>
    <dgm:cxn modelId="{31ABABA2-FA9A-485D-B533-991E79866F90}" type="presParOf" srcId="{1639D099-BB0F-47F3-AC89-942E61A29F79}" destId="{676D849A-9763-4820-88B4-6913B453DBF5}" srcOrd="6" destOrd="0" presId="urn:microsoft.com/office/officeart/2005/8/layout/vList5"/>
    <dgm:cxn modelId="{2DCFC720-88B4-40EF-99B7-B08FA0BE579B}" type="presParOf" srcId="{676D849A-9763-4820-88B4-6913B453DBF5}" destId="{B6F6FB3F-4E39-4B78-AC69-0586C6FCEF13}" srcOrd="0" destOrd="0" presId="urn:microsoft.com/office/officeart/2005/8/layout/vList5"/>
    <dgm:cxn modelId="{FAB009BE-397A-4E5B-87D2-C9AEA3E2A51A}" type="presParOf" srcId="{676D849A-9763-4820-88B4-6913B453DBF5}" destId="{AA08DE00-A315-40C6-9B58-734AEE578428}" srcOrd="1" destOrd="0" presId="urn:microsoft.com/office/officeart/2005/8/layout/vList5"/>
    <dgm:cxn modelId="{E141B3D5-BF8F-45EB-90F2-94B20181A21F}" type="presParOf" srcId="{1639D099-BB0F-47F3-AC89-942E61A29F79}" destId="{3A0078EF-7148-4E57-A018-63AA995F7A5A}" srcOrd="7" destOrd="0" presId="urn:microsoft.com/office/officeart/2005/8/layout/vList5"/>
    <dgm:cxn modelId="{4EF64A3C-9622-4084-89D4-56215BC18E07}" type="presParOf" srcId="{1639D099-BB0F-47F3-AC89-942E61A29F79}" destId="{44BF6223-E12A-4DD6-9F4F-5E62A7543FF2}" srcOrd="8" destOrd="0" presId="urn:microsoft.com/office/officeart/2005/8/layout/vList5"/>
    <dgm:cxn modelId="{6FE54B5E-B26C-4267-BA77-7207E6C4371E}" type="presParOf" srcId="{44BF6223-E12A-4DD6-9F4F-5E62A7543FF2}" destId="{D5D75B79-005C-4EBD-91EF-70D2BB26F415}" srcOrd="0" destOrd="0" presId="urn:microsoft.com/office/officeart/2005/8/layout/vList5"/>
    <dgm:cxn modelId="{237F6B9A-17A2-4207-B231-10A3CA0BE91D}" type="presParOf" srcId="{44BF6223-E12A-4DD6-9F4F-5E62A7543FF2}" destId="{C2036995-A928-4429-8D02-C0D0F0ADF693}" srcOrd="1" destOrd="0" presId="urn:microsoft.com/office/officeart/2005/8/layout/vList5"/>
    <dgm:cxn modelId="{E6DD267A-32F9-4EB6-8B0D-8367555A58FE}" type="presParOf" srcId="{1639D099-BB0F-47F3-AC89-942E61A29F79}" destId="{944053F1-300C-43E0-A309-173EE2836BBA}" srcOrd="9" destOrd="0" presId="urn:microsoft.com/office/officeart/2005/8/layout/vList5"/>
    <dgm:cxn modelId="{24B461B0-134C-4F97-9C7B-D884EEE82CFE}" type="presParOf" srcId="{1639D099-BB0F-47F3-AC89-942E61A29F79}" destId="{2C63DBD8-9F9B-4A28-96B1-E6DCE99B66B5}" srcOrd="10" destOrd="0" presId="urn:microsoft.com/office/officeart/2005/8/layout/vList5"/>
    <dgm:cxn modelId="{D1AD651B-D237-45D7-BE51-4AB59F43743C}" type="presParOf" srcId="{2C63DBD8-9F9B-4A28-96B1-E6DCE99B66B5}" destId="{77BA91A3-E407-4850-992B-D1FF6A2E64CA}" srcOrd="0" destOrd="0" presId="urn:microsoft.com/office/officeart/2005/8/layout/vList5"/>
    <dgm:cxn modelId="{1EB51A84-4369-43FE-BE9E-8982918CEC9B}" type="presParOf" srcId="{2C63DBD8-9F9B-4A28-96B1-E6DCE99B66B5}" destId="{B5B3B78E-6476-4F4B-BA35-32715D27E45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3A848-7535-441A-954E-C7A75653FD26}">
      <dsp:nvSpPr>
        <dsp:cNvPr id="0" name=""/>
        <dsp:cNvSpPr/>
      </dsp:nvSpPr>
      <dsp:spPr>
        <a:xfrm>
          <a:off x="768821" y="1822"/>
          <a:ext cx="1372500" cy="876497"/>
        </a:xfrm>
        <a:prstGeom prst="rect">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840" tIns="116840" rIns="116840" bIns="116840" numCol="1" spcCol="1270" anchor="ctr" anchorCtr="0">
          <a:noAutofit/>
        </a:bodyPr>
        <a:lstStyle/>
        <a:p>
          <a:pPr lvl="0" algn="ctr" defTabSz="2044700">
            <a:lnSpc>
              <a:spcPct val="90000"/>
            </a:lnSpc>
            <a:spcBef>
              <a:spcPct val="0"/>
            </a:spcBef>
            <a:spcAft>
              <a:spcPct val="35000"/>
            </a:spcAft>
          </a:pPr>
          <a:r>
            <a:rPr lang="en-US" sz="4600" kern="1200" dirty="0"/>
            <a:t>2023</a:t>
          </a:r>
        </a:p>
      </dsp:txBody>
      <dsp:txXfrm>
        <a:off x="768821" y="1822"/>
        <a:ext cx="1372500" cy="876497"/>
      </dsp:txXfrm>
    </dsp:sp>
    <dsp:sp modelId="{4D60CF64-31C9-4C62-8400-D087F8D14820}">
      <dsp:nvSpPr>
        <dsp:cNvPr id="0" name=""/>
        <dsp:cNvSpPr/>
      </dsp:nvSpPr>
      <dsp:spPr>
        <a:xfrm>
          <a:off x="746321" y="922144"/>
          <a:ext cx="1417500" cy="876497"/>
        </a:xfrm>
        <a:prstGeom prst="rect">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840" tIns="116840" rIns="116840" bIns="116840" numCol="1" spcCol="1270" anchor="ctr" anchorCtr="0">
          <a:noAutofit/>
        </a:bodyPr>
        <a:lstStyle/>
        <a:p>
          <a:pPr lvl="0" algn="ctr" defTabSz="2044700">
            <a:lnSpc>
              <a:spcPct val="90000"/>
            </a:lnSpc>
            <a:spcBef>
              <a:spcPct val="0"/>
            </a:spcBef>
            <a:spcAft>
              <a:spcPct val="35000"/>
            </a:spcAft>
          </a:pPr>
          <a:r>
            <a:rPr lang="en-US" sz="4600" kern="1200" dirty="0"/>
            <a:t>2024</a:t>
          </a:r>
        </a:p>
      </dsp:txBody>
      <dsp:txXfrm>
        <a:off x="746321" y="922144"/>
        <a:ext cx="1417500" cy="876497"/>
      </dsp:txXfrm>
    </dsp:sp>
    <dsp:sp modelId="{6C22023D-0DAE-4E17-AD49-93C3AF0F1345}">
      <dsp:nvSpPr>
        <dsp:cNvPr id="0" name=""/>
        <dsp:cNvSpPr/>
      </dsp:nvSpPr>
      <dsp:spPr>
        <a:xfrm>
          <a:off x="768821" y="1842467"/>
          <a:ext cx="1372500" cy="876497"/>
        </a:xfrm>
        <a:prstGeom prst="rect">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840" tIns="116840" rIns="116840" bIns="116840" numCol="1" spcCol="1270" anchor="ctr" anchorCtr="0">
          <a:noAutofit/>
        </a:bodyPr>
        <a:lstStyle/>
        <a:p>
          <a:pPr lvl="0" algn="ctr" defTabSz="2044700">
            <a:lnSpc>
              <a:spcPct val="90000"/>
            </a:lnSpc>
            <a:spcBef>
              <a:spcPct val="0"/>
            </a:spcBef>
            <a:spcAft>
              <a:spcPct val="35000"/>
            </a:spcAft>
          </a:pPr>
          <a:r>
            <a:rPr lang="en-US" sz="4600" kern="1200" dirty="0"/>
            <a:t>2025</a:t>
          </a:r>
        </a:p>
      </dsp:txBody>
      <dsp:txXfrm>
        <a:off x="768821" y="1842467"/>
        <a:ext cx="1372500" cy="876497"/>
      </dsp:txXfrm>
    </dsp:sp>
    <dsp:sp modelId="{5F9162CF-F402-4749-B36E-F30A06611E63}">
      <dsp:nvSpPr>
        <dsp:cNvPr id="0" name=""/>
        <dsp:cNvSpPr/>
      </dsp:nvSpPr>
      <dsp:spPr>
        <a:xfrm>
          <a:off x="746321" y="2762789"/>
          <a:ext cx="1417500" cy="876497"/>
        </a:xfrm>
        <a:prstGeom prst="rect">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840" tIns="116840" rIns="116840" bIns="116840" numCol="1" spcCol="1270" anchor="ctr" anchorCtr="0">
          <a:noAutofit/>
        </a:bodyPr>
        <a:lstStyle/>
        <a:p>
          <a:pPr lvl="0" algn="ctr" defTabSz="2044700">
            <a:lnSpc>
              <a:spcPct val="90000"/>
            </a:lnSpc>
            <a:spcBef>
              <a:spcPct val="0"/>
            </a:spcBef>
            <a:spcAft>
              <a:spcPct val="35000"/>
            </a:spcAft>
          </a:pPr>
          <a:r>
            <a:rPr lang="en-US" sz="4600" kern="1200" dirty="0"/>
            <a:t>2026</a:t>
          </a:r>
        </a:p>
      </dsp:txBody>
      <dsp:txXfrm>
        <a:off x="746321" y="2762789"/>
        <a:ext cx="1417500" cy="87649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FAF24-287F-42D6-9EFE-8290F57032F9}">
      <dsp:nvSpPr>
        <dsp:cNvPr id="0" name=""/>
        <dsp:cNvSpPr/>
      </dsp:nvSpPr>
      <dsp:spPr>
        <a:xfrm>
          <a:off x="1191465" y="711655"/>
          <a:ext cx="6096000" cy="4504373"/>
        </a:xfrm>
        <a:prstGeom prst="round2DiagRect">
          <a:avLst>
            <a:gd name="adj1" fmla="val 0"/>
            <a:gd name="adj2"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852EB4-F0D0-4854-AB43-9A2ABD935520}">
      <dsp:nvSpPr>
        <dsp:cNvPr id="0" name=""/>
        <dsp:cNvSpPr/>
      </dsp:nvSpPr>
      <dsp:spPr>
        <a:xfrm>
          <a:off x="4136443" y="1721365"/>
          <a:ext cx="812" cy="258284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31AC82-47B3-40B1-9964-CD7BF501E946}">
      <dsp:nvSpPr>
        <dsp:cNvPr id="0" name=""/>
        <dsp:cNvSpPr/>
      </dsp:nvSpPr>
      <dsp:spPr>
        <a:xfrm>
          <a:off x="1279333" y="1146385"/>
          <a:ext cx="2641600" cy="27815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buFont typeface="Arial" panose="020B0604020202020204" pitchFamily="34" charset="0"/>
            <a:buNone/>
          </a:pPr>
          <a:r>
            <a:rPr lang="en-SG" sz="1100" kern="1200" dirty="0">
              <a:solidFill>
                <a:schemeClr val="bg1"/>
              </a:solidFill>
            </a:rPr>
            <a:t>1. Currently fuel emission is measured from tank to propeller. There has been a gradual transition towards well-to-propeller measurement method.</a:t>
          </a:r>
        </a:p>
        <a:p>
          <a:pPr lvl="0" algn="l" defTabSz="488950">
            <a:lnSpc>
              <a:spcPct val="90000"/>
            </a:lnSpc>
            <a:spcBef>
              <a:spcPct val="0"/>
            </a:spcBef>
            <a:spcAft>
              <a:spcPct val="35000"/>
            </a:spcAft>
            <a:buFont typeface="Arial" panose="020B0604020202020204" pitchFamily="34" charset="0"/>
            <a:buNone/>
          </a:pPr>
          <a:endParaRPr lang="en-SG" sz="1100" kern="1200" dirty="0">
            <a:solidFill>
              <a:schemeClr val="bg1"/>
            </a:solidFill>
          </a:endParaRPr>
        </a:p>
        <a:p>
          <a:pPr lvl="0" algn="l" defTabSz="488950">
            <a:lnSpc>
              <a:spcPct val="90000"/>
            </a:lnSpc>
            <a:spcBef>
              <a:spcPct val="0"/>
            </a:spcBef>
            <a:spcAft>
              <a:spcPct val="35000"/>
            </a:spcAft>
            <a:buFont typeface="Arial" panose="020B0604020202020204" pitchFamily="34" charset="0"/>
            <a:buNone/>
          </a:pPr>
          <a:r>
            <a:rPr lang="en-SG" sz="1100" kern="1200" dirty="0">
              <a:solidFill>
                <a:schemeClr val="bg1"/>
              </a:solidFill>
            </a:rPr>
            <a:t>2. Slow uptake of alternative fuel in global tonnage (0.9% in fleet and 20% in orderbook). </a:t>
          </a:r>
        </a:p>
        <a:p>
          <a:pPr lvl="0" algn="l" defTabSz="488950">
            <a:lnSpc>
              <a:spcPct val="90000"/>
            </a:lnSpc>
            <a:spcBef>
              <a:spcPct val="0"/>
            </a:spcBef>
            <a:spcAft>
              <a:spcPct val="35000"/>
            </a:spcAft>
            <a:buFont typeface="Arial" panose="020B0604020202020204" pitchFamily="34" charset="0"/>
            <a:buNone/>
          </a:pPr>
          <a:endParaRPr lang="en-SG" sz="1100" kern="1200" dirty="0">
            <a:solidFill>
              <a:schemeClr val="bg1"/>
            </a:solidFill>
          </a:endParaRPr>
        </a:p>
        <a:p>
          <a:pPr lvl="0" algn="l" defTabSz="488950">
            <a:lnSpc>
              <a:spcPct val="90000"/>
            </a:lnSpc>
            <a:spcBef>
              <a:spcPct val="0"/>
            </a:spcBef>
            <a:spcAft>
              <a:spcPct val="35000"/>
            </a:spcAft>
            <a:buFont typeface="Arial" panose="020B0604020202020204" pitchFamily="34" charset="0"/>
            <a:buNone/>
          </a:pPr>
          <a:endParaRPr lang="en-SG" sz="1100" kern="1200" dirty="0">
            <a:solidFill>
              <a:schemeClr val="bg1"/>
            </a:solidFill>
          </a:endParaRPr>
        </a:p>
        <a:p>
          <a:pPr lvl="0" algn="l" defTabSz="488950">
            <a:lnSpc>
              <a:spcPct val="90000"/>
            </a:lnSpc>
            <a:spcBef>
              <a:spcPct val="0"/>
            </a:spcBef>
            <a:spcAft>
              <a:spcPct val="35000"/>
            </a:spcAft>
            <a:buFont typeface="Arial" panose="020B0604020202020204" pitchFamily="34" charset="0"/>
            <a:buNone/>
          </a:pPr>
          <a:endParaRPr lang="en-SG" sz="1100" kern="1200" dirty="0">
            <a:solidFill>
              <a:schemeClr val="bg1"/>
            </a:solidFill>
          </a:endParaRPr>
        </a:p>
        <a:p>
          <a:pPr lvl="0" algn="l" defTabSz="488950">
            <a:lnSpc>
              <a:spcPct val="90000"/>
            </a:lnSpc>
            <a:spcBef>
              <a:spcPct val="0"/>
            </a:spcBef>
            <a:spcAft>
              <a:spcPct val="35000"/>
            </a:spcAft>
            <a:buFont typeface="Arial" panose="020B0604020202020204" pitchFamily="34" charset="0"/>
            <a:buNone/>
          </a:pPr>
          <a:r>
            <a:rPr lang="en-SG" sz="1100" kern="1200" dirty="0">
              <a:solidFill>
                <a:schemeClr val="bg1"/>
              </a:solidFill>
            </a:rPr>
            <a:t>3. Green Ammonia and Green Hydrogen are touted as zero emission fuel. </a:t>
          </a:r>
        </a:p>
        <a:p>
          <a:pPr lvl="0" algn="l" defTabSz="488950">
            <a:lnSpc>
              <a:spcPct val="90000"/>
            </a:lnSpc>
            <a:spcBef>
              <a:spcPct val="0"/>
            </a:spcBef>
            <a:spcAft>
              <a:spcPct val="35000"/>
            </a:spcAft>
            <a:buFont typeface="Arial" panose="020B0604020202020204" pitchFamily="34" charset="0"/>
            <a:buNone/>
          </a:pPr>
          <a:endParaRPr lang="en-SG" sz="1100" kern="1200" dirty="0">
            <a:solidFill>
              <a:schemeClr val="bg1"/>
            </a:solidFill>
          </a:endParaRPr>
        </a:p>
        <a:p>
          <a:pPr lvl="0" algn="l" defTabSz="488950">
            <a:lnSpc>
              <a:spcPct val="90000"/>
            </a:lnSpc>
            <a:spcBef>
              <a:spcPct val="0"/>
            </a:spcBef>
            <a:spcAft>
              <a:spcPct val="35000"/>
            </a:spcAft>
            <a:buFont typeface="Arial" panose="020B0604020202020204" pitchFamily="34" charset="0"/>
            <a:buNone/>
          </a:pPr>
          <a:endParaRPr lang="en-SG" sz="1100" kern="1200" dirty="0">
            <a:solidFill>
              <a:schemeClr val="bg1"/>
            </a:solidFill>
          </a:endParaRPr>
        </a:p>
        <a:p>
          <a:pPr lvl="0" algn="l" defTabSz="488950">
            <a:lnSpc>
              <a:spcPct val="90000"/>
            </a:lnSpc>
            <a:spcBef>
              <a:spcPct val="0"/>
            </a:spcBef>
            <a:spcAft>
              <a:spcPct val="35000"/>
            </a:spcAft>
            <a:buFont typeface="Arial" panose="020B0604020202020204" pitchFamily="34" charset="0"/>
            <a:buNone/>
          </a:pPr>
          <a:endParaRPr lang="en-SG" sz="1100" kern="1200" dirty="0">
            <a:solidFill>
              <a:schemeClr val="bg1"/>
            </a:solidFill>
          </a:endParaRPr>
        </a:p>
        <a:p>
          <a:pPr lvl="0" algn="l" defTabSz="488950">
            <a:lnSpc>
              <a:spcPct val="90000"/>
            </a:lnSpc>
            <a:spcBef>
              <a:spcPct val="0"/>
            </a:spcBef>
            <a:spcAft>
              <a:spcPct val="35000"/>
            </a:spcAft>
            <a:buFont typeface="Arial" panose="020B0604020202020204" pitchFamily="34" charset="0"/>
            <a:buNone/>
          </a:pPr>
          <a:endParaRPr lang="en-SG" sz="1100" kern="1200" dirty="0">
            <a:solidFill>
              <a:schemeClr val="bg1"/>
            </a:solidFill>
          </a:endParaRPr>
        </a:p>
        <a:p>
          <a:pPr lvl="0" algn="l" defTabSz="488950">
            <a:lnSpc>
              <a:spcPct val="90000"/>
            </a:lnSpc>
            <a:spcBef>
              <a:spcPct val="0"/>
            </a:spcBef>
            <a:spcAft>
              <a:spcPct val="35000"/>
            </a:spcAft>
            <a:buFont typeface="Arial" panose="020B0604020202020204" pitchFamily="34" charset="0"/>
            <a:buNone/>
          </a:pPr>
          <a:r>
            <a:rPr lang="en-SG" sz="1100" kern="1200" dirty="0">
              <a:solidFill>
                <a:schemeClr val="bg1"/>
              </a:solidFill>
            </a:rPr>
            <a:t>4. Currently, LNG, LPG and Methanol are the preferred fuel. </a:t>
          </a:r>
        </a:p>
        <a:p>
          <a:pPr lvl="0" algn="l" defTabSz="488950">
            <a:lnSpc>
              <a:spcPct val="90000"/>
            </a:lnSpc>
            <a:spcBef>
              <a:spcPct val="0"/>
            </a:spcBef>
            <a:spcAft>
              <a:spcPct val="35000"/>
            </a:spcAft>
            <a:buFont typeface="Arial" panose="020B0604020202020204" pitchFamily="34" charset="0"/>
            <a:buNone/>
          </a:pPr>
          <a:endParaRPr lang="en-SG" sz="1100" kern="1200" dirty="0">
            <a:solidFill>
              <a:schemeClr val="bg1"/>
            </a:solidFill>
          </a:endParaRPr>
        </a:p>
        <a:p>
          <a:pPr lvl="0" algn="l" defTabSz="488950">
            <a:lnSpc>
              <a:spcPct val="90000"/>
            </a:lnSpc>
            <a:spcBef>
              <a:spcPct val="0"/>
            </a:spcBef>
            <a:spcAft>
              <a:spcPct val="35000"/>
            </a:spcAft>
            <a:buFont typeface="Arial" panose="020B0604020202020204" pitchFamily="34" charset="0"/>
            <a:buNone/>
          </a:pPr>
          <a:endParaRPr lang="en-SG" sz="1100" kern="1200" dirty="0">
            <a:solidFill>
              <a:schemeClr val="bg1"/>
            </a:solidFill>
          </a:endParaRPr>
        </a:p>
      </dsp:txBody>
      <dsp:txXfrm>
        <a:off x="1279333" y="1146385"/>
        <a:ext cx="2641600" cy="2781520"/>
      </dsp:txXfrm>
    </dsp:sp>
    <dsp:sp modelId="{74EE3741-68A5-457B-82B6-A5D37EC851C3}">
      <dsp:nvSpPr>
        <dsp:cNvPr id="0" name=""/>
        <dsp:cNvSpPr/>
      </dsp:nvSpPr>
      <dsp:spPr>
        <a:xfrm>
          <a:off x="4261742" y="1146385"/>
          <a:ext cx="2641600" cy="27815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SG" sz="1100" kern="1200" dirty="0">
              <a:solidFill>
                <a:schemeClr val="bg1"/>
              </a:solidFill>
            </a:rPr>
            <a:t>1. No consensus on measurement method.</a:t>
          </a:r>
        </a:p>
        <a:p>
          <a:pPr lvl="0" algn="l" defTabSz="488950">
            <a:lnSpc>
              <a:spcPct val="90000"/>
            </a:lnSpc>
            <a:spcBef>
              <a:spcPct val="0"/>
            </a:spcBef>
            <a:spcAft>
              <a:spcPct val="35000"/>
            </a:spcAft>
          </a:pPr>
          <a:endParaRPr lang="en-SG" sz="1100" kern="1200" dirty="0">
            <a:solidFill>
              <a:schemeClr val="bg1"/>
            </a:solidFill>
          </a:endParaRPr>
        </a:p>
        <a:p>
          <a:pPr lvl="0" algn="l" defTabSz="488950">
            <a:lnSpc>
              <a:spcPct val="90000"/>
            </a:lnSpc>
            <a:spcBef>
              <a:spcPct val="0"/>
            </a:spcBef>
            <a:spcAft>
              <a:spcPct val="35000"/>
            </a:spcAft>
          </a:pPr>
          <a:endParaRPr lang="en-SG" sz="1100" kern="1200" dirty="0">
            <a:solidFill>
              <a:schemeClr val="bg1"/>
            </a:solidFill>
          </a:endParaRPr>
        </a:p>
        <a:p>
          <a:pPr lvl="0" algn="l" defTabSz="488950">
            <a:lnSpc>
              <a:spcPct val="90000"/>
            </a:lnSpc>
            <a:spcBef>
              <a:spcPct val="0"/>
            </a:spcBef>
            <a:spcAft>
              <a:spcPct val="35000"/>
            </a:spcAft>
          </a:pPr>
          <a:r>
            <a:rPr lang="en-SG" sz="1100" kern="1200" dirty="0">
              <a:solidFill>
                <a:schemeClr val="bg1"/>
              </a:solidFill>
            </a:rPr>
            <a:t>2. Higher capex for dual fuel vessels. In addition price of alternative fuel is significantly higher. Given greater space requirement for alternative fuel, shipowner has to compromise on revenue earning space.</a:t>
          </a:r>
        </a:p>
        <a:p>
          <a:pPr lvl="0" algn="l" defTabSz="488950">
            <a:lnSpc>
              <a:spcPct val="90000"/>
            </a:lnSpc>
            <a:spcBef>
              <a:spcPct val="0"/>
            </a:spcBef>
            <a:spcAft>
              <a:spcPct val="35000"/>
            </a:spcAft>
          </a:pPr>
          <a:endParaRPr lang="en-SG" sz="1100" kern="1200" dirty="0">
            <a:solidFill>
              <a:schemeClr val="bg1"/>
            </a:solidFill>
          </a:endParaRPr>
        </a:p>
        <a:p>
          <a:pPr lvl="0" algn="l" defTabSz="488950">
            <a:lnSpc>
              <a:spcPct val="90000"/>
            </a:lnSpc>
            <a:spcBef>
              <a:spcPct val="0"/>
            </a:spcBef>
            <a:spcAft>
              <a:spcPct val="35000"/>
            </a:spcAft>
          </a:pPr>
          <a:r>
            <a:rPr lang="en-SG" sz="1100" kern="1200" dirty="0">
              <a:solidFill>
                <a:schemeClr val="bg1"/>
              </a:solidFill>
            </a:rPr>
            <a:t>3. Lack of sufficient production of zero/low carbon bunker fuel. In addition, there is low technological readiness in ammonia / hydrogen-propelled vessels. The safety concerns associated with ammonia and hydrogen fuel still remains. There is also a lack of operational procedures and regulation.</a:t>
          </a:r>
        </a:p>
        <a:p>
          <a:pPr lvl="0" algn="l" defTabSz="488950">
            <a:lnSpc>
              <a:spcPct val="90000"/>
            </a:lnSpc>
            <a:spcBef>
              <a:spcPct val="0"/>
            </a:spcBef>
            <a:spcAft>
              <a:spcPct val="35000"/>
            </a:spcAft>
          </a:pPr>
          <a:endParaRPr lang="en-SG" sz="1100" kern="1200" dirty="0">
            <a:solidFill>
              <a:schemeClr val="bg1"/>
            </a:solidFill>
          </a:endParaRPr>
        </a:p>
        <a:p>
          <a:pPr lvl="0" algn="l" defTabSz="488950">
            <a:lnSpc>
              <a:spcPct val="90000"/>
            </a:lnSpc>
            <a:spcBef>
              <a:spcPct val="0"/>
            </a:spcBef>
            <a:spcAft>
              <a:spcPct val="35000"/>
            </a:spcAft>
          </a:pPr>
          <a:r>
            <a:rPr lang="en-SG" sz="1100" kern="1200" dirty="0">
              <a:solidFill>
                <a:schemeClr val="bg1"/>
              </a:solidFill>
            </a:rPr>
            <a:t>4. Lack of LPG and methanol bunkering facility in the world. Therefore, some of the large shipowners are having to secure long term alternative fuel supply.</a:t>
          </a:r>
        </a:p>
        <a:p>
          <a:pPr lvl="0" algn="l" defTabSz="488950">
            <a:lnSpc>
              <a:spcPct val="90000"/>
            </a:lnSpc>
            <a:spcBef>
              <a:spcPct val="0"/>
            </a:spcBef>
            <a:spcAft>
              <a:spcPct val="35000"/>
            </a:spcAft>
          </a:pPr>
          <a:endParaRPr lang="en-SG" sz="1100" kern="1200" dirty="0">
            <a:solidFill>
              <a:schemeClr val="bg1"/>
            </a:solidFill>
          </a:endParaRPr>
        </a:p>
        <a:p>
          <a:pPr lvl="0" algn="l" defTabSz="488950">
            <a:lnSpc>
              <a:spcPct val="90000"/>
            </a:lnSpc>
            <a:spcBef>
              <a:spcPct val="0"/>
            </a:spcBef>
            <a:spcAft>
              <a:spcPct val="35000"/>
            </a:spcAft>
          </a:pPr>
          <a:endParaRPr lang="en-SG" sz="1100" kern="1200" dirty="0">
            <a:solidFill>
              <a:schemeClr val="bg1"/>
            </a:solidFill>
          </a:endParaRPr>
        </a:p>
      </dsp:txBody>
      <dsp:txXfrm>
        <a:off x="4261742" y="1146385"/>
        <a:ext cx="2641600" cy="2781520"/>
      </dsp:txXfrm>
    </dsp:sp>
    <dsp:sp modelId="{2E6BE02D-AC55-4436-8463-3B791912BD18}">
      <dsp:nvSpPr>
        <dsp:cNvPr id="0" name=""/>
        <dsp:cNvSpPr/>
      </dsp:nvSpPr>
      <dsp:spPr>
        <a:xfrm rot="16200000">
          <a:off x="-1207676" y="1809405"/>
          <a:ext cx="3576240" cy="1016000"/>
        </a:xfrm>
        <a:prstGeom prst="rightArrow">
          <a:avLst>
            <a:gd name="adj1" fmla="val 49830"/>
            <a:gd name="adj2" fmla="val 60660"/>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r" defTabSz="933450">
            <a:lnSpc>
              <a:spcPct val="90000"/>
            </a:lnSpc>
            <a:spcBef>
              <a:spcPct val="0"/>
            </a:spcBef>
            <a:spcAft>
              <a:spcPct val="35000"/>
            </a:spcAft>
          </a:pPr>
          <a:r>
            <a:rPr lang="en-SG" sz="2100" kern="1200" dirty="0">
              <a:solidFill>
                <a:schemeClr val="bg1"/>
              </a:solidFill>
            </a:rPr>
            <a:t>Issues</a:t>
          </a:r>
        </a:p>
      </dsp:txBody>
      <dsp:txXfrm>
        <a:off x="-1054123" y="2217822"/>
        <a:ext cx="3269135" cy="506272"/>
      </dsp:txXfrm>
    </dsp:sp>
    <dsp:sp modelId="{752A900D-4F87-46C3-B506-3D7CDE1A22B9}">
      <dsp:nvSpPr>
        <dsp:cNvPr id="0" name=""/>
        <dsp:cNvSpPr/>
      </dsp:nvSpPr>
      <dsp:spPr>
        <a:xfrm rot="5400000">
          <a:off x="5904323" y="3345052"/>
          <a:ext cx="3576240" cy="726226"/>
        </a:xfrm>
        <a:prstGeom prst="rightArrow">
          <a:avLst>
            <a:gd name="adj1" fmla="val 49830"/>
            <a:gd name="adj2" fmla="val 6066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r" defTabSz="933450">
            <a:lnSpc>
              <a:spcPct val="90000"/>
            </a:lnSpc>
            <a:spcBef>
              <a:spcPct val="0"/>
            </a:spcBef>
            <a:spcAft>
              <a:spcPct val="35000"/>
            </a:spcAft>
          </a:pPr>
          <a:r>
            <a:rPr lang="en-SG" sz="2100" kern="1200" dirty="0"/>
            <a:t>Constraints</a:t>
          </a:r>
        </a:p>
      </dsp:txBody>
      <dsp:txXfrm>
        <a:off x="6014081" y="3417469"/>
        <a:ext cx="3356725" cy="3618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0D31F-C113-4A6A-B25F-BD6105723141}">
      <dsp:nvSpPr>
        <dsp:cNvPr id="0" name=""/>
        <dsp:cNvSpPr/>
      </dsp:nvSpPr>
      <dsp:spPr>
        <a:xfrm rot="4993460">
          <a:off x="-542320" y="2042014"/>
          <a:ext cx="4189658" cy="2921764"/>
        </a:xfrm>
        <a:prstGeom prst="swooshArrow">
          <a:avLst>
            <a:gd name="adj1" fmla="val 16310"/>
            <a:gd name="adj2" fmla="val 313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87BC20-B748-4FC6-B662-293F43475D36}">
      <dsp:nvSpPr>
        <dsp:cNvPr id="0" name=""/>
        <dsp:cNvSpPr/>
      </dsp:nvSpPr>
      <dsp:spPr>
        <a:xfrm>
          <a:off x="1061219" y="2223684"/>
          <a:ext cx="105801" cy="105801"/>
        </a:xfrm>
        <a:prstGeom prst="ellipse">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9D75E8-1A9E-4F39-B019-F30863EC5C77}">
      <dsp:nvSpPr>
        <dsp:cNvPr id="0" name=""/>
        <dsp:cNvSpPr/>
      </dsp:nvSpPr>
      <dsp:spPr>
        <a:xfrm>
          <a:off x="1833054" y="3088966"/>
          <a:ext cx="105801" cy="105801"/>
        </a:xfrm>
        <a:prstGeom prst="ellipse">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314069-D9F9-45CF-88AB-CD8D6506DABF}">
      <dsp:nvSpPr>
        <dsp:cNvPr id="0" name=""/>
        <dsp:cNvSpPr/>
      </dsp:nvSpPr>
      <dsp:spPr>
        <a:xfrm>
          <a:off x="2307336" y="3957689"/>
          <a:ext cx="105801" cy="105801"/>
        </a:xfrm>
        <a:prstGeom prst="ellipse">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7142A5-7411-4295-BE77-4002068F305F}">
      <dsp:nvSpPr>
        <dsp:cNvPr id="0" name=""/>
        <dsp:cNvSpPr/>
      </dsp:nvSpPr>
      <dsp:spPr>
        <a:xfrm>
          <a:off x="3265832" y="1637584"/>
          <a:ext cx="1975294" cy="77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690" tIns="59690" rIns="59690" bIns="59690" numCol="1" spcCol="1270" anchor="b" anchorCtr="0">
          <a:noAutofit/>
        </a:bodyPr>
        <a:lstStyle/>
        <a:p>
          <a:pPr lvl="0" algn="ctr" defTabSz="2089150">
            <a:lnSpc>
              <a:spcPct val="90000"/>
            </a:lnSpc>
            <a:spcBef>
              <a:spcPct val="0"/>
            </a:spcBef>
            <a:spcAft>
              <a:spcPct val="35000"/>
            </a:spcAft>
          </a:pPr>
          <a:r>
            <a:rPr lang="en-US" sz="4700" kern="1200" dirty="0"/>
            <a:t> </a:t>
          </a:r>
        </a:p>
      </dsp:txBody>
      <dsp:txXfrm>
        <a:off x="3265832" y="1637584"/>
        <a:ext cx="1975294" cy="776528"/>
      </dsp:txXfrm>
    </dsp:sp>
    <dsp:sp modelId="{3A15E565-0388-41C4-8B53-4A25EA5242D5}">
      <dsp:nvSpPr>
        <dsp:cNvPr id="0" name=""/>
        <dsp:cNvSpPr/>
      </dsp:nvSpPr>
      <dsp:spPr>
        <a:xfrm>
          <a:off x="3805794" y="2727966"/>
          <a:ext cx="1347737" cy="77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690" tIns="59690" rIns="59690" bIns="59690" numCol="1" spcCol="1270" anchor="ctr" anchorCtr="0">
          <a:noAutofit/>
        </a:bodyPr>
        <a:lstStyle/>
        <a:p>
          <a:pPr lvl="0" algn="l" defTabSz="2089150">
            <a:lnSpc>
              <a:spcPct val="90000"/>
            </a:lnSpc>
            <a:spcBef>
              <a:spcPct val="0"/>
            </a:spcBef>
            <a:spcAft>
              <a:spcPct val="35000"/>
            </a:spcAft>
          </a:pPr>
          <a:r>
            <a:rPr lang="en-US" sz="4700" kern="1200" dirty="0"/>
            <a:t> </a:t>
          </a:r>
        </a:p>
      </dsp:txBody>
      <dsp:txXfrm>
        <a:off x="3805794" y="2727966"/>
        <a:ext cx="1347737" cy="776528"/>
      </dsp:txXfrm>
    </dsp:sp>
    <dsp:sp modelId="{056B063B-3D0E-4926-ACE5-234853F4D2CE}">
      <dsp:nvSpPr>
        <dsp:cNvPr id="0" name=""/>
        <dsp:cNvSpPr/>
      </dsp:nvSpPr>
      <dsp:spPr>
        <a:xfrm>
          <a:off x="3930065" y="4489734"/>
          <a:ext cx="98883" cy="77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690" tIns="59690" rIns="59690" bIns="59690" numCol="1" spcCol="1270" anchor="ctr" anchorCtr="0">
          <a:noAutofit/>
        </a:bodyPr>
        <a:lstStyle/>
        <a:p>
          <a:pPr lvl="0" algn="r" defTabSz="2089150">
            <a:lnSpc>
              <a:spcPct val="90000"/>
            </a:lnSpc>
            <a:spcBef>
              <a:spcPct val="0"/>
            </a:spcBef>
            <a:spcAft>
              <a:spcPct val="35000"/>
            </a:spcAft>
          </a:pPr>
          <a:r>
            <a:rPr lang="en-US" sz="4700" kern="1200" dirty="0"/>
            <a:t> </a:t>
          </a:r>
        </a:p>
      </dsp:txBody>
      <dsp:txXfrm>
        <a:off x="3930065" y="4489734"/>
        <a:ext cx="98883" cy="776528"/>
      </dsp:txXfrm>
    </dsp:sp>
    <dsp:sp modelId="{F89E6970-3564-4D8A-98B6-5772ED6C6D83}">
      <dsp:nvSpPr>
        <dsp:cNvPr id="0" name=""/>
        <dsp:cNvSpPr/>
      </dsp:nvSpPr>
      <dsp:spPr>
        <a:xfrm>
          <a:off x="2574052" y="4871401"/>
          <a:ext cx="105801" cy="105801"/>
        </a:xfrm>
        <a:prstGeom prst="ellipse">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C25BE3-3C4D-42D8-9971-9A69CD7EDE33}">
      <dsp:nvSpPr>
        <dsp:cNvPr id="0" name=""/>
        <dsp:cNvSpPr/>
      </dsp:nvSpPr>
      <dsp:spPr>
        <a:xfrm>
          <a:off x="3837863" y="3581600"/>
          <a:ext cx="1500769" cy="77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690" tIns="59690" rIns="59690" bIns="59690" numCol="1" spcCol="1270" anchor="ctr" anchorCtr="0">
          <a:noAutofit/>
        </a:bodyPr>
        <a:lstStyle/>
        <a:p>
          <a:pPr lvl="0" algn="l" defTabSz="2089150">
            <a:lnSpc>
              <a:spcPct val="90000"/>
            </a:lnSpc>
            <a:spcBef>
              <a:spcPct val="0"/>
            </a:spcBef>
            <a:spcAft>
              <a:spcPct val="35000"/>
            </a:spcAft>
          </a:pPr>
          <a:r>
            <a:rPr lang="en-US" sz="4700" kern="1200" dirty="0"/>
            <a:t> </a:t>
          </a:r>
        </a:p>
      </dsp:txBody>
      <dsp:txXfrm>
        <a:off x="3837863" y="3581600"/>
        <a:ext cx="1500769" cy="776528"/>
      </dsp:txXfrm>
    </dsp:sp>
    <dsp:sp modelId="{2F8B6756-D651-44E7-BD6D-3CEC00B2897B}">
      <dsp:nvSpPr>
        <dsp:cNvPr id="0" name=""/>
        <dsp:cNvSpPr/>
      </dsp:nvSpPr>
      <dsp:spPr>
        <a:xfrm>
          <a:off x="0" y="3586131"/>
          <a:ext cx="2936248" cy="77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690" tIns="59690" rIns="59690" bIns="59690" numCol="1" spcCol="1270" anchor="ctr" anchorCtr="0">
          <a:noAutofit/>
        </a:bodyPr>
        <a:lstStyle/>
        <a:p>
          <a:pPr lvl="0" algn="r" defTabSz="2089150">
            <a:lnSpc>
              <a:spcPct val="90000"/>
            </a:lnSpc>
            <a:spcBef>
              <a:spcPct val="0"/>
            </a:spcBef>
            <a:spcAft>
              <a:spcPct val="35000"/>
            </a:spcAft>
          </a:pPr>
          <a:endParaRPr lang="en-US" sz="4700" kern="1200" dirty="0"/>
        </a:p>
      </dsp:txBody>
      <dsp:txXfrm>
        <a:off x="0" y="3586131"/>
        <a:ext cx="2936248" cy="776528"/>
      </dsp:txXfrm>
    </dsp:sp>
    <dsp:sp modelId="{255819FC-4621-4D7F-BB92-E4BAE50AFB79}">
      <dsp:nvSpPr>
        <dsp:cNvPr id="0" name=""/>
        <dsp:cNvSpPr/>
      </dsp:nvSpPr>
      <dsp:spPr>
        <a:xfrm>
          <a:off x="1457073" y="5452427"/>
          <a:ext cx="2669316" cy="77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lvl="0" algn="ctr" defTabSz="889000">
            <a:lnSpc>
              <a:spcPct val="90000"/>
            </a:lnSpc>
            <a:spcBef>
              <a:spcPct val="0"/>
            </a:spcBef>
            <a:spcAft>
              <a:spcPct val="35000"/>
            </a:spcAft>
          </a:pPr>
          <a:r>
            <a:rPr lang="en-US" sz="2000" b="1" kern="1200" dirty="0">
              <a:solidFill>
                <a:srgbClr val="8B1C6D"/>
              </a:solidFill>
            </a:rPr>
            <a:t>Speed Reduction</a:t>
          </a:r>
        </a:p>
      </dsp:txBody>
      <dsp:txXfrm>
        <a:off x="1457073" y="5452427"/>
        <a:ext cx="2669316" cy="7765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8FDD0-C976-4824-BA0A-53816ED77A52}">
      <dsp:nvSpPr>
        <dsp:cNvPr id="0" name=""/>
        <dsp:cNvSpPr/>
      </dsp:nvSpPr>
      <dsp:spPr>
        <a:xfrm>
          <a:off x="895879" y="395819"/>
          <a:ext cx="3423132" cy="118880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E1AAEA-A855-470D-9DA7-25007F657221}">
      <dsp:nvSpPr>
        <dsp:cNvPr id="0" name=""/>
        <dsp:cNvSpPr/>
      </dsp:nvSpPr>
      <dsp:spPr>
        <a:xfrm>
          <a:off x="2321892" y="3290854"/>
          <a:ext cx="663397" cy="424574"/>
        </a:xfrm>
        <a:prstGeom prst="down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C41E01-98E3-4AA6-9422-A8DDF7406840}">
      <dsp:nvSpPr>
        <dsp:cNvPr id="0" name=""/>
        <dsp:cNvSpPr/>
      </dsp:nvSpPr>
      <dsp:spPr>
        <a:xfrm>
          <a:off x="922536" y="3866690"/>
          <a:ext cx="3438926" cy="625262"/>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IN" sz="1600" b="1" kern="1200" dirty="0">
              <a:solidFill>
                <a:schemeClr val="tx1"/>
              </a:solidFill>
              <a:latin typeface="Arial Nova Cond" panose="020B0506020202020204" pitchFamily="34" charset="0"/>
            </a:rPr>
            <a:t>One long-term alternative fuel or “multi-fuel” future?</a:t>
          </a:r>
        </a:p>
      </dsp:txBody>
      <dsp:txXfrm>
        <a:off x="922536" y="3866690"/>
        <a:ext cx="3438926" cy="625262"/>
      </dsp:txXfrm>
    </dsp:sp>
    <dsp:sp modelId="{C995A3B7-BF53-4CC3-8299-AFF044FAE087}">
      <dsp:nvSpPr>
        <dsp:cNvPr id="0" name=""/>
        <dsp:cNvSpPr/>
      </dsp:nvSpPr>
      <dsp:spPr>
        <a:xfrm>
          <a:off x="2181251" y="1660488"/>
          <a:ext cx="1194115" cy="1194115"/>
        </a:xfrm>
        <a:prstGeom prst="ellipse">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IN" sz="1500" kern="1200" dirty="0"/>
            <a:t>Other fuels</a:t>
          </a:r>
        </a:p>
      </dsp:txBody>
      <dsp:txXfrm>
        <a:off x="2356125" y="1835362"/>
        <a:ext cx="844367" cy="844367"/>
      </dsp:txXfrm>
    </dsp:sp>
    <dsp:sp modelId="{55E34125-B203-45E3-A970-8F27A2010AB4}">
      <dsp:nvSpPr>
        <dsp:cNvPr id="0" name=""/>
        <dsp:cNvSpPr/>
      </dsp:nvSpPr>
      <dsp:spPr>
        <a:xfrm>
          <a:off x="1326795" y="738317"/>
          <a:ext cx="1194115" cy="1194115"/>
        </a:xfrm>
        <a:prstGeom prst="ellipse">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IN" sz="1500" kern="1200" dirty="0"/>
            <a:t>Hydrogen</a:t>
          </a:r>
        </a:p>
      </dsp:txBody>
      <dsp:txXfrm>
        <a:off x="1501669" y="913191"/>
        <a:ext cx="844367" cy="844367"/>
      </dsp:txXfrm>
    </dsp:sp>
    <dsp:sp modelId="{89EBC4D1-9FDD-4CAA-8680-86F562F6F5BD}">
      <dsp:nvSpPr>
        <dsp:cNvPr id="0" name=""/>
        <dsp:cNvSpPr/>
      </dsp:nvSpPr>
      <dsp:spPr>
        <a:xfrm>
          <a:off x="2547447" y="475925"/>
          <a:ext cx="1194115" cy="1194115"/>
        </a:xfrm>
        <a:prstGeom prst="ellipse">
          <a:avLst/>
        </a:prstGeom>
        <a:solidFill>
          <a:schemeClr val="accent4">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IN" sz="1500" kern="1200" dirty="0"/>
            <a:t>Ammonia</a:t>
          </a:r>
        </a:p>
      </dsp:txBody>
      <dsp:txXfrm>
        <a:off x="2722321" y="650799"/>
        <a:ext cx="844367" cy="844367"/>
      </dsp:txXfrm>
    </dsp:sp>
    <dsp:sp modelId="{4FF69922-1DC2-4FA9-87C4-10E9187ABF86}">
      <dsp:nvSpPr>
        <dsp:cNvPr id="0" name=""/>
        <dsp:cNvSpPr/>
      </dsp:nvSpPr>
      <dsp:spPr>
        <a:xfrm>
          <a:off x="750456" y="232639"/>
          <a:ext cx="3715027" cy="2972021"/>
        </a:xfrm>
        <a:prstGeom prst="funnel">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36D586-0E58-434A-901D-4974B9413FEE}">
      <dsp:nvSpPr>
        <dsp:cNvPr id="0" name=""/>
        <dsp:cNvSpPr/>
      </dsp:nvSpPr>
      <dsp:spPr>
        <a:xfrm>
          <a:off x="1180078" y="103956"/>
          <a:ext cx="3222639" cy="1119180"/>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48A11E-BA73-45BB-BB71-58A460EE8E3F}">
      <dsp:nvSpPr>
        <dsp:cNvPr id="0" name=""/>
        <dsp:cNvSpPr/>
      </dsp:nvSpPr>
      <dsp:spPr>
        <a:xfrm>
          <a:off x="2500990" y="2663376"/>
          <a:ext cx="516015" cy="797104"/>
        </a:xfrm>
        <a:prstGeom prst="down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4D3490-E71D-48B2-B44E-C463ADA3EFF0}">
      <dsp:nvSpPr>
        <dsp:cNvPr id="0" name=""/>
        <dsp:cNvSpPr/>
      </dsp:nvSpPr>
      <dsp:spPr>
        <a:xfrm>
          <a:off x="53550" y="3368769"/>
          <a:ext cx="5473240" cy="577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IN" sz="2000" b="1" kern="1200" dirty="0"/>
            <a:t>Reduce CO</a:t>
          </a:r>
          <a:r>
            <a:rPr lang="en-IN" sz="2000" b="1" kern="1200" baseline="-25000" dirty="0"/>
            <a:t>2</a:t>
          </a:r>
          <a:r>
            <a:rPr lang="en-IN" sz="2000" b="1" kern="1200" dirty="0"/>
            <a:t> emission</a:t>
          </a:r>
          <a:endParaRPr lang="en-IN" sz="2000" kern="1200" dirty="0"/>
        </a:p>
      </dsp:txBody>
      <dsp:txXfrm>
        <a:off x="53550" y="3368769"/>
        <a:ext cx="5473240" cy="577137"/>
      </dsp:txXfrm>
    </dsp:sp>
    <dsp:sp modelId="{4AACC84D-CC09-4D9E-AD9C-4D2E312A9832}">
      <dsp:nvSpPr>
        <dsp:cNvPr id="0" name=""/>
        <dsp:cNvSpPr/>
      </dsp:nvSpPr>
      <dsp:spPr>
        <a:xfrm>
          <a:off x="2229132" y="1482212"/>
          <a:ext cx="890640" cy="890640"/>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IN" sz="1300" kern="1200" dirty="0"/>
            <a:t>Others</a:t>
          </a:r>
        </a:p>
      </dsp:txBody>
      <dsp:txXfrm>
        <a:off x="2359563" y="1612643"/>
        <a:ext cx="629778" cy="629778"/>
      </dsp:txXfrm>
    </dsp:sp>
    <dsp:sp modelId="{1863D53B-33D6-43D6-B4EA-73FA88A81BD8}">
      <dsp:nvSpPr>
        <dsp:cNvPr id="0" name=""/>
        <dsp:cNvSpPr/>
      </dsp:nvSpPr>
      <dsp:spPr>
        <a:xfrm>
          <a:off x="1601881" y="340867"/>
          <a:ext cx="1124176" cy="1124176"/>
        </a:xfrm>
        <a:prstGeom prst="ellipse">
          <a:avLst/>
        </a:prstGeom>
        <a:solidFill>
          <a:schemeClr val="accent2">
            <a:hueOff val="689259"/>
            <a:satOff val="12903"/>
            <a:lumOff val="-7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IN" sz="1300" kern="1200" dirty="0"/>
            <a:t>Alternative Fuels</a:t>
          </a:r>
        </a:p>
      </dsp:txBody>
      <dsp:txXfrm>
        <a:off x="1766513" y="505499"/>
        <a:ext cx="794912" cy="794912"/>
      </dsp:txXfrm>
    </dsp:sp>
    <dsp:sp modelId="{77A12A7A-EF9D-4BB7-957A-91DF5E1E425F}">
      <dsp:nvSpPr>
        <dsp:cNvPr id="0" name=""/>
        <dsp:cNvSpPr/>
      </dsp:nvSpPr>
      <dsp:spPr>
        <a:xfrm>
          <a:off x="2675584" y="227193"/>
          <a:ext cx="1124176" cy="1124176"/>
        </a:xfrm>
        <a:prstGeom prst="ellipse">
          <a:avLst/>
        </a:prstGeom>
        <a:solidFill>
          <a:schemeClr val="accent2">
            <a:hueOff val="1378517"/>
            <a:satOff val="25807"/>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IN" sz="1300" kern="1200" dirty="0"/>
            <a:t>Speed Reduction</a:t>
          </a:r>
        </a:p>
      </dsp:txBody>
      <dsp:txXfrm>
        <a:off x="2840216" y="391825"/>
        <a:ext cx="794912" cy="794912"/>
      </dsp:txXfrm>
    </dsp:sp>
    <dsp:sp modelId="{FC507963-9638-40A6-AAD4-12C522B53E37}">
      <dsp:nvSpPr>
        <dsp:cNvPr id="0" name=""/>
        <dsp:cNvSpPr/>
      </dsp:nvSpPr>
      <dsp:spPr>
        <a:xfrm>
          <a:off x="1097982" y="51989"/>
          <a:ext cx="3289095" cy="2505676"/>
        </a:xfrm>
        <a:prstGeom prst="funnel">
          <a:avLst/>
        </a:prstGeom>
        <a:solidFill>
          <a:schemeClr val="lt1">
            <a:alpha val="40000"/>
            <a:hueOff val="0"/>
            <a:satOff val="0"/>
            <a:lumOff val="0"/>
            <a:alphaOff val="0"/>
          </a:schemeClr>
        </a:solidFill>
        <a:ln w="100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7B285-88F2-4A09-B3CC-BD819FE1D8AA}">
      <dsp:nvSpPr>
        <dsp:cNvPr id="0" name=""/>
        <dsp:cNvSpPr/>
      </dsp:nvSpPr>
      <dsp:spPr>
        <a:xfrm>
          <a:off x="4292903" y="1105997"/>
          <a:ext cx="2755292" cy="2755292"/>
        </a:xfrm>
        <a:prstGeom prst="ellipse">
          <a:avLst/>
        </a:prstGeom>
        <a:solidFill>
          <a:srgbClr val="00B0F0">
            <a:alpha val="50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GB" sz="2600" kern="1200" dirty="0"/>
            <a:t>Drivers for successful adoption of alternative fuel</a:t>
          </a:r>
        </a:p>
      </dsp:txBody>
      <dsp:txXfrm>
        <a:off x="4696406" y="1509500"/>
        <a:ext cx="1948286" cy="1948286"/>
      </dsp:txXfrm>
    </dsp:sp>
    <dsp:sp modelId="{63E14C42-0DFD-4A1F-AF72-E1003AFCA88E}">
      <dsp:nvSpPr>
        <dsp:cNvPr id="0" name=""/>
        <dsp:cNvSpPr/>
      </dsp:nvSpPr>
      <dsp:spPr>
        <a:xfrm>
          <a:off x="4981726" y="491"/>
          <a:ext cx="1377646" cy="1377646"/>
        </a:xfrm>
        <a:prstGeom prst="ellipse">
          <a:avLst/>
        </a:prstGeom>
        <a:solidFill>
          <a:schemeClr val="accent2">
            <a:alpha val="50000"/>
            <a:hueOff val="344629"/>
            <a:satOff val="6452"/>
            <a:lumOff val="-39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buFont typeface="Symbol" panose="05050102010706020507" pitchFamily="18" charset="2"/>
            <a:buChar char=""/>
          </a:pPr>
          <a:r>
            <a:rPr lang="en-GB" sz="1200" b="1" kern="1200" dirty="0"/>
            <a:t>Marine engines and vessels design</a:t>
          </a:r>
        </a:p>
      </dsp:txBody>
      <dsp:txXfrm>
        <a:off x="5183478" y="202243"/>
        <a:ext cx="974142" cy="974142"/>
      </dsp:txXfrm>
    </dsp:sp>
    <dsp:sp modelId="{0BFA298D-8FD2-4715-A3E4-C93A88FA3ABC}">
      <dsp:nvSpPr>
        <dsp:cNvPr id="0" name=""/>
        <dsp:cNvSpPr/>
      </dsp:nvSpPr>
      <dsp:spPr>
        <a:xfrm>
          <a:off x="6776055" y="1794820"/>
          <a:ext cx="1377646" cy="1377646"/>
        </a:xfrm>
        <a:prstGeom prst="ellipse">
          <a:avLst/>
        </a:prstGeom>
        <a:solidFill>
          <a:schemeClr val="accent2">
            <a:alpha val="50000"/>
            <a:hueOff val="689259"/>
            <a:satOff val="12903"/>
            <a:lumOff val="-7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buFont typeface="Symbol" panose="05050102010706020507" pitchFamily="18" charset="2"/>
            <a:buChar char=""/>
          </a:pPr>
          <a:r>
            <a:rPr lang="en-GB" sz="1200" b="1" kern="1200" dirty="0"/>
            <a:t>Fuel availability and bunkering infrastructure </a:t>
          </a:r>
        </a:p>
      </dsp:txBody>
      <dsp:txXfrm>
        <a:off x="6977807" y="1996572"/>
        <a:ext cx="974142" cy="974142"/>
      </dsp:txXfrm>
    </dsp:sp>
    <dsp:sp modelId="{3EBF1916-7168-408C-ADBE-2748869ABDD8}">
      <dsp:nvSpPr>
        <dsp:cNvPr id="0" name=""/>
        <dsp:cNvSpPr/>
      </dsp:nvSpPr>
      <dsp:spPr>
        <a:xfrm>
          <a:off x="4981726" y="3589149"/>
          <a:ext cx="1377646" cy="1377646"/>
        </a:xfrm>
        <a:prstGeom prst="ellipse">
          <a:avLst/>
        </a:prstGeom>
        <a:solidFill>
          <a:schemeClr val="accent2">
            <a:alpha val="50000"/>
            <a:hueOff val="1033888"/>
            <a:satOff val="19355"/>
            <a:lumOff val="-117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buFont typeface="Symbol" panose="05050102010706020507" pitchFamily="18" charset="2"/>
            <a:buChar char=""/>
          </a:pPr>
          <a:r>
            <a:rPr lang="en-GB" sz="1200" b="1" kern="1200" dirty="0"/>
            <a:t>Shipowners motivation</a:t>
          </a:r>
        </a:p>
      </dsp:txBody>
      <dsp:txXfrm>
        <a:off x="5183478" y="3790901"/>
        <a:ext cx="974142" cy="974142"/>
      </dsp:txXfrm>
    </dsp:sp>
    <dsp:sp modelId="{70B91A9C-28D7-4809-8E21-B09B0B56A8BF}">
      <dsp:nvSpPr>
        <dsp:cNvPr id="0" name=""/>
        <dsp:cNvSpPr/>
      </dsp:nvSpPr>
      <dsp:spPr>
        <a:xfrm>
          <a:off x="3187397" y="1794820"/>
          <a:ext cx="1377646" cy="1377646"/>
        </a:xfrm>
        <a:prstGeom prst="ellipse">
          <a:avLst/>
        </a:prstGeom>
        <a:solidFill>
          <a:schemeClr val="accent2">
            <a:alpha val="50000"/>
            <a:hueOff val="1378517"/>
            <a:satOff val="25807"/>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buFont typeface="Symbol" panose="05050102010706020507" pitchFamily="18" charset="2"/>
            <a:buChar char=""/>
          </a:pPr>
          <a:r>
            <a:rPr lang="en-GB" sz="1200" b="1" kern="1200" dirty="0"/>
            <a:t>Others</a:t>
          </a:r>
        </a:p>
      </dsp:txBody>
      <dsp:txXfrm>
        <a:off x="3389149" y="1996572"/>
        <a:ext cx="974142" cy="9741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FD530-A803-46DE-BDF2-A7204A0F4E59}">
      <dsp:nvSpPr>
        <dsp:cNvPr id="0" name=""/>
        <dsp:cNvSpPr/>
      </dsp:nvSpPr>
      <dsp:spPr>
        <a:xfrm>
          <a:off x="6488237" y="1084056"/>
          <a:ext cx="2102256" cy="3446926"/>
        </a:xfrm>
        <a:prstGeom prst="wedgeRectCallout">
          <a:avLst>
            <a:gd name="adj1" fmla="val 0"/>
            <a:gd name="adj2" fmla="val 0"/>
          </a:avLst>
        </a:prstGeom>
        <a:solidFill>
          <a:schemeClr val="bg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r" defTabSz="533400">
            <a:lnSpc>
              <a:spcPct val="90000"/>
            </a:lnSpc>
            <a:spcBef>
              <a:spcPct val="0"/>
            </a:spcBef>
            <a:spcAft>
              <a:spcPct val="35000"/>
            </a:spcAft>
          </a:pPr>
          <a:endParaRPr lang="en-US" sz="1200" kern="1200" dirty="0">
            <a:solidFill>
              <a:schemeClr val="accent5">
                <a:lumMod val="50000"/>
              </a:schemeClr>
            </a:solidFill>
          </a:endParaRPr>
        </a:p>
        <a:p>
          <a:pPr lvl="0" algn="r" defTabSz="533400">
            <a:lnSpc>
              <a:spcPct val="90000"/>
            </a:lnSpc>
            <a:spcBef>
              <a:spcPct val="0"/>
            </a:spcBef>
            <a:spcAft>
              <a:spcPct val="35000"/>
            </a:spcAft>
          </a:pPr>
          <a:endParaRPr lang="en-GB" sz="1200" kern="1200" dirty="0">
            <a:solidFill>
              <a:schemeClr val="accent5">
                <a:lumMod val="50000"/>
              </a:schemeClr>
            </a:solidFill>
          </a:endParaRPr>
        </a:p>
        <a:p>
          <a:pPr lvl="0" algn="r" defTabSz="533400">
            <a:lnSpc>
              <a:spcPct val="90000"/>
            </a:lnSpc>
            <a:spcBef>
              <a:spcPct val="0"/>
            </a:spcBef>
            <a:spcAft>
              <a:spcPct val="35000"/>
            </a:spcAft>
          </a:pPr>
          <a:endParaRPr lang="en-GB" sz="1200" kern="1200" dirty="0">
            <a:solidFill>
              <a:schemeClr val="accent5">
                <a:lumMod val="50000"/>
              </a:schemeClr>
            </a:solidFill>
          </a:endParaRPr>
        </a:p>
        <a:p>
          <a:pPr lvl="0" algn="r" defTabSz="533400">
            <a:lnSpc>
              <a:spcPct val="90000"/>
            </a:lnSpc>
            <a:spcBef>
              <a:spcPct val="0"/>
            </a:spcBef>
            <a:spcAft>
              <a:spcPct val="35000"/>
            </a:spcAft>
          </a:pPr>
          <a:r>
            <a:rPr lang="en-GB" sz="1200" kern="1200" dirty="0">
              <a:solidFill>
                <a:schemeClr val="accent5">
                  <a:lumMod val="50000"/>
                </a:schemeClr>
              </a:solidFill>
            </a:rPr>
            <a:t>New, more-efficient power providers, e.g. fuel cells</a:t>
          </a:r>
        </a:p>
        <a:p>
          <a:pPr lvl="0" algn="r" defTabSz="533400">
            <a:lnSpc>
              <a:spcPct val="90000"/>
            </a:lnSpc>
            <a:spcBef>
              <a:spcPct val="0"/>
            </a:spcBef>
            <a:spcAft>
              <a:spcPct val="35000"/>
            </a:spcAft>
          </a:pPr>
          <a:endParaRPr lang="en-GB" sz="1200" kern="1200" dirty="0">
            <a:solidFill>
              <a:schemeClr val="accent5">
                <a:lumMod val="50000"/>
              </a:schemeClr>
            </a:solidFill>
          </a:endParaRPr>
        </a:p>
        <a:p>
          <a:pPr lvl="0" algn="r" defTabSz="533400">
            <a:lnSpc>
              <a:spcPct val="90000"/>
            </a:lnSpc>
            <a:spcBef>
              <a:spcPct val="0"/>
            </a:spcBef>
            <a:spcAft>
              <a:spcPct val="35000"/>
            </a:spcAft>
          </a:pPr>
          <a:endParaRPr lang="en-GB" sz="1200" kern="1200" dirty="0">
            <a:solidFill>
              <a:schemeClr val="accent5">
                <a:lumMod val="50000"/>
              </a:schemeClr>
            </a:solidFill>
          </a:endParaRPr>
        </a:p>
        <a:p>
          <a:pPr lvl="0" algn="r" defTabSz="533400">
            <a:lnSpc>
              <a:spcPct val="90000"/>
            </a:lnSpc>
            <a:spcBef>
              <a:spcPct val="0"/>
            </a:spcBef>
            <a:spcAft>
              <a:spcPct val="35000"/>
            </a:spcAft>
          </a:pPr>
          <a:endParaRPr lang="en-GB" sz="1200" kern="1200" dirty="0">
            <a:solidFill>
              <a:schemeClr val="accent5">
                <a:lumMod val="50000"/>
              </a:schemeClr>
            </a:solidFill>
          </a:endParaRPr>
        </a:p>
        <a:p>
          <a:pPr lvl="0" algn="r" defTabSz="533400">
            <a:lnSpc>
              <a:spcPct val="90000"/>
            </a:lnSpc>
            <a:spcBef>
              <a:spcPct val="0"/>
            </a:spcBef>
            <a:spcAft>
              <a:spcPct val="35000"/>
            </a:spcAft>
          </a:pPr>
          <a:endParaRPr lang="en-GB" sz="1200" kern="1200" dirty="0">
            <a:solidFill>
              <a:schemeClr val="accent5">
                <a:lumMod val="50000"/>
              </a:schemeClr>
            </a:solidFill>
          </a:endParaRPr>
        </a:p>
        <a:p>
          <a:pPr lvl="0" algn="r" defTabSz="533400">
            <a:lnSpc>
              <a:spcPct val="90000"/>
            </a:lnSpc>
            <a:spcBef>
              <a:spcPct val="0"/>
            </a:spcBef>
            <a:spcAft>
              <a:spcPts val="1000"/>
            </a:spcAft>
          </a:pPr>
          <a:endParaRPr lang="en-GB" sz="1200" kern="1200" dirty="0">
            <a:solidFill>
              <a:schemeClr val="accent5">
                <a:lumMod val="50000"/>
              </a:schemeClr>
            </a:solidFill>
          </a:endParaRPr>
        </a:p>
        <a:p>
          <a:pPr lvl="0" algn="r" defTabSz="533400">
            <a:lnSpc>
              <a:spcPct val="90000"/>
            </a:lnSpc>
            <a:spcBef>
              <a:spcPct val="0"/>
            </a:spcBef>
            <a:spcAft>
              <a:spcPts val="1000"/>
            </a:spcAft>
          </a:pPr>
          <a:r>
            <a:rPr lang="en-SG" sz="1200" kern="1200" dirty="0">
              <a:solidFill>
                <a:schemeClr val="accent5">
                  <a:lumMod val="50000"/>
                </a:schemeClr>
              </a:solidFill>
            </a:rPr>
            <a:t>Wind-assisted propulsion</a:t>
          </a:r>
          <a:endParaRPr lang="en-GB" sz="1200" kern="1200" dirty="0">
            <a:solidFill>
              <a:schemeClr val="accent5">
                <a:lumMod val="50000"/>
              </a:schemeClr>
            </a:solidFill>
          </a:endParaRPr>
        </a:p>
        <a:p>
          <a:pPr lvl="0" algn="r" defTabSz="533400">
            <a:lnSpc>
              <a:spcPct val="90000"/>
            </a:lnSpc>
            <a:spcBef>
              <a:spcPct val="0"/>
            </a:spcBef>
            <a:spcAft>
              <a:spcPts val="1800"/>
            </a:spcAft>
          </a:pPr>
          <a:r>
            <a:rPr lang="en-GB" sz="1200" kern="1200" dirty="0">
              <a:solidFill>
                <a:schemeClr val="accent5">
                  <a:lumMod val="50000"/>
                </a:schemeClr>
              </a:solidFill>
            </a:rPr>
            <a:t>Speed reduction</a:t>
          </a:r>
        </a:p>
        <a:p>
          <a:pPr lvl="0" algn="r" defTabSz="533400">
            <a:lnSpc>
              <a:spcPct val="90000"/>
            </a:lnSpc>
            <a:spcBef>
              <a:spcPct val="0"/>
            </a:spcBef>
            <a:spcAft>
              <a:spcPct val="35000"/>
            </a:spcAft>
          </a:pPr>
          <a:r>
            <a:rPr lang="en-GB" sz="1200" kern="1200" dirty="0">
              <a:solidFill>
                <a:schemeClr val="accent5">
                  <a:lumMod val="50000"/>
                </a:schemeClr>
              </a:solidFill>
            </a:rPr>
            <a:t>Biofuel or synthetic fuel</a:t>
          </a:r>
          <a:endParaRPr lang="en-SG" sz="1200" kern="1200" dirty="0">
            <a:solidFill>
              <a:schemeClr val="accent5">
                <a:lumMod val="50000"/>
              </a:schemeClr>
            </a:solidFill>
          </a:endParaRPr>
        </a:p>
      </dsp:txBody>
      <dsp:txXfrm>
        <a:off x="6755040" y="1084056"/>
        <a:ext cx="1835453" cy="3446926"/>
      </dsp:txXfrm>
    </dsp:sp>
    <dsp:sp modelId="{FE10BB51-0243-4F70-B09A-8017AA4B1544}">
      <dsp:nvSpPr>
        <dsp:cNvPr id="0" name=""/>
        <dsp:cNvSpPr/>
      </dsp:nvSpPr>
      <dsp:spPr>
        <a:xfrm>
          <a:off x="6474779" y="326112"/>
          <a:ext cx="2125989" cy="736633"/>
        </a:xfrm>
        <a:prstGeom prst="rect">
          <a:avLst/>
        </a:prstGeom>
        <a:solidFill>
          <a:schemeClr val="accent4">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622300">
            <a:lnSpc>
              <a:spcPct val="90000"/>
            </a:lnSpc>
            <a:spcBef>
              <a:spcPct val="0"/>
            </a:spcBef>
            <a:spcAft>
              <a:spcPct val="35000"/>
            </a:spcAft>
          </a:pPr>
          <a:r>
            <a:rPr lang="en-US" sz="1400" b="1" kern="1200" dirty="0">
              <a:solidFill>
                <a:schemeClr val="bg1"/>
              </a:solidFill>
            </a:rPr>
            <a:t>Upgrade in 2028 ±2 years</a:t>
          </a:r>
          <a:endParaRPr lang="en-GB" sz="1400" b="1" kern="1200" dirty="0">
            <a:solidFill>
              <a:schemeClr val="bg1"/>
            </a:solidFill>
          </a:endParaRPr>
        </a:p>
      </dsp:txBody>
      <dsp:txXfrm>
        <a:off x="6474779" y="326112"/>
        <a:ext cx="2125989" cy="736633"/>
      </dsp:txXfrm>
    </dsp:sp>
    <dsp:sp modelId="{64C8E5A2-8111-4F75-9864-00B9724BC824}">
      <dsp:nvSpPr>
        <dsp:cNvPr id="0" name=""/>
        <dsp:cNvSpPr/>
      </dsp:nvSpPr>
      <dsp:spPr>
        <a:xfrm>
          <a:off x="3702093" y="1084839"/>
          <a:ext cx="2778854" cy="3452387"/>
        </a:xfrm>
        <a:prstGeom prst="wedgeRectCallout">
          <a:avLst>
            <a:gd name="adj1" fmla="val 62500"/>
            <a:gd name="adj2" fmla="val 20830"/>
          </a:avLst>
        </a:prstGeom>
        <a:solidFill>
          <a:schemeClr val="accent4">
            <a:lumMod val="20000"/>
            <a:lumOff val="8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r" defTabSz="533400">
            <a:lnSpc>
              <a:spcPct val="90000"/>
            </a:lnSpc>
            <a:spcBef>
              <a:spcPct val="0"/>
            </a:spcBef>
            <a:spcAft>
              <a:spcPct val="35000"/>
            </a:spcAft>
          </a:pPr>
          <a:r>
            <a:rPr lang="en-US" sz="1200" kern="1200" dirty="0">
              <a:solidFill>
                <a:schemeClr val="accent5">
                  <a:lumMod val="50000"/>
                </a:schemeClr>
              </a:solidFill>
            </a:rPr>
            <a:t>High-performance coating</a:t>
          </a:r>
        </a:p>
        <a:p>
          <a:pPr lvl="0" algn="r" defTabSz="533400">
            <a:lnSpc>
              <a:spcPct val="90000"/>
            </a:lnSpc>
            <a:spcBef>
              <a:spcPct val="0"/>
            </a:spcBef>
            <a:spcAft>
              <a:spcPct val="35000"/>
            </a:spcAft>
          </a:pPr>
          <a:r>
            <a:rPr lang="en-US" sz="1200" kern="1200" dirty="0">
              <a:solidFill>
                <a:schemeClr val="accent5">
                  <a:lumMod val="50000"/>
                </a:schemeClr>
              </a:solidFill>
            </a:rPr>
            <a:t>Energy-saving device</a:t>
          </a:r>
        </a:p>
        <a:p>
          <a:pPr lvl="0" algn="r" defTabSz="533400">
            <a:lnSpc>
              <a:spcPct val="90000"/>
            </a:lnSpc>
            <a:spcBef>
              <a:spcPct val="0"/>
            </a:spcBef>
            <a:spcAft>
              <a:spcPct val="35000"/>
            </a:spcAft>
          </a:pPr>
          <a:endParaRPr lang="en-US" sz="1200" kern="1200" dirty="0">
            <a:solidFill>
              <a:schemeClr val="accent5">
                <a:lumMod val="50000"/>
              </a:schemeClr>
            </a:solidFill>
          </a:endParaRPr>
        </a:p>
        <a:p>
          <a:pPr lvl="0" algn="r" defTabSz="533400">
            <a:lnSpc>
              <a:spcPct val="90000"/>
            </a:lnSpc>
            <a:spcBef>
              <a:spcPct val="0"/>
            </a:spcBef>
            <a:spcAft>
              <a:spcPct val="35000"/>
            </a:spcAft>
          </a:pPr>
          <a:r>
            <a:rPr lang="en-US" sz="1200" kern="1200" dirty="0">
              <a:solidFill>
                <a:schemeClr val="accent5">
                  <a:lumMod val="50000"/>
                </a:schemeClr>
              </a:solidFill>
            </a:rPr>
            <a:t>Energy-efficient lighting system (LED, Light-emitting Diode)</a:t>
          </a:r>
        </a:p>
        <a:p>
          <a:pPr lvl="0" algn="r" defTabSz="533400">
            <a:lnSpc>
              <a:spcPct val="90000"/>
            </a:lnSpc>
            <a:spcBef>
              <a:spcPct val="0"/>
            </a:spcBef>
            <a:spcAft>
              <a:spcPct val="35000"/>
            </a:spcAft>
          </a:pPr>
          <a:r>
            <a:rPr lang="en-US" sz="1200" kern="1200" dirty="0">
              <a:solidFill>
                <a:schemeClr val="accent5">
                  <a:lumMod val="50000"/>
                </a:schemeClr>
              </a:solidFill>
            </a:rPr>
            <a:t>Variable-frequency drive-controlled pumps, fans and motors</a:t>
          </a:r>
        </a:p>
        <a:p>
          <a:pPr lvl="0" algn="r" defTabSz="533400">
            <a:lnSpc>
              <a:spcPct val="90000"/>
            </a:lnSpc>
            <a:spcBef>
              <a:spcPct val="0"/>
            </a:spcBef>
            <a:spcAft>
              <a:spcPct val="35000"/>
            </a:spcAft>
          </a:pPr>
          <a:r>
            <a:rPr lang="en-US" sz="1200" kern="1200" dirty="0">
              <a:solidFill>
                <a:schemeClr val="accent5">
                  <a:lumMod val="50000"/>
                </a:schemeClr>
              </a:solidFill>
            </a:rPr>
            <a:t>Shaft generator PTO/PTI</a:t>
          </a:r>
        </a:p>
        <a:p>
          <a:pPr lvl="0" algn="r" defTabSz="533400">
            <a:lnSpc>
              <a:spcPct val="90000"/>
            </a:lnSpc>
            <a:spcBef>
              <a:spcPct val="0"/>
            </a:spcBef>
            <a:spcAft>
              <a:spcPts val="1000"/>
            </a:spcAft>
          </a:pPr>
          <a:r>
            <a:rPr lang="en-US" sz="1200" kern="1200" dirty="0">
              <a:solidFill>
                <a:schemeClr val="accent5">
                  <a:lumMod val="50000"/>
                </a:schemeClr>
              </a:solidFill>
            </a:rPr>
            <a:t>Waste-heat recovery</a:t>
          </a:r>
        </a:p>
        <a:p>
          <a:pPr lvl="0" algn="r" defTabSz="533400">
            <a:lnSpc>
              <a:spcPct val="90000"/>
            </a:lnSpc>
            <a:spcBef>
              <a:spcPct val="0"/>
            </a:spcBef>
            <a:spcAft>
              <a:spcPts val="1000"/>
            </a:spcAft>
          </a:pPr>
          <a:r>
            <a:rPr lang="en-US" sz="1200" kern="1200" dirty="0">
              <a:solidFill>
                <a:schemeClr val="accent5">
                  <a:lumMod val="50000"/>
                </a:schemeClr>
              </a:solidFill>
            </a:rPr>
            <a:t>Battery Hybridisation</a:t>
          </a:r>
        </a:p>
        <a:p>
          <a:pPr lvl="0" algn="r" defTabSz="533400">
            <a:lnSpc>
              <a:spcPct val="90000"/>
            </a:lnSpc>
            <a:spcBef>
              <a:spcPct val="0"/>
            </a:spcBef>
            <a:spcAft>
              <a:spcPts val="1000"/>
            </a:spcAft>
          </a:pPr>
          <a:r>
            <a:rPr lang="en-GB" sz="1200" kern="1200" dirty="0">
              <a:solidFill>
                <a:schemeClr val="accent5">
                  <a:lumMod val="50000"/>
                </a:schemeClr>
              </a:solidFill>
            </a:rPr>
            <a:t>Wind-assisted propulsion</a:t>
          </a:r>
        </a:p>
        <a:p>
          <a:pPr lvl="0" algn="r" defTabSz="533400">
            <a:lnSpc>
              <a:spcPct val="90000"/>
            </a:lnSpc>
            <a:spcBef>
              <a:spcPct val="0"/>
            </a:spcBef>
            <a:spcAft>
              <a:spcPts val="1800"/>
            </a:spcAft>
          </a:pPr>
          <a:r>
            <a:rPr lang="en-GB" sz="1200" kern="1200" dirty="0">
              <a:solidFill>
                <a:schemeClr val="accent5">
                  <a:lumMod val="50000"/>
                </a:schemeClr>
              </a:solidFill>
            </a:rPr>
            <a:t>Trim optimisation</a:t>
          </a:r>
        </a:p>
        <a:p>
          <a:pPr lvl="0" algn="r" defTabSz="533400">
            <a:lnSpc>
              <a:spcPct val="90000"/>
            </a:lnSpc>
            <a:spcBef>
              <a:spcPct val="0"/>
            </a:spcBef>
            <a:spcAft>
              <a:spcPct val="35000"/>
            </a:spcAft>
          </a:pPr>
          <a:r>
            <a:rPr lang="en-US" sz="1200" kern="1200" dirty="0">
              <a:solidFill>
                <a:schemeClr val="accent5">
                  <a:lumMod val="50000"/>
                </a:schemeClr>
              </a:solidFill>
            </a:rPr>
            <a:t>LSFO and/or MDO</a:t>
          </a:r>
          <a:endParaRPr lang="en-GB" sz="1200" kern="1200" dirty="0">
            <a:solidFill>
              <a:schemeClr val="accent5">
                <a:lumMod val="50000"/>
              </a:schemeClr>
            </a:solidFill>
          </a:endParaRPr>
        </a:p>
        <a:p>
          <a:pPr lvl="0" algn="r" defTabSz="533400">
            <a:lnSpc>
              <a:spcPct val="90000"/>
            </a:lnSpc>
            <a:spcBef>
              <a:spcPct val="0"/>
            </a:spcBef>
            <a:spcAft>
              <a:spcPct val="35000"/>
            </a:spcAft>
          </a:pPr>
          <a:endParaRPr lang="en-GB" sz="1200" kern="1200" dirty="0">
            <a:solidFill>
              <a:schemeClr val="accent5">
                <a:lumMod val="50000"/>
              </a:schemeClr>
            </a:solidFill>
          </a:endParaRPr>
        </a:p>
      </dsp:txBody>
      <dsp:txXfrm>
        <a:off x="4054764" y="1084839"/>
        <a:ext cx="2426182" cy="3452387"/>
      </dsp:txXfrm>
    </dsp:sp>
    <dsp:sp modelId="{A1492481-189F-4E8E-B16C-6EF110272214}">
      <dsp:nvSpPr>
        <dsp:cNvPr id="0" name=""/>
        <dsp:cNvSpPr/>
      </dsp:nvSpPr>
      <dsp:spPr>
        <a:xfrm>
          <a:off x="3705239" y="308135"/>
          <a:ext cx="2778854" cy="761360"/>
        </a:xfrm>
        <a:prstGeom prst="rect">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622300">
            <a:lnSpc>
              <a:spcPct val="90000"/>
            </a:lnSpc>
            <a:spcBef>
              <a:spcPct val="0"/>
            </a:spcBef>
            <a:spcAft>
              <a:spcPct val="35000"/>
            </a:spcAft>
          </a:pPr>
          <a:r>
            <a:rPr lang="en-US" sz="1400" b="1" kern="1200" dirty="0">
              <a:solidFill>
                <a:schemeClr val="bg1"/>
              </a:solidFill>
            </a:rPr>
            <a:t>Upgrade in 2023 </a:t>
          </a:r>
          <a:r>
            <a:rPr lang="en-GB" sz="1400" b="1" kern="1200" dirty="0">
              <a:solidFill>
                <a:schemeClr val="bg1"/>
              </a:solidFill>
            </a:rPr>
            <a:t>±2 years</a:t>
          </a:r>
        </a:p>
      </dsp:txBody>
      <dsp:txXfrm>
        <a:off x="3705239" y="308135"/>
        <a:ext cx="2778854" cy="761360"/>
      </dsp:txXfrm>
    </dsp:sp>
    <dsp:sp modelId="{AB443A59-7BDE-4509-B533-71C66418BAEE}">
      <dsp:nvSpPr>
        <dsp:cNvPr id="0" name=""/>
        <dsp:cNvSpPr/>
      </dsp:nvSpPr>
      <dsp:spPr>
        <a:xfrm>
          <a:off x="1337186" y="1072913"/>
          <a:ext cx="2382212" cy="3476424"/>
        </a:xfrm>
        <a:prstGeom prst="wedgeRectCallout">
          <a:avLst>
            <a:gd name="adj1" fmla="val 62500"/>
            <a:gd name="adj2" fmla="val 20830"/>
          </a:avLst>
        </a:prstGeom>
        <a:solidFill>
          <a:schemeClr val="accent2">
            <a:lumMod val="10000"/>
            <a:lumOff val="9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r" defTabSz="533400">
            <a:lnSpc>
              <a:spcPct val="90000"/>
            </a:lnSpc>
            <a:spcBef>
              <a:spcPct val="0"/>
            </a:spcBef>
            <a:spcAft>
              <a:spcPct val="35000"/>
            </a:spcAft>
          </a:pPr>
          <a:r>
            <a:rPr lang="en-US" sz="1200" kern="1200" dirty="0">
              <a:solidFill>
                <a:schemeClr val="accent5">
                  <a:lumMod val="50000"/>
                </a:schemeClr>
              </a:solidFill>
            </a:rPr>
            <a:t>Hull Optimisation</a:t>
          </a:r>
          <a:endParaRPr lang="en-GB" sz="1200" kern="1200" dirty="0">
            <a:solidFill>
              <a:schemeClr val="accent5">
                <a:lumMod val="50000"/>
              </a:schemeClr>
            </a:solidFill>
          </a:endParaRPr>
        </a:p>
        <a:p>
          <a:pPr lvl="0" algn="r" defTabSz="533400">
            <a:lnSpc>
              <a:spcPct val="90000"/>
            </a:lnSpc>
            <a:spcBef>
              <a:spcPct val="0"/>
            </a:spcBef>
            <a:spcAft>
              <a:spcPct val="35000"/>
            </a:spcAft>
          </a:pPr>
          <a:r>
            <a:rPr lang="en-US" sz="1200" kern="1200" dirty="0">
              <a:solidFill>
                <a:schemeClr val="accent5">
                  <a:lumMod val="50000"/>
                </a:schemeClr>
              </a:solidFill>
            </a:rPr>
            <a:t>High-efficiency Propeller</a:t>
          </a:r>
          <a:endParaRPr lang="en-GB" sz="1200" kern="1200" dirty="0">
            <a:solidFill>
              <a:schemeClr val="accent5">
                <a:lumMod val="50000"/>
              </a:schemeClr>
            </a:solidFill>
          </a:endParaRPr>
        </a:p>
        <a:p>
          <a:pPr lvl="0" algn="r" defTabSz="533400">
            <a:lnSpc>
              <a:spcPct val="90000"/>
            </a:lnSpc>
            <a:spcBef>
              <a:spcPct val="0"/>
            </a:spcBef>
            <a:spcAft>
              <a:spcPct val="35000"/>
            </a:spcAft>
          </a:pPr>
          <a:r>
            <a:rPr lang="en-US" sz="1200" kern="1200" dirty="0">
              <a:solidFill>
                <a:schemeClr val="accent5">
                  <a:lumMod val="50000"/>
                </a:schemeClr>
              </a:solidFill>
            </a:rPr>
            <a:t>Efficient coating system</a:t>
          </a:r>
          <a:endParaRPr lang="en-GB" sz="1200" kern="1200" dirty="0">
            <a:solidFill>
              <a:schemeClr val="accent5">
                <a:lumMod val="50000"/>
              </a:schemeClr>
            </a:solidFill>
          </a:endParaRPr>
        </a:p>
        <a:p>
          <a:pPr lvl="0" algn="r" defTabSz="533400">
            <a:lnSpc>
              <a:spcPct val="90000"/>
            </a:lnSpc>
            <a:spcBef>
              <a:spcPct val="0"/>
            </a:spcBef>
            <a:spcAft>
              <a:spcPct val="35000"/>
            </a:spcAft>
          </a:pPr>
          <a:r>
            <a:rPr lang="en-US" sz="1200" kern="1200" dirty="0">
              <a:solidFill>
                <a:schemeClr val="accent5">
                  <a:lumMod val="50000"/>
                </a:schemeClr>
              </a:solidFill>
            </a:rPr>
            <a:t>Electronic auto-tuning</a:t>
          </a:r>
          <a:endParaRPr lang="en-GB" sz="1200" kern="1200" dirty="0">
            <a:solidFill>
              <a:schemeClr val="accent5">
                <a:lumMod val="50000"/>
              </a:schemeClr>
            </a:solidFill>
          </a:endParaRPr>
        </a:p>
        <a:p>
          <a:pPr lvl="0" algn="r" defTabSz="533400">
            <a:lnSpc>
              <a:spcPct val="90000"/>
            </a:lnSpc>
            <a:spcBef>
              <a:spcPct val="0"/>
            </a:spcBef>
            <a:spcAft>
              <a:spcPct val="35000"/>
            </a:spcAft>
          </a:pPr>
          <a:r>
            <a:rPr lang="en-US" sz="1200" kern="1200" dirty="0">
              <a:solidFill>
                <a:schemeClr val="accent5">
                  <a:lumMod val="50000"/>
                </a:schemeClr>
              </a:solidFill>
            </a:rPr>
            <a:t>Improved engine load</a:t>
          </a:r>
          <a:endParaRPr lang="en-GB" sz="1200" kern="1200" dirty="0">
            <a:solidFill>
              <a:schemeClr val="accent5">
                <a:lumMod val="50000"/>
              </a:schemeClr>
            </a:solidFill>
          </a:endParaRPr>
        </a:p>
        <a:p>
          <a:pPr lvl="0" algn="r" defTabSz="533400">
            <a:lnSpc>
              <a:spcPct val="90000"/>
            </a:lnSpc>
            <a:spcBef>
              <a:spcPct val="0"/>
            </a:spcBef>
            <a:spcAft>
              <a:spcPct val="35000"/>
            </a:spcAft>
          </a:pPr>
          <a:endParaRPr lang="en-GB" sz="1200" kern="1200" dirty="0">
            <a:solidFill>
              <a:schemeClr val="accent5">
                <a:lumMod val="50000"/>
              </a:schemeClr>
            </a:solidFill>
          </a:endParaRPr>
        </a:p>
        <a:p>
          <a:pPr lvl="0" algn="r" defTabSz="533400">
            <a:lnSpc>
              <a:spcPct val="90000"/>
            </a:lnSpc>
            <a:spcBef>
              <a:spcPct val="0"/>
            </a:spcBef>
            <a:spcAft>
              <a:spcPct val="35000"/>
            </a:spcAft>
          </a:pPr>
          <a:endParaRPr lang="en-GB" sz="1200" kern="1200" dirty="0">
            <a:solidFill>
              <a:schemeClr val="accent5">
                <a:lumMod val="50000"/>
              </a:schemeClr>
            </a:solidFill>
          </a:endParaRPr>
        </a:p>
        <a:p>
          <a:pPr lvl="0" algn="r" defTabSz="533400">
            <a:lnSpc>
              <a:spcPct val="90000"/>
            </a:lnSpc>
            <a:spcBef>
              <a:spcPct val="0"/>
            </a:spcBef>
            <a:spcAft>
              <a:spcPct val="35000"/>
            </a:spcAft>
          </a:pPr>
          <a:endParaRPr lang="en-GB" sz="1200" kern="1200" dirty="0">
            <a:solidFill>
              <a:schemeClr val="accent5">
                <a:lumMod val="50000"/>
              </a:schemeClr>
            </a:solidFill>
          </a:endParaRPr>
        </a:p>
        <a:p>
          <a:pPr lvl="0" algn="r" defTabSz="533400">
            <a:lnSpc>
              <a:spcPct val="90000"/>
            </a:lnSpc>
            <a:spcBef>
              <a:spcPct val="0"/>
            </a:spcBef>
            <a:spcAft>
              <a:spcPct val="35000"/>
            </a:spcAft>
          </a:pPr>
          <a:endParaRPr lang="en-US" sz="1200" kern="1200" dirty="0">
            <a:solidFill>
              <a:schemeClr val="accent5">
                <a:lumMod val="50000"/>
              </a:schemeClr>
            </a:solidFill>
          </a:endParaRPr>
        </a:p>
        <a:p>
          <a:pPr lvl="0" algn="r" defTabSz="533400">
            <a:lnSpc>
              <a:spcPct val="90000"/>
            </a:lnSpc>
            <a:spcBef>
              <a:spcPct val="0"/>
            </a:spcBef>
            <a:spcAft>
              <a:spcPct val="35000"/>
            </a:spcAft>
          </a:pPr>
          <a:endParaRPr lang="en-US" sz="1200" kern="1200" dirty="0">
            <a:solidFill>
              <a:schemeClr val="accent5">
                <a:lumMod val="50000"/>
              </a:schemeClr>
            </a:solidFill>
          </a:endParaRPr>
        </a:p>
        <a:p>
          <a:pPr lvl="0" algn="r" defTabSz="533400">
            <a:lnSpc>
              <a:spcPct val="90000"/>
            </a:lnSpc>
            <a:spcBef>
              <a:spcPct val="0"/>
            </a:spcBef>
            <a:spcAft>
              <a:spcPts val="600"/>
            </a:spcAft>
          </a:pPr>
          <a:r>
            <a:rPr lang="en-GB" sz="1200" kern="1200" dirty="0">
              <a:solidFill>
                <a:schemeClr val="accent5">
                  <a:lumMod val="50000"/>
                </a:schemeClr>
              </a:solidFill>
            </a:rPr>
            <a:t>Wind-assisted propulsion</a:t>
          </a:r>
        </a:p>
        <a:p>
          <a:pPr lvl="0" algn="r" defTabSz="533400">
            <a:lnSpc>
              <a:spcPct val="90000"/>
            </a:lnSpc>
            <a:spcBef>
              <a:spcPct val="0"/>
            </a:spcBef>
            <a:spcAft>
              <a:spcPct val="35000"/>
            </a:spcAft>
          </a:pPr>
          <a:r>
            <a:rPr lang="en-US" sz="1200" kern="1200" dirty="0">
              <a:solidFill>
                <a:schemeClr val="accent5">
                  <a:lumMod val="50000"/>
                </a:schemeClr>
              </a:solidFill>
            </a:rPr>
            <a:t>Weather routing</a:t>
          </a:r>
          <a:endParaRPr lang="en-GB" sz="1200" kern="1200" dirty="0">
            <a:solidFill>
              <a:schemeClr val="accent5">
                <a:lumMod val="50000"/>
              </a:schemeClr>
            </a:solidFill>
          </a:endParaRPr>
        </a:p>
        <a:p>
          <a:pPr lvl="0" algn="r" defTabSz="533400">
            <a:lnSpc>
              <a:spcPct val="90000"/>
            </a:lnSpc>
            <a:spcBef>
              <a:spcPct val="0"/>
            </a:spcBef>
            <a:spcAft>
              <a:spcPct val="35000"/>
            </a:spcAft>
          </a:pPr>
          <a:r>
            <a:rPr lang="en-US" sz="1200" kern="1200" dirty="0">
              <a:solidFill>
                <a:schemeClr val="accent5">
                  <a:lumMod val="50000"/>
                </a:schemeClr>
              </a:solidFill>
            </a:rPr>
            <a:t>Voyage planning and execution</a:t>
          </a:r>
          <a:endParaRPr lang="en-GB" sz="1200" kern="1200" dirty="0">
            <a:solidFill>
              <a:schemeClr val="accent5">
                <a:lumMod val="50000"/>
              </a:schemeClr>
            </a:solidFill>
          </a:endParaRPr>
        </a:p>
        <a:p>
          <a:pPr lvl="0" algn="r" defTabSz="533400">
            <a:lnSpc>
              <a:spcPct val="90000"/>
            </a:lnSpc>
            <a:spcBef>
              <a:spcPct val="0"/>
            </a:spcBef>
            <a:spcAft>
              <a:spcPct val="35000"/>
            </a:spcAft>
          </a:pPr>
          <a:r>
            <a:rPr lang="en-US" sz="1200" kern="1200" dirty="0">
              <a:solidFill>
                <a:schemeClr val="accent5">
                  <a:lumMod val="50000"/>
                </a:schemeClr>
              </a:solidFill>
            </a:rPr>
            <a:t>LSFO and/or MDO</a:t>
          </a:r>
          <a:endParaRPr lang="en-GB" sz="1200" kern="1200" dirty="0">
            <a:solidFill>
              <a:schemeClr val="accent5">
                <a:lumMod val="50000"/>
              </a:schemeClr>
            </a:solidFill>
          </a:endParaRPr>
        </a:p>
      </dsp:txBody>
      <dsp:txXfrm>
        <a:off x="1639519" y="1072913"/>
        <a:ext cx="2079879" cy="3476424"/>
      </dsp:txXfrm>
    </dsp:sp>
    <dsp:sp modelId="{A84979DA-2B10-4268-BCCF-5840B45229B9}">
      <dsp:nvSpPr>
        <dsp:cNvPr id="0" name=""/>
        <dsp:cNvSpPr/>
      </dsp:nvSpPr>
      <dsp:spPr>
        <a:xfrm>
          <a:off x="1342452" y="325196"/>
          <a:ext cx="2385914" cy="731684"/>
        </a:xfrm>
        <a:prstGeom prst="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622300">
            <a:lnSpc>
              <a:spcPct val="90000"/>
            </a:lnSpc>
            <a:spcBef>
              <a:spcPct val="0"/>
            </a:spcBef>
            <a:spcAft>
              <a:spcPct val="35000"/>
            </a:spcAft>
          </a:pPr>
          <a:r>
            <a:rPr lang="en-US" sz="1400" b="1" kern="1200" dirty="0"/>
            <a:t>Already implemented</a:t>
          </a:r>
          <a:endParaRPr lang="en-GB" sz="1400" b="1" kern="1200" dirty="0"/>
        </a:p>
      </dsp:txBody>
      <dsp:txXfrm>
        <a:off x="1342452" y="325196"/>
        <a:ext cx="2385914" cy="7316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E7AA7-C002-4979-898C-851C4C5D3BF1}">
      <dsp:nvSpPr>
        <dsp:cNvPr id="0" name=""/>
        <dsp:cNvSpPr/>
      </dsp:nvSpPr>
      <dsp:spPr>
        <a:xfrm rot="5400000">
          <a:off x="7241964" y="-3306162"/>
          <a:ext cx="1127572" cy="780584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3825" rIns="91440" bIns="123825" numCol="1" spcCol="1270" anchor="ctr" anchorCtr="0">
          <a:noAutofit/>
        </a:bodyPr>
        <a:lstStyle/>
        <a:p>
          <a:pPr marL="114300" lvl="0" indent="-114300" algn="just" defTabSz="800100">
            <a:lnSpc>
              <a:spcPct val="90000"/>
            </a:lnSpc>
            <a:spcBef>
              <a:spcPct val="0"/>
            </a:spcBef>
            <a:spcAft>
              <a:spcPct val="35000"/>
            </a:spcAft>
            <a:buChar char="••"/>
          </a:pPr>
          <a:r>
            <a:rPr lang="en-SG" sz="1000" kern="1200" dirty="0">
              <a:solidFill>
                <a:schemeClr val="accent5">
                  <a:lumMod val="50000"/>
                </a:schemeClr>
              </a:solidFill>
              <a:latin typeface="Arial Nova Cond"/>
              <a:ea typeface="+mn-ea"/>
              <a:cs typeface="+mn-cs"/>
            </a:rPr>
            <a:t>Weather routing: setting the optimal route between two points.</a:t>
          </a:r>
        </a:p>
        <a:p>
          <a:pPr marL="114300" lvl="0" indent="-114300" algn="just" defTabSz="800100">
            <a:lnSpc>
              <a:spcPct val="90000"/>
            </a:lnSpc>
            <a:spcBef>
              <a:spcPct val="0"/>
            </a:spcBef>
            <a:spcAft>
              <a:spcPct val="35000"/>
            </a:spcAft>
            <a:buChar char="••"/>
          </a:pPr>
          <a:r>
            <a:rPr lang="en-SG" sz="1000" kern="1200" dirty="0">
              <a:solidFill>
                <a:schemeClr val="accent5">
                  <a:lumMod val="50000"/>
                </a:schemeClr>
              </a:solidFill>
              <a:latin typeface="Arial Nova Cond"/>
              <a:ea typeface="+mn-ea"/>
              <a:cs typeface="+mn-cs"/>
            </a:rPr>
            <a:t> Zeronorth platform consists of Voyage Planning and Execution, Hull Performance Monitoring, Technical Optimisation, Bunker Optimisation, Chartering Optimisation, Vessel Reporting Platform</a:t>
          </a:r>
        </a:p>
        <a:p>
          <a:pPr marL="114300" lvl="0" indent="-114300" algn="just" defTabSz="800100">
            <a:lnSpc>
              <a:spcPct val="90000"/>
            </a:lnSpc>
            <a:spcBef>
              <a:spcPct val="0"/>
            </a:spcBef>
            <a:spcAft>
              <a:spcPct val="35000"/>
            </a:spcAft>
            <a:buChar char="••"/>
          </a:pPr>
          <a:r>
            <a:rPr lang="en-SG" sz="1000" kern="1200" dirty="0">
              <a:solidFill>
                <a:schemeClr val="accent5">
                  <a:lumMod val="50000"/>
                </a:schemeClr>
              </a:solidFill>
              <a:latin typeface="Arial Nova Cond"/>
              <a:ea typeface="+mn-ea"/>
              <a:cs typeface="+mn-cs"/>
            </a:rPr>
            <a:t>Blue Visby: </a:t>
          </a:r>
          <a:r>
            <a:rPr lang="en-US" sz="1000" kern="1200" dirty="0">
              <a:solidFill>
                <a:schemeClr val="accent5">
                  <a:lumMod val="50000"/>
                </a:schemeClr>
              </a:solidFill>
              <a:latin typeface="Arial Nova Cond"/>
              <a:ea typeface="+mn-ea"/>
              <a:cs typeface="+mn-cs"/>
            </a:rPr>
            <a:t>A multilateral platform for reducing shipping GHG emissions by 15% through eradicating the practice of “Sail Fast, then Wait” without the obstacles of “just in time”. It focuses on single type of vessel for a specific port.</a:t>
          </a:r>
          <a:endParaRPr lang="en-SG" sz="1000" kern="1200" dirty="0">
            <a:solidFill>
              <a:schemeClr val="accent5">
                <a:lumMod val="50000"/>
              </a:schemeClr>
            </a:solidFill>
            <a:latin typeface="Arial Nova Cond"/>
            <a:ea typeface="+mn-ea"/>
            <a:cs typeface="+mn-cs"/>
          </a:endParaRPr>
        </a:p>
        <a:p>
          <a:pPr marL="114300" lvl="0" indent="-114300" algn="just" defTabSz="800100">
            <a:lnSpc>
              <a:spcPct val="90000"/>
            </a:lnSpc>
            <a:spcBef>
              <a:spcPct val="0"/>
            </a:spcBef>
            <a:spcAft>
              <a:spcPct val="35000"/>
            </a:spcAft>
            <a:buChar char="••"/>
          </a:pPr>
          <a:r>
            <a:rPr lang="en-SG" sz="1000" kern="1200" dirty="0">
              <a:solidFill>
                <a:schemeClr val="accent5">
                  <a:lumMod val="50000"/>
                </a:schemeClr>
              </a:solidFill>
              <a:latin typeface="Arial Nova Cond"/>
              <a:ea typeface="+mn-ea"/>
              <a:cs typeface="+mn-cs"/>
            </a:rPr>
            <a:t> Just in time: IMO has been promoting just in time ship operations.</a:t>
          </a:r>
        </a:p>
      </dsp:txBody>
      <dsp:txXfrm rot="-5400000">
        <a:off x="3902829" y="88017"/>
        <a:ext cx="7750798" cy="1017484"/>
      </dsp:txXfrm>
    </dsp:sp>
    <dsp:sp modelId="{37ADB3BA-75C4-4DC3-A773-A644CE11E87D}">
      <dsp:nvSpPr>
        <dsp:cNvPr id="0" name=""/>
        <dsp:cNvSpPr/>
      </dsp:nvSpPr>
      <dsp:spPr>
        <a:xfrm>
          <a:off x="463395" y="2981"/>
          <a:ext cx="3439434" cy="118755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SG" sz="1800" kern="1200" dirty="0">
              <a:solidFill>
                <a:prstClr val="white"/>
              </a:solidFill>
              <a:latin typeface="Arial Nova Cond"/>
              <a:ea typeface="+mn-ea"/>
              <a:cs typeface="+mn-cs"/>
            </a:rPr>
            <a:t>Voyage Optimisation</a:t>
          </a:r>
        </a:p>
      </dsp:txBody>
      <dsp:txXfrm>
        <a:off x="521367" y="60953"/>
        <a:ext cx="3323490" cy="1071609"/>
      </dsp:txXfrm>
    </dsp:sp>
    <dsp:sp modelId="{B5930D1E-6030-46C8-80D3-49E704A009CF}">
      <dsp:nvSpPr>
        <dsp:cNvPr id="0" name=""/>
        <dsp:cNvSpPr/>
      </dsp:nvSpPr>
      <dsp:spPr>
        <a:xfrm rot="5400000">
          <a:off x="7336629" y="-2164330"/>
          <a:ext cx="954618" cy="781347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3825" rIns="91440" bIns="123825" numCol="1" spcCol="1270" anchor="ctr" anchorCtr="0">
          <a:noAutofit/>
        </a:bodyPr>
        <a:lstStyle/>
        <a:p>
          <a:pPr marL="114300" lvl="0" indent="-114300" algn="just" defTabSz="800100">
            <a:lnSpc>
              <a:spcPct val="90000"/>
            </a:lnSpc>
            <a:spcBef>
              <a:spcPct val="0"/>
            </a:spcBef>
            <a:spcAft>
              <a:spcPct val="35000"/>
            </a:spcAft>
            <a:buChar char="••"/>
          </a:pPr>
          <a:r>
            <a:rPr lang="en-US" sz="1000" kern="1200" dirty="0">
              <a:solidFill>
                <a:schemeClr val="accent5">
                  <a:lumMod val="50000"/>
                </a:schemeClr>
              </a:solidFill>
            </a:rPr>
            <a:t>Sustainability linked loans/bonds (2020) aim to facilitate and support environmentally and socially sustainable economic activities and growth. These principles are voluntary recommended guidelines for loans/bonds to be recognized as sustainable. The sustainability linked loans/bonds enable lenders/investors to incentivize the sustainability performance of the borrower/issuer and align the cost of financing with a borrower's performance measured against prescribed sustainability performance targets. Sustainable linked finances have clearly defined sustainability targets. Improvements in CO</a:t>
          </a:r>
          <a:r>
            <a:rPr lang="en-US" sz="1000" kern="1200" baseline="-25000" dirty="0">
              <a:solidFill>
                <a:schemeClr val="accent5">
                  <a:lumMod val="50000"/>
                </a:schemeClr>
              </a:solidFill>
            </a:rPr>
            <a:t>2</a:t>
          </a:r>
          <a:r>
            <a:rPr lang="en-US" sz="1000" kern="1200" dirty="0">
              <a:solidFill>
                <a:schemeClr val="accent5">
                  <a:lumMod val="50000"/>
                </a:schemeClr>
              </a:solidFill>
            </a:rPr>
            <a:t> intensity are measured using Average Efficiency Ratio (AER). Across all shipping sectors, 15 sustainability-linked deals worth USD3 billion were concluded from Jan-Aug 2021. </a:t>
          </a:r>
          <a:endParaRPr lang="en-SG" sz="1000" kern="1200" dirty="0">
            <a:solidFill>
              <a:schemeClr val="accent5">
                <a:lumMod val="50000"/>
              </a:schemeClr>
            </a:solidFill>
            <a:latin typeface="Arial Nova Cond"/>
            <a:ea typeface="+mn-ea"/>
            <a:cs typeface="+mn-cs"/>
          </a:endParaRPr>
        </a:p>
      </dsp:txBody>
      <dsp:txXfrm rot="-5400000">
        <a:off x="3907203" y="1311697"/>
        <a:ext cx="7766871" cy="861416"/>
      </dsp:txXfrm>
    </dsp:sp>
    <dsp:sp modelId="{C85A45A8-B1D6-43BF-85F5-4320383F8C8A}">
      <dsp:nvSpPr>
        <dsp:cNvPr id="0" name=""/>
        <dsp:cNvSpPr/>
      </dsp:nvSpPr>
      <dsp:spPr>
        <a:xfrm>
          <a:off x="463395" y="1240705"/>
          <a:ext cx="3443807" cy="10033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SG" sz="1800" kern="1200" dirty="0">
              <a:solidFill>
                <a:prstClr val="white"/>
              </a:solidFill>
              <a:latin typeface="Arial Nova Cond"/>
              <a:ea typeface="+mn-ea"/>
              <a:cs typeface="+mn-cs"/>
            </a:rPr>
            <a:t>Financing framework</a:t>
          </a:r>
        </a:p>
      </dsp:txBody>
      <dsp:txXfrm>
        <a:off x="512377" y="1289687"/>
        <a:ext cx="3345843" cy="905435"/>
      </dsp:txXfrm>
    </dsp:sp>
    <dsp:sp modelId="{1D45ADCB-9C60-49C9-8DB2-61F13EAC0C8F}">
      <dsp:nvSpPr>
        <dsp:cNvPr id="0" name=""/>
        <dsp:cNvSpPr/>
      </dsp:nvSpPr>
      <dsp:spPr>
        <a:xfrm rot="5400000">
          <a:off x="7377124" y="-1110761"/>
          <a:ext cx="922589" cy="781347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3825" rIns="91440" bIns="123825" numCol="1" spcCol="1270" anchor="ctr" anchorCtr="0">
          <a:noAutofit/>
        </a:bodyPr>
        <a:lstStyle/>
        <a:p>
          <a:pPr marL="114300" lvl="0" indent="-114300" algn="just" defTabSz="800100">
            <a:lnSpc>
              <a:spcPct val="90000"/>
            </a:lnSpc>
            <a:spcBef>
              <a:spcPct val="0"/>
            </a:spcBef>
            <a:spcAft>
              <a:spcPct val="35000"/>
            </a:spcAft>
            <a:buFont typeface="Arial" panose="020B0604020202020204" pitchFamily="34" charset="0"/>
            <a:buChar char="••"/>
          </a:pPr>
          <a:r>
            <a:rPr lang="en-SG" sz="1000" kern="1200" dirty="0">
              <a:solidFill>
                <a:schemeClr val="accent5">
                  <a:lumMod val="50000"/>
                </a:schemeClr>
              </a:solidFill>
              <a:latin typeface="Arial Nova Cond"/>
              <a:ea typeface="+mn-ea"/>
              <a:cs typeface="+mn-cs"/>
            </a:rPr>
            <a:t>Green Shipping Programme of Norway focusses on incentivising </a:t>
          </a:r>
          <a:r>
            <a:rPr lang="en-US" sz="1000" kern="1200" dirty="0">
              <a:solidFill>
                <a:schemeClr val="accent5">
                  <a:lumMod val="50000"/>
                </a:schemeClr>
              </a:solidFill>
              <a:latin typeface="Arial Nova Cond"/>
              <a:ea typeface="+mn-ea"/>
              <a:cs typeface="+mn-cs"/>
            </a:rPr>
            <a:t>net-zero emissions from vessels</a:t>
          </a:r>
          <a:endParaRPr lang="en-SG" sz="1000" kern="1200" dirty="0">
            <a:solidFill>
              <a:schemeClr val="accent5">
                <a:lumMod val="50000"/>
              </a:schemeClr>
            </a:solidFill>
            <a:latin typeface="Arial Nova Cond"/>
            <a:ea typeface="+mn-ea"/>
            <a:cs typeface="+mn-cs"/>
          </a:endParaRPr>
        </a:p>
        <a:p>
          <a:pPr marL="114300" lvl="0" indent="-114300" algn="just" defTabSz="800100">
            <a:lnSpc>
              <a:spcPct val="90000"/>
            </a:lnSpc>
            <a:spcBef>
              <a:spcPct val="0"/>
            </a:spcBef>
            <a:spcAft>
              <a:spcPct val="35000"/>
            </a:spcAft>
            <a:buFont typeface="Arial" panose="020B0604020202020204" pitchFamily="34" charset="0"/>
            <a:buChar char="••"/>
          </a:pPr>
          <a:r>
            <a:rPr lang="en-US" sz="1000" kern="1200" dirty="0">
              <a:solidFill>
                <a:schemeClr val="accent5">
                  <a:lumMod val="50000"/>
                </a:schemeClr>
              </a:solidFill>
              <a:latin typeface="Arial Nova Cond"/>
              <a:ea typeface="+mn-ea"/>
              <a:cs typeface="+mn-cs"/>
            </a:rPr>
            <a:t>European Union’s Horizon 2020 programme.</a:t>
          </a:r>
          <a:endParaRPr lang="en-SG" sz="1000" kern="1200" dirty="0">
            <a:solidFill>
              <a:schemeClr val="accent5">
                <a:lumMod val="50000"/>
              </a:schemeClr>
            </a:solidFill>
            <a:latin typeface="Arial Nova Cond"/>
            <a:ea typeface="+mn-ea"/>
            <a:cs typeface="+mn-cs"/>
          </a:endParaRPr>
        </a:p>
        <a:p>
          <a:pPr marL="114300" lvl="0" indent="-114300" algn="just" defTabSz="800100">
            <a:lnSpc>
              <a:spcPct val="90000"/>
            </a:lnSpc>
            <a:spcBef>
              <a:spcPct val="0"/>
            </a:spcBef>
            <a:spcAft>
              <a:spcPct val="35000"/>
            </a:spcAft>
            <a:buFont typeface="Arial" panose="020B0604020202020204" pitchFamily="34" charset="0"/>
            <a:buChar char="••"/>
          </a:pPr>
          <a:r>
            <a:rPr lang="en-SG" sz="1000" kern="1200" dirty="0">
              <a:solidFill>
                <a:schemeClr val="accent5">
                  <a:lumMod val="50000"/>
                </a:schemeClr>
              </a:solidFill>
              <a:latin typeface="Arial Nova Cond"/>
              <a:ea typeface="+mn-ea"/>
              <a:cs typeface="+mn-cs"/>
            </a:rPr>
            <a:t> </a:t>
          </a:r>
          <a:r>
            <a:rPr lang="en-US" sz="1000" kern="1200" dirty="0">
              <a:solidFill>
                <a:schemeClr val="accent5">
                  <a:lumMod val="50000"/>
                </a:schemeClr>
              </a:solidFill>
              <a:latin typeface="Arial Nova Cond"/>
              <a:ea typeface="+mn-ea"/>
              <a:cs typeface="+mn-cs"/>
            </a:rPr>
            <a:t>Development Bank of Japan Inc. (DBJ) and ClassNK established "Zero-Emission Accelerating Ship Finance (Program)" to support the maritime industry's transition toward decarbonization.</a:t>
          </a:r>
          <a:endParaRPr lang="en-SG" sz="1000" kern="1200" dirty="0">
            <a:solidFill>
              <a:schemeClr val="accent5">
                <a:lumMod val="50000"/>
              </a:schemeClr>
            </a:solidFill>
            <a:latin typeface="Arial Nova Cond"/>
            <a:ea typeface="+mn-ea"/>
            <a:cs typeface="+mn-cs"/>
          </a:endParaRPr>
        </a:p>
      </dsp:txBody>
      <dsp:txXfrm rot="-5400000">
        <a:off x="3931683" y="2379717"/>
        <a:ext cx="7768435" cy="832515"/>
      </dsp:txXfrm>
    </dsp:sp>
    <dsp:sp modelId="{864207F1-AEAB-463F-AA64-0D1E92593109}">
      <dsp:nvSpPr>
        <dsp:cNvPr id="0" name=""/>
        <dsp:cNvSpPr/>
      </dsp:nvSpPr>
      <dsp:spPr>
        <a:xfrm>
          <a:off x="463395" y="2294275"/>
          <a:ext cx="3468288" cy="10033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SG" sz="1800" kern="1200" dirty="0">
              <a:solidFill>
                <a:prstClr val="white"/>
              </a:solidFill>
              <a:latin typeface="Arial Nova Cond"/>
              <a:ea typeface="+mn-ea"/>
              <a:cs typeface="+mn-cs"/>
            </a:rPr>
            <a:t>Government incentives</a:t>
          </a:r>
        </a:p>
      </dsp:txBody>
      <dsp:txXfrm>
        <a:off x="512377" y="2343257"/>
        <a:ext cx="3370324" cy="905435"/>
      </dsp:txXfrm>
    </dsp:sp>
    <dsp:sp modelId="{BFB3272F-AFE1-4F00-93BD-2048A83A5442}">
      <dsp:nvSpPr>
        <dsp:cNvPr id="0" name=""/>
        <dsp:cNvSpPr/>
      </dsp:nvSpPr>
      <dsp:spPr>
        <a:xfrm rot="5400000">
          <a:off x="7437059" y="-57191"/>
          <a:ext cx="802719" cy="781347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3825" rIns="91440" bIns="123825" numCol="1" spcCol="1270" anchor="ctr" anchorCtr="0">
          <a:noAutofit/>
        </a:bodyPr>
        <a:lstStyle/>
        <a:p>
          <a:pPr marL="114300" lvl="0" indent="-114300" algn="just" defTabSz="800100">
            <a:lnSpc>
              <a:spcPct val="90000"/>
            </a:lnSpc>
            <a:spcBef>
              <a:spcPct val="0"/>
            </a:spcBef>
            <a:spcAft>
              <a:spcPct val="35000"/>
            </a:spcAft>
            <a:buChar char="••"/>
          </a:pPr>
          <a:r>
            <a:rPr lang="en-US" sz="1000" kern="1200" dirty="0">
              <a:solidFill>
                <a:schemeClr val="accent5">
                  <a:lumMod val="50000"/>
                </a:schemeClr>
              </a:solidFill>
              <a:latin typeface="Arial Nova Cond"/>
              <a:ea typeface="+mn-ea"/>
              <a:cs typeface="+mn-cs"/>
            </a:rPr>
            <a:t>There are currently more than 800 hydrogen production projects. With more than 220 of these projects considered to be large-scale. These projects are regardless of the hydrogen’s end goal – be it for producing ammonia, methanol, iron &amp; steel, biofuels, etc. These hydrogen production plants come with a total potential capacity of over 65 mtpa.​</a:t>
          </a:r>
          <a:endParaRPr lang="en-SG" sz="1000" kern="1200" dirty="0">
            <a:solidFill>
              <a:schemeClr val="accent5">
                <a:lumMod val="50000"/>
              </a:schemeClr>
            </a:solidFill>
            <a:latin typeface="Arial Nova Cond"/>
            <a:ea typeface="+mn-ea"/>
            <a:cs typeface="+mn-cs"/>
          </a:endParaRPr>
        </a:p>
      </dsp:txBody>
      <dsp:txXfrm rot="-5400000">
        <a:off x="3931683" y="3487371"/>
        <a:ext cx="7774286" cy="724347"/>
      </dsp:txXfrm>
    </dsp:sp>
    <dsp:sp modelId="{3122F18A-132D-431D-B54C-D358FB48149C}">
      <dsp:nvSpPr>
        <dsp:cNvPr id="0" name=""/>
        <dsp:cNvSpPr/>
      </dsp:nvSpPr>
      <dsp:spPr>
        <a:xfrm>
          <a:off x="463395" y="3347844"/>
          <a:ext cx="3468288" cy="10033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SG" sz="1800" kern="1200" dirty="0">
              <a:solidFill>
                <a:prstClr val="white"/>
              </a:solidFill>
              <a:latin typeface="Arial Nova Cond"/>
              <a:ea typeface="+mn-ea"/>
              <a:cs typeface="+mn-cs"/>
            </a:rPr>
            <a:t>Investment in hydrogen</a:t>
          </a:r>
        </a:p>
      </dsp:txBody>
      <dsp:txXfrm>
        <a:off x="512377" y="3396826"/>
        <a:ext cx="3370324" cy="905435"/>
      </dsp:txXfrm>
    </dsp:sp>
    <dsp:sp modelId="{3B149C73-3D41-4514-BA0F-FC0E6D647DB2}">
      <dsp:nvSpPr>
        <dsp:cNvPr id="0" name=""/>
        <dsp:cNvSpPr/>
      </dsp:nvSpPr>
      <dsp:spPr>
        <a:xfrm rot="5400000">
          <a:off x="7437059" y="996377"/>
          <a:ext cx="802719" cy="781347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3825" rIns="91440" bIns="123825" numCol="1" spcCol="1270" anchor="ctr" anchorCtr="0">
          <a:noAutofit/>
        </a:bodyPr>
        <a:lstStyle/>
        <a:p>
          <a:pPr marL="114300" lvl="0" indent="-114300" algn="just" defTabSz="800100">
            <a:lnSpc>
              <a:spcPct val="90000"/>
            </a:lnSpc>
            <a:spcBef>
              <a:spcPct val="0"/>
            </a:spcBef>
            <a:spcAft>
              <a:spcPct val="35000"/>
            </a:spcAft>
            <a:buChar char="••"/>
          </a:pPr>
          <a:r>
            <a:rPr lang="en-US" sz="1000" kern="1200" dirty="0">
              <a:solidFill>
                <a:schemeClr val="accent5">
                  <a:lumMod val="50000"/>
                </a:schemeClr>
              </a:solidFill>
              <a:latin typeface="Arial Nova Cond"/>
              <a:ea typeface="+mn-ea"/>
              <a:cs typeface="+mn-cs"/>
            </a:rPr>
            <a:t>There are more than 30 green ammonia projects globally, with a total potential capacity of over 35 mtpa. While it is seen that a high concentration of proposed plants are based in Australia, there are notable developments from other regions of the world – such as Europe, Americas and the Middle East. Some projects are expected to commence operations as early at 2023.​</a:t>
          </a:r>
          <a:endParaRPr lang="en-SG" sz="1000" kern="1200" dirty="0">
            <a:solidFill>
              <a:schemeClr val="accent5">
                <a:lumMod val="50000"/>
              </a:schemeClr>
            </a:solidFill>
            <a:latin typeface="Arial Nova Cond"/>
            <a:ea typeface="+mn-ea"/>
            <a:cs typeface="+mn-cs"/>
          </a:endParaRPr>
        </a:p>
      </dsp:txBody>
      <dsp:txXfrm rot="-5400000">
        <a:off x="3931683" y="4540939"/>
        <a:ext cx="7774286" cy="724347"/>
      </dsp:txXfrm>
    </dsp:sp>
    <dsp:sp modelId="{620C685A-E3E7-4D45-80E4-A859B63FF261}">
      <dsp:nvSpPr>
        <dsp:cNvPr id="0" name=""/>
        <dsp:cNvSpPr/>
      </dsp:nvSpPr>
      <dsp:spPr>
        <a:xfrm>
          <a:off x="463395" y="4401414"/>
          <a:ext cx="3468288" cy="10033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SG" sz="1800" kern="1200" dirty="0">
              <a:solidFill>
                <a:prstClr val="white"/>
              </a:solidFill>
              <a:latin typeface="Arial Nova Cond"/>
              <a:ea typeface="+mn-ea"/>
              <a:cs typeface="+mn-cs"/>
            </a:rPr>
            <a:t>Investment in ammonia</a:t>
          </a:r>
        </a:p>
      </dsp:txBody>
      <dsp:txXfrm>
        <a:off x="512377" y="4450396"/>
        <a:ext cx="3370324" cy="9054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2F80D-8080-4A1B-A4AA-5040CE89CC5C}">
      <dsp:nvSpPr>
        <dsp:cNvPr id="0" name=""/>
        <dsp:cNvSpPr/>
      </dsp:nvSpPr>
      <dsp:spPr>
        <a:xfrm rot="5400000">
          <a:off x="7199906" y="-3713329"/>
          <a:ext cx="797398" cy="8424095"/>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3825" rIns="91440" bIns="123825" numCol="1" spcCol="1270" anchor="ctr" anchorCtr="0">
          <a:noAutofit/>
        </a:bodyPr>
        <a:lstStyle/>
        <a:p>
          <a:pPr marL="114300" lvl="1" indent="-114300" algn="l" defTabSz="444500">
            <a:lnSpc>
              <a:spcPct val="90000"/>
            </a:lnSpc>
            <a:spcBef>
              <a:spcPct val="0"/>
            </a:spcBef>
            <a:spcAft>
              <a:spcPct val="15000"/>
            </a:spcAft>
            <a:buChar char="••"/>
          </a:pPr>
          <a:r>
            <a:rPr lang="en-US" sz="1000" kern="1200" dirty="0">
              <a:solidFill>
                <a:schemeClr val="accent5">
                  <a:lumMod val="50000"/>
                </a:schemeClr>
              </a:solidFill>
            </a:rPr>
            <a:t>Clyde Bank Declaration (2021): It is a coalition of 22 governments to support the establishment of green shipping corridors – zero-emission maritime routes between 2 (or more) ports. It aims to establish at least 6 corridors by 2025.</a:t>
          </a:r>
          <a:endParaRPr lang="en-SG" sz="1000" kern="1200" dirty="0">
            <a:solidFill>
              <a:schemeClr val="accent5">
                <a:lumMod val="50000"/>
              </a:schemeClr>
            </a:solidFill>
          </a:endParaRPr>
        </a:p>
        <a:p>
          <a:pPr marL="114300" lvl="1" indent="-114300" algn="l" defTabSz="444500">
            <a:lnSpc>
              <a:spcPct val="90000"/>
            </a:lnSpc>
            <a:spcBef>
              <a:spcPct val="0"/>
            </a:spcBef>
            <a:spcAft>
              <a:spcPct val="15000"/>
            </a:spcAft>
            <a:buChar char="••"/>
          </a:pPr>
          <a:r>
            <a:rPr lang="en-GB" sz="1000" kern="1200" dirty="0">
              <a:solidFill>
                <a:schemeClr val="accent5">
                  <a:lumMod val="50000"/>
                </a:schemeClr>
              </a:solidFill>
            </a:rPr>
            <a:t>The Pacific Blue Shipping Partnership (PBSP)-2019</a:t>
          </a:r>
          <a:endParaRPr lang="en-SG" sz="1000" kern="1200" dirty="0">
            <a:solidFill>
              <a:schemeClr val="accent5">
                <a:lumMod val="50000"/>
              </a:schemeClr>
            </a:solidFill>
          </a:endParaRPr>
        </a:p>
        <a:p>
          <a:pPr marL="228600" lvl="2" indent="-114300" algn="l" defTabSz="444500">
            <a:lnSpc>
              <a:spcPct val="90000"/>
            </a:lnSpc>
            <a:spcBef>
              <a:spcPct val="0"/>
            </a:spcBef>
            <a:spcAft>
              <a:spcPct val="15000"/>
            </a:spcAft>
            <a:buFont typeface="Wingdings" panose="05000000000000000000" pitchFamily="2" charset="2"/>
            <a:buChar char="••"/>
          </a:pPr>
          <a:r>
            <a:rPr lang="en-GB" sz="1000" kern="1200" dirty="0">
              <a:solidFill>
                <a:schemeClr val="accent5">
                  <a:lumMod val="50000"/>
                </a:schemeClr>
              </a:solidFill>
            </a:rPr>
            <a:t>Fiji, Marshall Islands, Vanuatu, Tuvalu, Solomon Islands, Tonga, Kiribati </a:t>
          </a:r>
          <a:r>
            <a:rPr lang="en-US" sz="1000" b="0" i="0" kern="1200" dirty="0">
              <a:solidFill>
                <a:schemeClr val="accent5">
                  <a:lumMod val="50000"/>
                </a:schemeClr>
              </a:solidFill>
            </a:rPr>
            <a:t>launched a partnership to make shipping in the Pacific Ocean zero carbon by 2050. </a:t>
          </a:r>
          <a:r>
            <a:rPr lang="en-GB" sz="1000" kern="1200" dirty="0">
              <a:solidFill>
                <a:schemeClr val="accent5">
                  <a:lumMod val="50000"/>
                </a:schemeClr>
              </a:solidFill>
            </a:rPr>
            <a:t> 
Developing a blended finance package exceeding US$500 million to enable a 10-year initial work programme</a:t>
          </a:r>
          <a:endParaRPr lang="en-SG" sz="1000" kern="1200" dirty="0">
            <a:solidFill>
              <a:schemeClr val="accent5">
                <a:lumMod val="50000"/>
              </a:schemeClr>
            </a:solidFill>
          </a:endParaRPr>
        </a:p>
      </dsp:txBody>
      <dsp:txXfrm rot="-5400000">
        <a:off x="3386558" y="138945"/>
        <a:ext cx="8385169" cy="719546"/>
      </dsp:txXfrm>
    </dsp:sp>
    <dsp:sp modelId="{106C10AF-E160-4C05-89BD-D46A18F5C73F}">
      <dsp:nvSpPr>
        <dsp:cNvPr id="0" name=""/>
        <dsp:cNvSpPr/>
      </dsp:nvSpPr>
      <dsp:spPr>
        <a:xfrm>
          <a:off x="390740" y="344"/>
          <a:ext cx="2995817" cy="99674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SG" sz="1800" kern="1200" dirty="0"/>
            <a:t>Government collaboration</a:t>
          </a:r>
          <a:endParaRPr lang="en-SG" sz="1800" b="1" kern="1200" dirty="0"/>
        </a:p>
      </dsp:txBody>
      <dsp:txXfrm>
        <a:off x="439397" y="49001"/>
        <a:ext cx="2898503" cy="899433"/>
      </dsp:txXfrm>
    </dsp:sp>
    <dsp:sp modelId="{BFEF6432-D238-497C-81FD-355EC145C043}">
      <dsp:nvSpPr>
        <dsp:cNvPr id="0" name=""/>
        <dsp:cNvSpPr/>
      </dsp:nvSpPr>
      <dsp:spPr>
        <a:xfrm rot="5400000">
          <a:off x="7199906" y="-2666743"/>
          <a:ext cx="797398" cy="8424095"/>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3825" rIns="91440" bIns="123825" numCol="1" spcCol="1270" anchor="ctr" anchorCtr="0">
          <a:noAutofit/>
        </a:bodyPr>
        <a:lstStyle/>
        <a:p>
          <a:pPr marL="114300" lvl="1" indent="-114300" algn="just" defTabSz="444500">
            <a:lnSpc>
              <a:spcPct val="90000"/>
            </a:lnSpc>
            <a:spcBef>
              <a:spcPct val="0"/>
            </a:spcBef>
            <a:spcAft>
              <a:spcPct val="15000"/>
            </a:spcAft>
            <a:buChar char="••"/>
          </a:pPr>
          <a:r>
            <a:rPr lang="en-SG" sz="1000" kern="1200" dirty="0">
              <a:solidFill>
                <a:schemeClr val="accent5">
                  <a:lumMod val="50000"/>
                </a:schemeClr>
              </a:solidFill>
            </a:rPr>
            <a:t>Giving approval in principle for ammonia ready vessels.</a:t>
          </a:r>
        </a:p>
        <a:p>
          <a:pPr marL="114300" lvl="1" indent="-114300" algn="just" defTabSz="444500">
            <a:lnSpc>
              <a:spcPct val="90000"/>
            </a:lnSpc>
            <a:spcBef>
              <a:spcPct val="0"/>
            </a:spcBef>
            <a:spcAft>
              <a:spcPct val="15000"/>
            </a:spcAft>
            <a:buChar char="••"/>
          </a:pPr>
          <a:r>
            <a:rPr lang="en-SG" sz="1000" kern="1200" dirty="0">
              <a:solidFill>
                <a:schemeClr val="accent5">
                  <a:lumMod val="50000"/>
                </a:schemeClr>
              </a:solidFill>
            </a:rPr>
            <a:t>Developing bunkering processes, safety guides and other technical documents. </a:t>
          </a:r>
        </a:p>
      </dsp:txBody>
      <dsp:txXfrm rot="-5400000">
        <a:off x="3386558" y="1185531"/>
        <a:ext cx="8385169" cy="719546"/>
      </dsp:txXfrm>
    </dsp:sp>
    <dsp:sp modelId="{985DDFD5-961F-4B96-9EE1-48C602D5CE71}">
      <dsp:nvSpPr>
        <dsp:cNvPr id="0" name=""/>
        <dsp:cNvSpPr/>
      </dsp:nvSpPr>
      <dsp:spPr>
        <a:xfrm>
          <a:off x="390740" y="1046930"/>
          <a:ext cx="2995817" cy="99674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SG" sz="1800" kern="1200" dirty="0"/>
            <a:t>Class Society</a:t>
          </a:r>
        </a:p>
      </dsp:txBody>
      <dsp:txXfrm>
        <a:off x="439397" y="1095587"/>
        <a:ext cx="2898503" cy="899433"/>
      </dsp:txXfrm>
    </dsp:sp>
    <dsp:sp modelId="{FFC983C0-909D-46AD-AA73-BC2AD1290AF4}">
      <dsp:nvSpPr>
        <dsp:cNvPr id="0" name=""/>
        <dsp:cNvSpPr/>
      </dsp:nvSpPr>
      <dsp:spPr>
        <a:xfrm rot="5400000">
          <a:off x="7199906" y="-1620158"/>
          <a:ext cx="797398" cy="8424095"/>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3825" rIns="91440" bIns="123825" numCol="1" spcCol="1270" anchor="ctr" anchorCtr="0">
          <a:noAutofit/>
        </a:bodyPr>
        <a:lstStyle/>
        <a:p>
          <a:pPr marL="114300" lvl="1" indent="-114300" algn="l" defTabSz="355600">
            <a:lnSpc>
              <a:spcPct val="90000"/>
            </a:lnSpc>
            <a:spcBef>
              <a:spcPct val="0"/>
            </a:spcBef>
            <a:spcAft>
              <a:spcPct val="15000"/>
            </a:spcAft>
            <a:buChar char="••"/>
          </a:pPr>
          <a:r>
            <a:rPr lang="en-US" sz="1000" b="0" i="0" kern="1200" dirty="0">
              <a:solidFill>
                <a:schemeClr val="accent5">
                  <a:lumMod val="50000"/>
                </a:schemeClr>
              </a:solidFill>
            </a:rPr>
            <a:t>MAN Energy Solutions aims to have a commercially available two-stroke ammonia engine by 2024, followed by a retrofit package for the gradual rebuild of existing maritime vessels by 2025.</a:t>
          </a:r>
          <a:endParaRPr lang="en-SG" sz="1000" kern="1200" dirty="0">
            <a:solidFill>
              <a:schemeClr val="accent5">
                <a:lumMod val="50000"/>
              </a:schemeClr>
            </a:solidFill>
            <a:latin typeface="Arial Nova Cond"/>
            <a:ea typeface="+mn-ea"/>
            <a:cs typeface="+mn-cs"/>
          </a:endParaRPr>
        </a:p>
        <a:p>
          <a:pPr marL="114300" lvl="1" indent="-114300" algn="l" defTabSz="355600">
            <a:lnSpc>
              <a:spcPct val="90000"/>
            </a:lnSpc>
            <a:spcBef>
              <a:spcPct val="0"/>
            </a:spcBef>
            <a:spcAft>
              <a:spcPct val="15000"/>
            </a:spcAft>
            <a:buChar char="••"/>
          </a:pPr>
          <a:r>
            <a:rPr lang="en-US" sz="1000" b="0" i="0" kern="1200" dirty="0">
              <a:solidFill>
                <a:schemeClr val="accent5">
                  <a:lumMod val="50000"/>
                </a:schemeClr>
              </a:solidFill>
            </a:rPr>
            <a:t>Wärtsilä has already proven an engine concept running on blends of up to 70% ammonia so far and will have a concept running on pure ammonia by 2023 </a:t>
          </a:r>
          <a:endParaRPr lang="en-SG" sz="1000" kern="1200" dirty="0">
            <a:solidFill>
              <a:schemeClr val="accent5">
                <a:lumMod val="50000"/>
              </a:schemeClr>
            </a:solidFill>
            <a:latin typeface="Arial Nova Cond"/>
            <a:ea typeface="+mn-ea"/>
            <a:cs typeface="+mn-cs"/>
          </a:endParaRPr>
        </a:p>
      </dsp:txBody>
      <dsp:txXfrm rot="-5400000">
        <a:off x="3386558" y="2232116"/>
        <a:ext cx="8385169" cy="719546"/>
      </dsp:txXfrm>
    </dsp:sp>
    <dsp:sp modelId="{9C9C5734-97D8-4511-BCF8-1A3C67B9F25C}">
      <dsp:nvSpPr>
        <dsp:cNvPr id="0" name=""/>
        <dsp:cNvSpPr/>
      </dsp:nvSpPr>
      <dsp:spPr>
        <a:xfrm>
          <a:off x="390740" y="2093515"/>
          <a:ext cx="2995817" cy="99674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SG" sz="1800" kern="1200" dirty="0"/>
            <a:t>Engine Makers</a:t>
          </a:r>
        </a:p>
      </dsp:txBody>
      <dsp:txXfrm>
        <a:off x="439397" y="2142172"/>
        <a:ext cx="2898503" cy="899433"/>
      </dsp:txXfrm>
    </dsp:sp>
    <dsp:sp modelId="{2D429FC6-D443-4526-9972-70B1AFFCFBA8}">
      <dsp:nvSpPr>
        <dsp:cNvPr id="0" name=""/>
        <dsp:cNvSpPr/>
      </dsp:nvSpPr>
      <dsp:spPr>
        <a:xfrm rot="5400000">
          <a:off x="7056625" y="-478905"/>
          <a:ext cx="1106501" cy="8415868"/>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3825" rIns="91440" bIns="123825" numCol="1" spcCol="1270" anchor="ctr" anchorCtr="0">
          <a:noAutofit/>
        </a:bodyPr>
        <a:lstStyle/>
        <a:p>
          <a:pPr marL="114300" lvl="0" indent="-114300" algn="l" defTabSz="800100">
            <a:lnSpc>
              <a:spcPct val="90000"/>
            </a:lnSpc>
            <a:spcBef>
              <a:spcPct val="0"/>
            </a:spcBef>
            <a:spcAft>
              <a:spcPct val="35000"/>
            </a:spcAft>
            <a:buChar char="••"/>
          </a:pPr>
          <a:r>
            <a:rPr lang="en-US" sz="1000" b="0" i="0" kern="1200" dirty="0">
              <a:solidFill>
                <a:schemeClr val="accent5">
                  <a:lumMod val="50000"/>
                </a:schemeClr>
              </a:solidFill>
              <a:latin typeface="+mn-lt"/>
            </a:rPr>
            <a:t>The Getting to Zero Coalition (2018) is an </a:t>
          </a:r>
          <a:r>
            <a:rPr lang="en-US" sz="1000" b="0" kern="1200" dirty="0">
              <a:solidFill>
                <a:schemeClr val="accent5">
                  <a:lumMod val="50000"/>
                </a:schemeClr>
              </a:solidFill>
              <a:latin typeface="+mn-lt"/>
              <a:ea typeface="+mn-ea"/>
              <a:cs typeface="+mn-cs"/>
            </a:rPr>
            <a:t>alliance of more than 200 organizations (including 160 companies) within the maritime, energy, infrastructure and finance sectors, supported by key governments and Intergovernmental Organisations. It is aimed at a</a:t>
          </a:r>
          <a:r>
            <a:rPr lang="en-US" sz="1000" b="0" i="0" kern="1200" dirty="0">
              <a:solidFill>
                <a:schemeClr val="accent5">
                  <a:lumMod val="50000"/>
                </a:schemeClr>
              </a:solidFill>
              <a:latin typeface="+mn-lt"/>
            </a:rPr>
            <a:t>ccelerating maritime shipping's decarbonization with the development and deployment of commercially viable deep sea zero emission vessels by 2030 towards full decarbonization by 2050.</a:t>
          </a:r>
          <a:endParaRPr lang="en-SG" sz="1000" kern="1200" dirty="0">
            <a:solidFill>
              <a:schemeClr val="accent5">
                <a:lumMod val="50000"/>
              </a:schemeClr>
            </a:solidFill>
            <a:latin typeface="+mn-lt"/>
            <a:ea typeface="+mn-ea"/>
            <a:cs typeface="+mn-cs"/>
          </a:endParaRPr>
        </a:p>
        <a:p>
          <a:pPr marL="114300" lvl="0" indent="-114300" algn="l" defTabSz="800100">
            <a:lnSpc>
              <a:spcPct val="90000"/>
            </a:lnSpc>
            <a:spcBef>
              <a:spcPct val="0"/>
            </a:spcBef>
            <a:spcAft>
              <a:spcPct val="35000"/>
            </a:spcAft>
            <a:buChar char="••"/>
          </a:pPr>
          <a:r>
            <a:rPr lang="en-SG" sz="1000" dirty="0">
              <a:solidFill>
                <a:schemeClr val="accent5">
                  <a:lumMod val="50000"/>
                </a:schemeClr>
              </a:solidFill>
              <a:latin typeface="+mn-lt"/>
              <a:ea typeface="+mn-ea"/>
              <a:cs typeface="+mn-cs"/>
            </a:rPr>
            <a:t>Global Centre for Maritime Decarbonisation (2021): </a:t>
          </a:r>
          <a:r>
            <a:rPr lang="en-US" sz="1000" dirty="0">
              <a:solidFill>
                <a:schemeClr val="accent5">
                  <a:lumMod val="50000"/>
                </a:schemeClr>
              </a:solidFill>
              <a:latin typeface="+mn-lt"/>
              <a:ea typeface="+mn-ea"/>
              <a:cs typeface="+mn-cs"/>
            </a:rPr>
            <a:t>with funding from the Maritime and Port Authority of Singapore (MPA), and six founding partners, namely BHP, BW, DNV Foundation, Eastern Pacific Shipping, Ocean Network Express and Sembcorp Marine. Focussed on Ammonia, Sustainable biofuel, methanol.</a:t>
          </a:r>
          <a:endParaRPr lang="en-SG" sz="1000" kern="1200" dirty="0">
            <a:solidFill>
              <a:schemeClr val="accent5">
                <a:lumMod val="50000"/>
              </a:schemeClr>
            </a:solidFill>
            <a:latin typeface="+mn-lt"/>
            <a:ea typeface="+mn-ea"/>
            <a:cs typeface="+mn-cs"/>
          </a:endParaRPr>
        </a:p>
        <a:p>
          <a:pPr marL="114300" lvl="0" indent="-114300" algn="l" defTabSz="800100">
            <a:lnSpc>
              <a:spcPct val="90000"/>
            </a:lnSpc>
            <a:spcBef>
              <a:spcPct val="0"/>
            </a:spcBef>
            <a:spcAft>
              <a:spcPct val="35000"/>
            </a:spcAft>
            <a:buChar char="••"/>
          </a:pPr>
          <a:r>
            <a:rPr lang="en-SG" sz="1000" dirty="0">
              <a:solidFill>
                <a:schemeClr val="accent5">
                  <a:lumMod val="50000"/>
                </a:schemeClr>
              </a:solidFill>
              <a:latin typeface="+mn-lt"/>
              <a:ea typeface="+mn-ea"/>
              <a:cs typeface="+mn-cs"/>
            </a:rPr>
            <a:t>Mærsk Mc-Kinney Møller Center for Zero Carbon Shipping aims to </a:t>
          </a:r>
          <a:r>
            <a:rPr lang="en-US" sz="1000" b="0" i="0" dirty="0">
              <a:solidFill>
                <a:schemeClr val="accent5">
                  <a:lumMod val="50000"/>
                </a:schemeClr>
              </a:solidFill>
              <a:latin typeface="+mn-lt"/>
            </a:rPr>
            <a:t>sustainable decarbonization of the maritime industry by 2050 through collaboration, applied research and regulatory reform.</a:t>
          </a:r>
          <a:endParaRPr lang="en-SG" sz="1000" kern="1200" dirty="0">
            <a:solidFill>
              <a:schemeClr val="accent5">
                <a:lumMod val="50000"/>
              </a:schemeClr>
            </a:solidFill>
            <a:latin typeface="+mn-lt"/>
            <a:ea typeface="+mn-ea"/>
            <a:cs typeface="+mn-cs"/>
          </a:endParaRPr>
        </a:p>
      </dsp:txBody>
      <dsp:txXfrm rot="-5400000">
        <a:off x="3401942" y="3229793"/>
        <a:ext cx="8361853" cy="998471"/>
      </dsp:txXfrm>
    </dsp:sp>
    <dsp:sp modelId="{A3269193-B87A-44D2-ABC3-BDFDA5040AAF}">
      <dsp:nvSpPr>
        <dsp:cNvPr id="0" name=""/>
        <dsp:cNvSpPr/>
      </dsp:nvSpPr>
      <dsp:spPr>
        <a:xfrm>
          <a:off x="390740" y="3140100"/>
          <a:ext cx="3011201" cy="117785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SG" sz="1800" kern="1200" dirty="0">
              <a:solidFill>
                <a:prstClr val="white"/>
              </a:solidFill>
              <a:latin typeface="Arial Nova Cond"/>
              <a:ea typeface="+mn-ea"/>
              <a:cs typeface="+mn-cs"/>
            </a:rPr>
            <a:t>Cross-sectoral collaboration</a:t>
          </a:r>
        </a:p>
      </dsp:txBody>
      <dsp:txXfrm>
        <a:off x="448238" y="3197598"/>
        <a:ext cx="2896205" cy="1062861"/>
      </dsp:txXfrm>
    </dsp:sp>
    <dsp:sp modelId="{90969606-42EC-45E0-83DB-692F17023DF6}">
      <dsp:nvSpPr>
        <dsp:cNvPr id="0" name=""/>
        <dsp:cNvSpPr/>
      </dsp:nvSpPr>
      <dsp:spPr>
        <a:xfrm rot="5400000">
          <a:off x="7158365" y="654121"/>
          <a:ext cx="880479" cy="8424095"/>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3825" rIns="91440" bIns="123825" numCol="1" spcCol="1270" anchor="ctr" anchorCtr="0">
          <a:noAutofit/>
        </a:bodyPr>
        <a:lstStyle/>
        <a:p>
          <a:pPr marL="114300" lvl="1" indent="-114300" algn="l" defTabSz="355600">
            <a:lnSpc>
              <a:spcPct val="90000"/>
            </a:lnSpc>
            <a:spcBef>
              <a:spcPct val="0"/>
            </a:spcBef>
            <a:spcAft>
              <a:spcPct val="15000"/>
            </a:spcAft>
            <a:buChar char="••"/>
          </a:pPr>
          <a:r>
            <a:rPr lang="en-US" sz="1000" kern="1200" dirty="0">
              <a:solidFill>
                <a:schemeClr val="accent5">
                  <a:lumMod val="50000"/>
                </a:schemeClr>
              </a:solidFill>
            </a:rPr>
            <a:t>Market-based Measures, such as a GHG levy/Carbon taxation, Emissions Trading Scheme or other economic instrument is being considered as one of the tools for promoting decarbonisation. They, as well as, other forms of fund raising, can help finance research and development in the decarbonisation ecosystem such as alternative fuel, bunkering infrastructure etc and provide level playing field for alternative fuels. It may help in reducing the risk of investment in alternative fuel. </a:t>
          </a:r>
          <a:r>
            <a:rPr lang="en-GB" sz="1000" kern="1200" dirty="0">
              <a:solidFill>
                <a:schemeClr val="accent5">
                  <a:lumMod val="50000"/>
                </a:schemeClr>
              </a:solidFill>
            </a:rPr>
            <a:t>Ships continuing to consume HFO may require to pay carbon taxes or participate in emissions trading depending on the final legislation.</a:t>
          </a:r>
          <a:endParaRPr lang="en-SG" sz="1000" kern="1200" dirty="0">
            <a:solidFill>
              <a:schemeClr val="accent5">
                <a:lumMod val="50000"/>
              </a:schemeClr>
            </a:solidFill>
            <a:latin typeface="Arial Nova Cond"/>
            <a:ea typeface="+mn-ea"/>
            <a:cs typeface="+mn-cs"/>
          </a:endParaRPr>
        </a:p>
      </dsp:txBody>
      <dsp:txXfrm rot="-5400000">
        <a:off x="3386558" y="4468910"/>
        <a:ext cx="8381114" cy="794517"/>
      </dsp:txXfrm>
    </dsp:sp>
    <dsp:sp modelId="{C61D365B-6C55-4977-832E-06E8881DB127}">
      <dsp:nvSpPr>
        <dsp:cNvPr id="0" name=""/>
        <dsp:cNvSpPr/>
      </dsp:nvSpPr>
      <dsp:spPr>
        <a:xfrm>
          <a:off x="390740" y="4367795"/>
          <a:ext cx="2995817" cy="99674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SG" sz="1800" kern="1200" dirty="0">
              <a:solidFill>
                <a:prstClr val="white"/>
              </a:solidFill>
              <a:latin typeface="Arial Nova Cond"/>
              <a:ea typeface="+mn-ea"/>
              <a:cs typeface="+mn-cs"/>
            </a:rPr>
            <a:t>Private initiatives</a:t>
          </a:r>
        </a:p>
      </dsp:txBody>
      <dsp:txXfrm>
        <a:off x="439397" y="4416452"/>
        <a:ext cx="2898503" cy="8994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2F80D-8080-4A1B-A4AA-5040CE89CC5C}">
      <dsp:nvSpPr>
        <dsp:cNvPr id="0" name=""/>
        <dsp:cNvSpPr/>
      </dsp:nvSpPr>
      <dsp:spPr>
        <a:xfrm rot="5400000">
          <a:off x="7485175" y="-3533251"/>
          <a:ext cx="679316" cy="786195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3825" rIns="36576" bIns="123825" numCol="1" spcCol="1270" anchor="ctr" anchorCtr="0">
          <a:noAutofit/>
        </a:bodyPr>
        <a:lstStyle/>
        <a:p>
          <a:pPr marL="114300" lvl="1" indent="-114300" algn="l" defTabSz="444500">
            <a:lnSpc>
              <a:spcPct val="90000"/>
            </a:lnSpc>
            <a:spcBef>
              <a:spcPct val="0"/>
            </a:spcBef>
            <a:spcAft>
              <a:spcPct val="15000"/>
            </a:spcAft>
            <a:buChar char="••"/>
          </a:pPr>
          <a:r>
            <a:rPr lang="en-SG" sz="1000" kern="1200" dirty="0">
              <a:solidFill>
                <a:schemeClr val="accent5">
                  <a:lumMod val="50000"/>
                </a:schemeClr>
              </a:solidFill>
            </a:rPr>
            <a:t>Poseidon Principles (2019): </a:t>
          </a:r>
          <a:r>
            <a:rPr lang="en-US" sz="1000" kern="1200" dirty="0">
              <a:solidFill>
                <a:schemeClr val="accent5">
                  <a:lumMod val="50000"/>
                </a:schemeClr>
              </a:solidFill>
            </a:rPr>
            <a:t>World’s first sector-specific, self-governing climate alignment agreement amongst 30 financial institutions (with equivalent to more than USD200 billion  (&gt;50%) of global shipping loan portfolio) to integrate the IMO’s policies on climate change into ship finance decision making processes.</a:t>
          </a:r>
          <a:endParaRPr lang="en-SG" sz="1000" kern="1200" dirty="0">
            <a:solidFill>
              <a:schemeClr val="accent5">
                <a:lumMod val="50000"/>
              </a:schemeClr>
            </a:solidFill>
          </a:endParaRPr>
        </a:p>
        <a:p>
          <a:pPr marL="114300" lvl="1" indent="-114300" algn="l" defTabSz="444500">
            <a:lnSpc>
              <a:spcPct val="90000"/>
            </a:lnSpc>
            <a:spcBef>
              <a:spcPct val="0"/>
            </a:spcBef>
            <a:spcAft>
              <a:spcPct val="15000"/>
            </a:spcAft>
            <a:buChar char="••"/>
          </a:pPr>
          <a:r>
            <a:rPr lang="en-US" sz="1000" kern="1200" dirty="0">
              <a:solidFill>
                <a:schemeClr val="accent5">
                  <a:lumMod val="50000"/>
                </a:schemeClr>
              </a:solidFill>
            </a:rPr>
            <a:t>The Global Environment Facility Trust Fund (2020): IFC-GEF Green Shipping Investment Platform was approved in 2020. The Green Shipping Platform aims to create a first-of-its-kind global investment vehicle solely focused on decarbonizing the shipping industry.</a:t>
          </a:r>
          <a:endParaRPr lang="en-SG" sz="1000" kern="1200" dirty="0">
            <a:solidFill>
              <a:schemeClr val="accent5">
                <a:lumMod val="50000"/>
              </a:schemeClr>
            </a:solidFill>
          </a:endParaRPr>
        </a:p>
      </dsp:txBody>
      <dsp:txXfrm rot="-5400000">
        <a:off x="3893857" y="91228"/>
        <a:ext cx="7828793" cy="612994"/>
      </dsp:txXfrm>
    </dsp:sp>
    <dsp:sp modelId="{106C10AF-E160-4C05-89BD-D46A18F5C73F}">
      <dsp:nvSpPr>
        <dsp:cNvPr id="0" name=""/>
        <dsp:cNvSpPr/>
      </dsp:nvSpPr>
      <dsp:spPr>
        <a:xfrm>
          <a:off x="330636" y="1680"/>
          <a:ext cx="3563220" cy="79209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SG" sz="1800" kern="1200" dirty="0"/>
            <a:t>Banks and Financial institutions</a:t>
          </a:r>
        </a:p>
      </dsp:txBody>
      <dsp:txXfrm>
        <a:off x="369303" y="40347"/>
        <a:ext cx="3485886" cy="714757"/>
      </dsp:txXfrm>
    </dsp:sp>
    <dsp:sp modelId="{1E00EB98-30AD-4FCB-96C0-361DEABBC53E}">
      <dsp:nvSpPr>
        <dsp:cNvPr id="0" name=""/>
        <dsp:cNvSpPr/>
      </dsp:nvSpPr>
      <dsp:spPr>
        <a:xfrm rot="5400000">
          <a:off x="7485175" y="-2670175"/>
          <a:ext cx="679316" cy="786195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3825" rIns="91440" bIns="123825" numCol="1" spcCol="1270" anchor="ctr" anchorCtr="0">
          <a:noAutofit/>
        </a:bodyPr>
        <a:lstStyle/>
        <a:p>
          <a:pPr marL="114300" lvl="1" indent="-114300" algn="l" defTabSz="444500">
            <a:lnSpc>
              <a:spcPct val="90000"/>
            </a:lnSpc>
            <a:spcBef>
              <a:spcPct val="0"/>
            </a:spcBef>
            <a:spcAft>
              <a:spcPct val="15000"/>
            </a:spcAft>
            <a:buChar char="••"/>
          </a:pPr>
          <a:r>
            <a:rPr lang="en-SG" sz="1000" kern="1200" dirty="0">
              <a:solidFill>
                <a:schemeClr val="accent5">
                  <a:lumMod val="50000"/>
                </a:schemeClr>
              </a:solidFill>
            </a:rPr>
            <a:t>Poseidon Principles for marine insurers (2021): </a:t>
          </a:r>
          <a:r>
            <a:rPr lang="en-US" sz="1000" kern="1200" dirty="0">
              <a:solidFill>
                <a:schemeClr val="accent5">
                  <a:lumMod val="50000"/>
                </a:schemeClr>
              </a:solidFill>
            </a:rPr>
            <a:t>Group of nine insurers. The aim is to enable insurers to assess and disclose their portfolios with responsible environmental impacts and incentivize international shipping’s decarbonization</a:t>
          </a:r>
          <a:endParaRPr lang="en-SG" sz="1000" kern="1200" dirty="0">
            <a:solidFill>
              <a:schemeClr val="accent5">
                <a:lumMod val="50000"/>
              </a:schemeClr>
            </a:solidFill>
          </a:endParaRPr>
        </a:p>
      </dsp:txBody>
      <dsp:txXfrm rot="-5400000">
        <a:off x="3893857" y="954304"/>
        <a:ext cx="7828793" cy="612994"/>
      </dsp:txXfrm>
    </dsp:sp>
    <dsp:sp modelId="{74DD37FA-73E5-4FF5-8150-364CC6C1F478}">
      <dsp:nvSpPr>
        <dsp:cNvPr id="0" name=""/>
        <dsp:cNvSpPr/>
      </dsp:nvSpPr>
      <dsp:spPr>
        <a:xfrm>
          <a:off x="331255" y="836229"/>
          <a:ext cx="3563220" cy="84914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SG" sz="1800" kern="1200" dirty="0"/>
            <a:t>Insurers</a:t>
          </a:r>
        </a:p>
      </dsp:txBody>
      <dsp:txXfrm>
        <a:off x="372707" y="877681"/>
        <a:ext cx="3480316" cy="766241"/>
      </dsp:txXfrm>
    </dsp:sp>
    <dsp:sp modelId="{E82AABF5-A0AC-479B-BBA7-9F7FB7DFEB05}">
      <dsp:nvSpPr>
        <dsp:cNvPr id="0" name=""/>
        <dsp:cNvSpPr/>
      </dsp:nvSpPr>
      <dsp:spPr>
        <a:xfrm rot="5400000">
          <a:off x="7485175" y="-1778572"/>
          <a:ext cx="679316" cy="786195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3825" rIns="36576" bIns="123825" numCol="1" spcCol="1270" anchor="ctr" anchorCtr="0">
          <a:noAutofit/>
        </a:bodyPr>
        <a:lstStyle/>
        <a:p>
          <a:pPr marL="114300" lvl="1" indent="-114300" algn="l" defTabSz="444500">
            <a:lnSpc>
              <a:spcPct val="90000"/>
            </a:lnSpc>
            <a:spcBef>
              <a:spcPct val="0"/>
            </a:spcBef>
            <a:spcAft>
              <a:spcPct val="15000"/>
            </a:spcAft>
            <a:buChar char="••"/>
          </a:pPr>
          <a:r>
            <a:rPr lang="en-SG" sz="1000" kern="1200" dirty="0">
              <a:solidFill>
                <a:schemeClr val="accent5">
                  <a:lumMod val="50000"/>
                </a:schemeClr>
              </a:solidFill>
            </a:rPr>
            <a:t>Sea Cargo Charter (2020): </a:t>
          </a:r>
          <a:r>
            <a:rPr lang="en-US" sz="1000" kern="1200" dirty="0">
              <a:solidFill>
                <a:schemeClr val="accent5">
                  <a:lumMod val="50000"/>
                </a:schemeClr>
              </a:solidFill>
            </a:rPr>
            <a:t>A group of 34 bulk ship charterers. It is a global framework that allows for the integration of climate considerations into chartering decisions to favor climate-aligned maritime transport. </a:t>
          </a:r>
          <a:endParaRPr lang="en-SG" sz="1000" kern="1200" dirty="0">
            <a:solidFill>
              <a:schemeClr val="accent5">
                <a:lumMod val="50000"/>
              </a:schemeClr>
            </a:solidFill>
          </a:endParaRPr>
        </a:p>
      </dsp:txBody>
      <dsp:txXfrm rot="-5400000">
        <a:off x="3893857" y="1845907"/>
        <a:ext cx="7828793" cy="612994"/>
      </dsp:txXfrm>
    </dsp:sp>
    <dsp:sp modelId="{34B26CBC-A14F-469A-A669-F5DFE487B3E2}">
      <dsp:nvSpPr>
        <dsp:cNvPr id="0" name=""/>
        <dsp:cNvSpPr/>
      </dsp:nvSpPr>
      <dsp:spPr>
        <a:xfrm>
          <a:off x="330636" y="1727832"/>
          <a:ext cx="3563220" cy="84914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SG" sz="1800" kern="1200" dirty="0"/>
            <a:t>Charterers</a:t>
          </a:r>
        </a:p>
      </dsp:txBody>
      <dsp:txXfrm>
        <a:off x="372088" y="1769284"/>
        <a:ext cx="3480316" cy="766241"/>
      </dsp:txXfrm>
    </dsp:sp>
    <dsp:sp modelId="{AA08DE00-A315-40C6-9B58-734AEE578428}">
      <dsp:nvSpPr>
        <dsp:cNvPr id="0" name=""/>
        <dsp:cNvSpPr/>
      </dsp:nvSpPr>
      <dsp:spPr>
        <a:xfrm rot="5400000">
          <a:off x="7485175" y="-886969"/>
          <a:ext cx="679316" cy="786195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3825" rIns="91440" bIns="123825" numCol="1" spcCol="1270" anchor="ctr" anchorCtr="0">
          <a:noAutofit/>
        </a:bodyPr>
        <a:lstStyle/>
        <a:p>
          <a:pPr marL="114300" lvl="1" indent="-114300" algn="l" defTabSz="444500">
            <a:lnSpc>
              <a:spcPct val="90000"/>
            </a:lnSpc>
            <a:spcBef>
              <a:spcPct val="0"/>
            </a:spcBef>
            <a:spcAft>
              <a:spcPct val="15000"/>
            </a:spcAft>
            <a:buChar char="••"/>
          </a:pPr>
          <a:r>
            <a:rPr lang="en-SG" sz="1000" kern="1200" dirty="0">
              <a:solidFill>
                <a:schemeClr val="accent5">
                  <a:lumMod val="50000"/>
                </a:schemeClr>
              </a:solidFill>
            </a:rPr>
            <a:t>coZEV (2021): Cargo Owners for Zero Emission Vessels: </a:t>
          </a:r>
          <a:r>
            <a:rPr lang="en-US" sz="1000" b="0" i="0" kern="1200" dirty="0">
              <a:solidFill>
                <a:schemeClr val="accent5">
                  <a:lumMod val="50000"/>
                </a:schemeClr>
              </a:solidFill>
            </a:rPr>
            <a:t>cargo owner-led network to enable maritime freight customers to come together to accelerate maritime shipping decarbonization through a series of actions and projects.</a:t>
          </a:r>
          <a:endParaRPr lang="en-SG" sz="1000" kern="1200" dirty="0">
            <a:solidFill>
              <a:schemeClr val="accent5">
                <a:lumMod val="50000"/>
              </a:schemeClr>
            </a:solidFill>
          </a:endParaRPr>
        </a:p>
        <a:p>
          <a:pPr marL="114300" lvl="1" indent="-114300" algn="l" defTabSz="444500">
            <a:lnSpc>
              <a:spcPct val="90000"/>
            </a:lnSpc>
            <a:spcBef>
              <a:spcPct val="0"/>
            </a:spcBef>
            <a:spcAft>
              <a:spcPct val="15000"/>
            </a:spcAft>
            <a:buChar char="••"/>
          </a:pPr>
          <a:r>
            <a:rPr lang="en-SG" sz="1000" kern="1200" dirty="0">
              <a:solidFill>
                <a:schemeClr val="accent5">
                  <a:lumMod val="50000"/>
                </a:schemeClr>
              </a:solidFill>
            </a:rPr>
            <a:t>ZEMBA:  Zero Emission Maritime Buyers Alliance: to accelerate commercial deployment of zero-emission shipping, enable economies of scale, and maximise cargo owners’ collaborative emission reduction potential beyond what one freight buyer could accomplish alone.</a:t>
          </a:r>
        </a:p>
      </dsp:txBody>
      <dsp:txXfrm rot="-5400000">
        <a:off x="3893857" y="2737510"/>
        <a:ext cx="7828793" cy="612994"/>
      </dsp:txXfrm>
    </dsp:sp>
    <dsp:sp modelId="{B6F6FB3F-4E39-4B78-AC69-0586C6FCEF13}">
      <dsp:nvSpPr>
        <dsp:cNvPr id="0" name=""/>
        <dsp:cNvSpPr/>
      </dsp:nvSpPr>
      <dsp:spPr>
        <a:xfrm>
          <a:off x="330636" y="2619435"/>
          <a:ext cx="3563220" cy="84914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SG" sz="1800" kern="1200" dirty="0"/>
            <a:t>Cargo owners</a:t>
          </a:r>
        </a:p>
      </dsp:txBody>
      <dsp:txXfrm>
        <a:off x="372088" y="2660887"/>
        <a:ext cx="3480316" cy="766241"/>
      </dsp:txXfrm>
    </dsp:sp>
    <dsp:sp modelId="{C2036995-A928-4429-8D02-C0D0F0ADF693}">
      <dsp:nvSpPr>
        <dsp:cNvPr id="0" name=""/>
        <dsp:cNvSpPr/>
      </dsp:nvSpPr>
      <dsp:spPr>
        <a:xfrm rot="5400000">
          <a:off x="7485175" y="4633"/>
          <a:ext cx="679316" cy="786195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3825" rIns="91440" bIns="123825" numCol="1" spcCol="1270" anchor="ctr" anchorCtr="0">
          <a:noAutofit/>
        </a:bodyPr>
        <a:lstStyle/>
        <a:p>
          <a:pPr marL="114300" lvl="1" indent="-114300" algn="l" defTabSz="444500">
            <a:lnSpc>
              <a:spcPct val="90000"/>
            </a:lnSpc>
            <a:spcBef>
              <a:spcPct val="0"/>
            </a:spcBef>
            <a:spcAft>
              <a:spcPct val="15000"/>
            </a:spcAft>
            <a:buChar char="••"/>
          </a:pPr>
          <a:r>
            <a:rPr lang="en-SG" sz="1000" kern="1200" dirty="0">
              <a:solidFill>
                <a:schemeClr val="accent5">
                  <a:lumMod val="50000"/>
                </a:schemeClr>
              </a:solidFill>
            </a:rPr>
            <a:t>Japanese shipyards aim </a:t>
          </a:r>
          <a:r>
            <a:rPr lang="en-SG" sz="1000" b="0" i="0" kern="1200" dirty="0">
              <a:solidFill>
                <a:schemeClr val="accent5">
                  <a:lumMod val="50000"/>
                </a:schemeClr>
              </a:solidFill>
            </a:rPr>
            <a:t>to commercialise a zero-carbon emitting vessel by 2028.</a:t>
          </a:r>
          <a:endParaRPr lang="en-SG" sz="1000" kern="1200" dirty="0">
            <a:solidFill>
              <a:schemeClr val="accent5">
                <a:lumMod val="50000"/>
              </a:schemeClr>
            </a:solidFill>
          </a:endParaRPr>
        </a:p>
        <a:p>
          <a:pPr marL="114300" lvl="1" indent="-114300" algn="l" defTabSz="444500">
            <a:lnSpc>
              <a:spcPct val="90000"/>
            </a:lnSpc>
            <a:spcBef>
              <a:spcPct val="0"/>
            </a:spcBef>
            <a:spcAft>
              <a:spcPct val="15000"/>
            </a:spcAft>
            <a:buChar char="••"/>
          </a:pPr>
          <a:r>
            <a:rPr lang="en-SG" sz="1000" kern="1200" dirty="0">
              <a:solidFill>
                <a:schemeClr val="accent5">
                  <a:lumMod val="50000"/>
                </a:schemeClr>
              </a:solidFill>
            </a:rPr>
            <a:t>Proof of concept and pilot projects for ammonia and hydrogen propelled vessels are accelerating. </a:t>
          </a:r>
        </a:p>
      </dsp:txBody>
      <dsp:txXfrm rot="-5400000">
        <a:off x="3893857" y="3629113"/>
        <a:ext cx="7828793" cy="612994"/>
      </dsp:txXfrm>
    </dsp:sp>
    <dsp:sp modelId="{D5D75B79-005C-4EBD-91EF-70D2BB26F415}">
      <dsp:nvSpPr>
        <dsp:cNvPr id="0" name=""/>
        <dsp:cNvSpPr/>
      </dsp:nvSpPr>
      <dsp:spPr>
        <a:xfrm>
          <a:off x="330636" y="3511038"/>
          <a:ext cx="3563220" cy="84914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SG" sz="1800" kern="1200" dirty="0"/>
            <a:t>Shipyard</a:t>
          </a:r>
        </a:p>
      </dsp:txBody>
      <dsp:txXfrm>
        <a:off x="372088" y="3552490"/>
        <a:ext cx="3480316" cy="766241"/>
      </dsp:txXfrm>
    </dsp:sp>
    <dsp:sp modelId="{B5B3B78E-6476-4F4B-BA35-32715D27E454}">
      <dsp:nvSpPr>
        <dsp:cNvPr id="0" name=""/>
        <dsp:cNvSpPr/>
      </dsp:nvSpPr>
      <dsp:spPr>
        <a:xfrm rot="5400000">
          <a:off x="7346484" y="965370"/>
          <a:ext cx="942062" cy="785427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3825" rIns="91440" bIns="123825" numCol="1" spcCol="1270" anchor="ctr" anchorCtr="0">
          <a:noAutofit/>
        </a:bodyPr>
        <a:lstStyle/>
        <a:p>
          <a:pPr marL="114300" lvl="1" indent="-114300" algn="l" defTabSz="444500">
            <a:lnSpc>
              <a:spcPct val="90000"/>
            </a:lnSpc>
            <a:spcBef>
              <a:spcPct val="0"/>
            </a:spcBef>
            <a:spcAft>
              <a:spcPct val="15000"/>
            </a:spcAft>
            <a:buChar char="••"/>
          </a:pPr>
          <a:r>
            <a:rPr lang="en-SG" sz="1000" kern="1200" dirty="0">
              <a:solidFill>
                <a:schemeClr val="accent5">
                  <a:lumMod val="50000"/>
                </a:schemeClr>
              </a:solidFill>
            </a:rPr>
            <a:t>Shipboard carbon capture</a:t>
          </a:r>
        </a:p>
        <a:p>
          <a:pPr marL="114300" lvl="1" indent="-114300" algn="l" defTabSz="444500">
            <a:lnSpc>
              <a:spcPct val="90000"/>
            </a:lnSpc>
            <a:spcBef>
              <a:spcPct val="0"/>
            </a:spcBef>
            <a:spcAft>
              <a:spcPct val="15000"/>
            </a:spcAft>
            <a:buChar char="••"/>
          </a:pPr>
          <a:r>
            <a:rPr lang="en-SG" sz="1000" kern="1200" dirty="0">
              <a:solidFill>
                <a:schemeClr val="accent5">
                  <a:lumMod val="50000"/>
                </a:schemeClr>
              </a:solidFill>
            </a:rPr>
            <a:t>Switching to alternative fuel such as LNG, methanol, </a:t>
          </a:r>
        </a:p>
        <a:p>
          <a:pPr marL="114300" lvl="1" indent="-114300" algn="l" defTabSz="444500">
            <a:lnSpc>
              <a:spcPct val="90000"/>
            </a:lnSpc>
            <a:spcBef>
              <a:spcPct val="0"/>
            </a:spcBef>
            <a:spcAft>
              <a:spcPct val="15000"/>
            </a:spcAft>
            <a:buChar char="••"/>
          </a:pPr>
          <a:r>
            <a:rPr lang="en-SG" sz="1000" kern="1200" dirty="0">
              <a:solidFill>
                <a:schemeClr val="accent5">
                  <a:lumMod val="50000"/>
                </a:schemeClr>
              </a:solidFill>
            </a:rPr>
            <a:t>Harnessing wind and solar power</a:t>
          </a:r>
        </a:p>
        <a:p>
          <a:pPr marL="114300" lvl="1" indent="-114300" algn="l" defTabSz="444500">
            <a:lnSpc>
              <a:spcPct val="90000"/>
            </a:lnSpc>
            <a:spcBef>
              <a:spcPct val="0"/>
            </a:spcBef>
            <a:spcAft>
              <a:spcPct val="15000"/>
            </a:spcAft>
            <a:buChar char="••"/>
          </a:pPr>
          <a:r>
            <a:rPr lang="en-SG" sz="1000" kern="1200" dirty="0">
              <a:solidFill>
                <a:schemeClr val="accent5">
                  <a:lumMod val="50000"/>
                </a:schemeClr>
              </a:solidFill>
            </a:rPr>
            <a:t>Electrification of vessels such Swappable battery</a:t>
          </a:r>
        </a:p>
        <a:p>
          <a:pPr marL="114300" lvl="1" indent="-114300" algn="l" defTabSz="444500">
            <a:lnSpc>
              <a:spcPct val="90000"/>
            </a:lnSpc>
            <a:spcBef>
              <a:spcPct val="0"/>
            </a:spcBef>
            <a:spcAft>
              <a:spcPct val="15000"/>
            </a:spcAft>
            <a:buChar char="••"/>
          </a:pPr>
          <a:r>
            <a:rPr lang="en-SG" sz="1000" kern="1200" dirty="0">
              <a:solidFill>
                <a:schemeClr val="accent5">
                  <a:lumMod val="50000"/>
                </a:schemeClr>
              </a:solidFill>
            </a:rPr>
            <a:t>Retrofitting energy saving devices such as air lubrication system</a:t>
          </a:r>
        </a:p>
        <a:p>
          <a:pPr marL="114300" lvl="1" indent="-114300" algn="l" defTabSz="444500">
            <a:lnSpc>
              <a:spcPct val="90000"/>
            </a:lnSpc>
            <a:spcBef>
              <a:spcPct val="0"/>
            </a:spcBef>
            <a:spcAft>
              <a:spcPct val="15000"/>
            </a:spcAft>
            <a:buChar char="••"/>
          </a:pPr>
          <a:r>
            <a:rPr lang="en-US" sz="1000" kern="1200" dirty="0">
              <a:solidFill>
                <a:schemeClr val="accent5">
                  <a:lumMod val="50000"/>
                </a:schemeClr>
              </a:solidFill>
            </a:rPr>
            <a:t>In addition, i</a:t>
          </a:r>
          <a:r>
            <a:rPr lang="en-SG" sz="1000" kern="1200" dirty="0">
              <a:solidFill>
                <a:schemeClr val="accent5">
                  <a:lumMod val="50000"/>
                </a:schemeClr>
              </a:solidFill>
            </a:rPr>
            <a:t>nvestment in new class of assets such as CO</a:t>
          </a:r>
          <a:r>
            <a:rPr lang="en-SG" sz="1000" kern="1200" baseline="-25000" dirty="0">
              <a:solidFill>
                <a:schemeClr val="accent5">
                  <a:lumMod val="50000"/>
                </a:schemeClr>
              </a:solidFill>
            </a:rPr>
            <a:t>2</a:t>
          </a:r>
          <a:r>
            <a:rPr lang="en-SG" sz="1000" kern="1200" dirty="0">
              <a:solidFill>
                <a:schemeClr val="accent5">
                  <a:lumMod val="50000"/>
                </a:schemeClr>
              </a:solidFill>
            </a:rPr>
            <a:t> carrier, Hydrogen carrier, large ammonia carriers are taking place increasingly.</a:t>
          </a:r>
        </a:p>
      </dsp:txBody>
      <dsp:txXfrm rot="-5400000">
        <a:off x="3890377" y="4467465"/>
        <a:ext cx="7808288" cy="850086"/>
      </dsp:txXfrm>
    </dsp:sp>
    <dsp:sp modelId="{77BA91A3-E407-4850-992B-D1FF6A2E64CA}">
      <dsp:nvSpPr>
        <dsp:cNvPr id="0" name=""/>
        <dsp:cNvSpPr/>
      </dsp:nvSpPr>
      <dsp:spPr>
        <a:xfrm>
          <a:off x="330636" y="4402641"/>
          <a:ext cx="3559740" cy="97973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SG" sz="1800" kern="1200" dirty="0"/>
            <a:t>Shipowners ongoing initiatives</a:t>
          </a:r>
        </a:p>
      </dsp:txBody>
      <dsp:txXfrm>
        <a:off x="378463" y="4450468"/>
        <a:ext cx="3464086" cy="884081"/>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0.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868FDD8E-599E-43AC-95E9-6C1074CC1B4F}" type="datetimeFigureOut">
              <a:rPr lang="en-US" smtClean="0"/>
              <a:t>6/8/2023</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E32FAF7C-012B-45AB-B865-F64F30B847A9}" type="slidenum">
              <a:rPr lang="en-US" smtClean="0"/>
              <a:t>‹#›</a:t>
            </a:fld>
            <a:endParaRPr lang="en-US"/>
          </a:p>
        </p:txBody>
      </p:sp>
    </p:spTree>
    <p:extLst>
      <p:ext uri="{BB962C8B-B14F-4D97-AF65-F5344CB8AC3E}">
        <p14:creationId xmlns:p14="http://schemas.microsoft.com/office/powerpoint/2010/main" val="1607504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ED24FC53-A114-46EF-BD5B-28EF4F86A011}" type="datetimeFigureOut">
              <a:rPr lang="en-US" smtClean="0"/>
              <a:t>6/8/2023</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A3FD7FE-5038-42B6-94F1-6D4A2805174C}"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87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4FC53-A114-46EF-BD5B-28EF4F86A011}"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FD7FE-5038-42B6-94F1-6D4A2805174C}" type="slidenum">
              <a:rPr lang="en-US" smtClean="0"/>
              <a:t>‹#›</a:t>
            </a:fld>
            <a:endParaRPr lang="en-US"/>
          </a:p>
        </p:txBody>
      </p:sp>
    </p:spTree>
    <p:extLst>
      <p:ext uri="{BB962C8B-B14F-4D97-AF65-F5344CB8AC3E}">
        <p14:creationId xmlns:p14="http://schemas.microsoft.com/office/powerpoint/2010/main" val="3606504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4FC53-A114-46EF-BD5B-28EF4F86A011}"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FD7FE-5038-42B6-94F1-6D4A2805174C}" type="slidenum">
              <a:rPr lang="en-US" smtClean="0"/>
              <a:t>‹#›</a:t>
            </a:fld>
            <a:endParaRPr lang="en-US"/>
          </a:p>
        </p:txBody>
      </p:sp>
    </p:spTree>
    <p:extLst>
      <p:ext uri="{BB962C8B-B14F-4D97-AF65-F5344CB8AC3E}">
        <p14:creationId xmlns:p14="http://schemas.microsoft.com/office/powerpoint/2010/main" val="2918090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D17D76-E4E6-9309-48FF-EF3E05935D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4E72149-C320-1B97-1D8F-DD15576676AC}"/>
              </a:ext>
            </a:extLst>
          </p:cNvPr>
          <p:cNvSpPr>
            <a:spLocks noGrp="1"/>
          </p:cNvSpPr>
          <p:nvPr>
            <p:ph type="dt" sz="half" idx="10"/>
          </p:nvPr>
        </p:nvSpPr>
        <p:spPr/>
        <p:txBody>
          <a:bodyPr/>
          <a:lstStyle/>
          <a:p>
            <a:fld id="{ED24FC53-A114-46EF-BD5B-28EF4F86A011}" type="datetimeFigureOut">
              <a:rPr lang="en-US" smtClean="0"/>
              <a:t>6/8/2023</a:t>
            </a:fld>
            <a:endParaRPr lang="en-US"/>
          </a:p>
        </p:txBody>
      </p:sp>
      <p:sp>
        <p:nvSpPr>
          <p:cNvPr id="4" name="Footer Placeholder 3">
            <a:extLst>
              <a:ext uri="{FF2B5EF4-FFF2-40B4-BE49-F238E27FC236}">
                <a16:creationId xmlns:a16="http://schemas.microsoft.com/office/drawing/2014/main" xmlns="" id="{9AAF3EB5-D541-F40E-1273-CF3065EC1F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947B40E-613C-3D3C-2799-885BA5228C49}"/>
              </a:ext>
            </a:extLst>
          </p:cNvPr>
          <p:cNvSpPr>
            <a:spLocks noGrp="1"/>
          </p:cNvSpPr>
          <p:nvPr>
            <p:ph type="sldNum" sz="quarter" idx="12"/>
          </p:nvPr>
        </p:nvSpPr>
        <p:spPr/>
        <p:txBody>
          <a:bodyPr/>
          <a:lstStyle/>
          <a:p>
            <a:fld id="{FA3FD7FE-5038-42B6-94F1-6D4A2805174C}" type="slidenum">
              <a:rPr lang="en-US" smtClean="0"/>
              <a:t>‹#›</a:t>
            </a:fld>
            <a:endParaRPr lang="en-US"/>
          </a:p>
        </p:txBody>
      </p:sp>
    </p:spTree>
    <p:extLst>
      <p:ext uri="{BB962C8B-B14F-4D97-AF65-F5344CB8AC3E}">
        <p14:creationId xmlns:p14="http://schemas.microsoft.com/office/powerpoint/2010/main" val="1482885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569003-6AB5-8D7C-B125-EF4BCC517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0509203-1D77-7787-84CC-64F16B25DBDF}"/>
              </a:ext>
            </a:extLst>
          </p:cNvPr>
          <p:cNvSpPr>
            <a:spLocks noGrp="1"/>
          </p:cNvSpPr>
          <p:nvPr>
            <p:ph type="dt" sz="half" idx="10"/>
          </p:nvPr>
        </p:nvSpPr>
        <p:spPr/>
        <p:txBody>
          <a:bodyPr/>
          <a:lstStyle/>
          <a:p>
            <a:fld id="{ED24FC53-A114-46EF-BD5B-28EF4F86A011}" type="datetimeFigureOut">
              <a:rPr lang="en-US" smtClean="0"/>
              <a:t>6/8/2023</a:t>
            </a:fld>
            <a:endParaRPr lang="en-US"/>
          </a:p>
        </p:txBody>
      </p:sp>
      <p:sp>
        <p:nvSpPr>
          <p:cNvPr id="4" name="Footer Placeholder 3">
            <a:extLst>
              <a:ext uri="{FF2B5EF4-FFF2-40B4-BE49-F238E27FC236}">
                <a16:creationId xmlns:a16="http://schemas.microsoft.com/office/drawing/2014/main" xmlns="" id="{72C70E02-CF4D-A626-7563-458638EA0F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A96529D-9136-5BBE-D398-4E65F2BB8041}"/>
              </a:ext>
            </a:extLst>
          </p:cNvPr>
          <p:cNvSpPr>
            <a:spLocks noGrp="1"/>
          </p:cNvSpPr>
          <p:nvPr>
            <p:ph type="sldNum" sz="quarter" idx="12"/>
          </p:nvPr>
        </p:nvSpPr>
        <p:spPr/>
        <p:txBody>
          <a:bodyPr/>
          <a:lstStyle/>
          <a:p>
            <a:fld id="{FA3FD7FE-5038-42B6-94F1-6D4A2805174C}" type="slidenum">
              <a:rPr lang="en-US" smtClean="0"/>
              <a:t>‹#›</a:t>
            </a:fld>
            <a:endParaRPr lang="en-US"/>
          </a:p>
        </p:txBody>
      </p:sp>
    </p:spTree>
    <p:extLst>
      <p:ext uri="{BB962C8B-B14F-4D97-AF65-F5344CB8AC3E}">
        <p14:creationId xmlns:p14="http://schemas.microsoft.com/office/powerpoint/2010/main" val="1498784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4FC53-A114-46EF-BD5B-28EF4F86A011}"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FD7FE-5038-42B6-94F1-6D4A2805174C}" type="slidenum">
              <a:rPr lang="en-US" smtClean="0"/>
              <a:t>‹#›</a:t>
            </a:fld>
            <a:endParaRPr lang="en-US"/>
          </a:p>
        </p:txBody>
      </p:sp>
    </p:spTree>
    <p:extLst>
      <p:ext uri="{BB962C8B-B14F-4D97-AF65-F5344CB8AC3E}">
        <p14:creationId xmlns:p14="http://schemas.microsoft.com/office/powerpoint/2010/main" val="72288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4FC53-A114-46EF-BD5B-28EF4F86A011}"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FD7FE-5038-42B6-94F1-6D4A2805174C}"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548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24FC53-A114-46EF-BD5B-28EF4F86A011}" type="datetimeFigureOut">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FD7FE-5038-42B6-94F1-6D4A2805174C}" type="slidenum">
              <a:rPr lang="en-US" smtClean="0"/>
              <a:t>‹#›</a:t>
            </a:fld>
            <a:endParaRPr lang="en-US"/>
          </a:p>
        </p:txBody>
      </p:sp>
    </p:spTree>
    <p:extLst>
      <p:ext uri="{BB962C8B-B14F-4D97-AF65-F5344CB8AC3E}">
        <p14:creationId xmlns:p14="http://schemas.microsoft.com/office/powerpoint/2010/main" val="1361344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24FC53-A114-46EF-BD5B-28EF4F86A011}" type="datetimeFigureOut">
              <a:rPr lang="en-US" smtClean="0"/>
              <a:t>6/8/2023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3FD7FE-5038-42B6-94F1-6D4A2805174C}" type="slidenum">
              <a:rPr lang="en-US" smtClean="0"/>
              <a:t>‹#›</a:t>
            </a:fld>
            <a:endParaRPr lang="en-US"/>
          </a:p>
        </p:txBody>
      </p:sp>
    </p:spTree>
    <p:extLst>
      <p:ext uri="{BB962C8B-B14F-4D97-AF65-F5344CB8AC3E}">
        <p14:creationId xmlns:p14="http://schemas.microsoft.com/office/powerpoint/2010/main" val="330467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24FC53-A114-46EF-BD5B-28EF4F86A011}" type="datetimeFigureOut">
              <a:rPr lang="en-US" smtClean="0"/>
              <a:t>6/8/2023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3FD7FE-5038-42B6-94F1-6D4A2805174C}" type="slidenum">
              <a:rPr lang="en-US" smtClean="0"/>
              <a:t>‹#›</a:t>
            </a:fld>
            <a:endParaRPr lang="en-US"/>
          </a:p>
        </p:txBody>
      </p:sp>
    </p:spTree>
    <p:extLst>
      <p:ext uri="{BB962C8B-B14F-4D97-AF65-F5344CB8AC3E}">
        <p14:creationId xmlns:p14="http://schemas.microsoft.com/office/powerpoint/2010/main" val="1852088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4FC53-A114-46EF-BD5B-28EF4F86A011}" type="datetimeFigureOut">
              <a:rPr lang="en-US" smtClean="0"/>
              <a:t>6/8/2023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3FD7FE-5038-42B6-94F1-6D4A2805174C}" type="slidenum">
              <a:rPr lang="en-US" smtClean="0"/>
              <a:t>‹#›</a:t>
            </a:fld>
            <a:endParaRPr lang="en-US"/>
          </a:p>
        </p:txBody>
      </p:sp>
    </p:spTree>
    <p:extLst>
      <p:ext uri="{BB962C8B-B14F-4D97-AF65-F5344CB8AC3E}">
        <p14:creationId xmlns:p14="http://schemas.microsoft.com/office/powerpoint/2010/main" val="3563676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4FC53-A114-46EF-BD5B-28EF4F86A011}" type="datetimeFigureOut">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FD7FE-5038-42B6-94F1-6D4A2805174C}" type="slidenum">
              <a:rPr lang="en-US" smtClean="0"/>
              <a:t>‹#›</a:t>
            </a:fld>
            <a:endParaRPr lang="en-US"/>
          </a:p>
        </p:txBody>
      </p:sp>
    </p:spTree>
    <p:extLst>
      <p:ext uri="{BB962C8B-B14F-4D97-AF65-F5344CB8AC3E}">
        <p14:creationId xmlns:p14="http://schemas.microsoft.com/office/powerpoint/2010/main" val="56956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4FC53-A114-46EF-BD5B-28EF4F86A011}" type="datetimeFigureOut">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FD7FE-5038-42B6-94F1-6D4A2805174C}" type="slidenum">
              <a:rPr lang="en-US" smtClean="0"/>
              <a:t>‹#›</a:t>
            </a:fld>
            <a:endParaRPr lang="en-US"/>
          </a:p>
        </p:txBody>
      </p:sp>
    </p:spTree>
    <p:extLst>
      <p:ext uri="{BB962C8B-B14F-4D97-AF65-F5344CB8AC3E}">
        <p14:creationId xmlns:p14="http://schemas.microsoft.com/office/powerpoint/2010/main" val="2161248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ED24FC53-A114-46EF-BD5B-28EF4F86A011}" type="datetimeFigureOut">
              <a:rPr lang="en-US" smtClean="0"/>
              <a:t>6/8/2023</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FA3FD7FE-5038-42B6-94F1-6D4A2805174C}" type="slidenum">
              <a:rPr lang="en-US" smtClean="0"/>
              <a:t>‹#›</a:t>
            </a:fld>
            <a:endParaRPr lang="en-US"/>
          </a:p>
        </p:txBody>
      </p:sp>
    </p:spTree>
    <p:extLst>
      <p:ext uri="{BB962C8B-B14F-4D97-AF65-F5344CB8AC3E}">
        <p14:creationId xmlns:p14="http://schemas.microsoft.com/office/powerpoint/2010/main" val="394374737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3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3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3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5" Type="http://schemas.openxmlformats.org/officeDocument/2006/relationships/chart" Target="../charts/chart16.xml"/><Relationship Id="rId4" Type="http://schemas.openxmlformats.org/officeDocument/2006/relationships/chart" Target="../charts/chart1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 Id="rId5" Type="http://schemas.openxmlformats.org/officeDocument/2006/relationships/chart" Target="../charts/chart20.xml"/><Relationship Id="rId4" Type="http://schemas.openxmlformats.org/officeDocument/2006/relationships/chart" Target="../charts/chart19.xml"/></Relationships>
</file>

<file path=ppt/slides/_rels/slide4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 Id="rId5" Type="http://schemas.openxmlformats.org/officeDocument/2006/relationships/chart" Target="../charts/chart24.xml"/><Relationship Id="rId4" Type="http://schemas.openxmlformats.org/officeDocument/2006/relationships/chart" Target="../charts/char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xml"/><Relationship Id="rId5" Type="http://schemas.openxmlformats.org/officeDocument/2006/relationships/chart" Target="../charts/chart28.xml"/><Relationship Id="rId4" Type="http://schemas.openxmlformats.org/officeDocument/2006/relationships/chart" Target="../charts/chart27.xml"/></Relationships>
</file>

<file path=ppt/slides/_rels/slide4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 Id="rId5" Type="http://schemas.openxmlformats.org/officeDocument/2006/relationships/chart" Target="../charts/chart32.xml"/><Relationship Id="rId4" Type="http://schemas.openxmlformats.org/officeDocument/2006/relationships/chart" Target="../charts/chart31.xml"/></Relationships>
</file>

<file path=ppt/slides/_rels/slide4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2.xml"/><Relationship Id="rId5" Type="http://schemas.openxmlformats.org/officeDocument/2006/relationships/chart" Target="../charts/chart36.xml"/><Relationship Id="rId4" Type="http://schemas.openxmlformats.org/officeDocument/2006/relationships/chart" Target="../charts/chart35.xml"/></Relationships>
</file>

<file path=ppt/slides/_rels/slide4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2.xml"/><Relationship Id="rId5" Type="http://schemas.openxmlformats.org/officeDocument/2006/relationships/chart" Target="../charts/chart40.xml"/><Relationship Id="rId4" Type="http://schemas.openxmlformats.org/officeDocument/2006/relationships/chart" Target="../charts/chart39.xml"/></Relationships>
</file>

<file path=ppt/slides/_rels/slide47.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2.xml"/><Relationship Id="rId5" Type="http://schemas.openxmlformats.org/officeDocument/2006/relationships/chart" Target="../charts/chart44.xml"/><Relationship Id="rId4" Type="http://schemas.openxmlformats.org/officeDocument/2006/relationships/chart" Target="../charts/chart43.xml"/></Relationships>
</file>

<file path=ppt/slides/_rels/slide4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B86B4F6-BBEB-94F4-CB65-984ECA67305F}"/>
              </a:ext>
            </a:extLst>
          </p:cNvPr>
          <p:cNvPicPr>
            <a:picLocks noChangeAspect="1"/>
          </p:cNvPicPr>
          <p:nvPr/>
        </p:nvPicPr>
        <p:blipFill>
          <a:blip r:embed="rId2"/>
          <a:stretch>
            <a:fillRect/>
          </a:stretch>
        </p:blipFill>
        <p:spPr>
          <a:xfrm>
            <a:off x="216746" y="232938"/>
            <a:ext cx="11797063" cy="6522684"/>
          </a:xfrm>
          <a:prstGeom prst="rect">
            <a:avLst/>
          </a:prstGeom>
          <a:effectLst>
            <a:outerShdw blurRad="660400" dir="15660000" algn="ctr" rotWithShape="0">
              <a:schemeClr val="bg1">
                <a:alpha val="59000"/>
              </a:schemeClr>
            </a:outerShdw>
            <a:reflection stA="34000" endPos="65000" dir="5400000" sy="-100000" algn="bl" rotWithShape="0"/>
          </a:effectLst>
        </p:spPr>
      </p:pic>
      <p:sp>
        <p:nvSpPr>
          <p:cNvPr id="2" name="Title 1">
            <a:extLst>
              <a:ext uri="{FF2B5EF4-FFF2-40B4-BE49-F238E27FC236}">
                <a16:creationId xmlns:a16="http://schemas.microsoft.com/office/drawing/2014/main" xmlns="" id="{E40257F4-8DEC-B3EC-139F-EAB26CB9137E}"/>
              </a:ext>
            </a:extLst>
          </p:cNvPr>
          <p:cNvSpPr>
            <a:spLocks noGrp="1"/>
          </p:cNvSpPr>
          <p:nvPr>
            <p:ph type="ctrTitle"/>
          </p:nvPr>
        </p:nvSpPr>
        <p:spPr/>
        <p:txBody>
          <a:bodyPr/>
          <a:lstStyle/>
          <a:p>
            <a:r>
              <a:rPr lang="en-US" dirty="0" err="1" smtClean="0"/>
              <a:t>Sh</a:t>
            </a:r>
            <a:r>
              <a:rPr lang="tr-TR" dirty="0" smtClean="0"/>
              <a:t>ı</a:t>
            </a:r>
            <a:r>
              <a:rPr lang="en-US" dirty="0" smtClean="0"/>
              <a:t>p </a:t>
            </a:r>
            <a:r>
              <a:rPr lang="en-US" dirty="0"/>
              <a:t>fuel </a:t>
            </a:r>
            <a:r>
              <a:rPr lang="tr-TR" dirty="0" smtClean="0"/>
              <a:t>ı</a:t>
            </a:r>
            <a:r>
              <a:rPr lang="en-US" dirty="0" smtClean="0"/>
              <a:t>n </a:t>
            </a:r>
            <a:r>
              <a:rPr lang="en-US" dirty="0"/>
              <a:t>the future</a:t>
            </a:r>
          </a:p>
        </p:txBody>
      </p:sp>
      <p:sp>
        <p:nvSpPr>
          <p:cNvPr id="3" name="Subtitle 2">
            <a:extLst>
              <a:ext uri="{FF2B5EF4-FFF2-40B4-BE49-F238E27FC236}">
                <a16:creationId xmlns:a16="http://schemas.microsoft.com/office/drawing/2014/main" xmlns="" id="{C3141137-30D9-C829-2706-48AC950819DC}"/>
              </a:ext>
            </a:extLst>
          </p:cNvPr>
          <p:cNvSpPr>
            <a:spLocks noGrp="1"/>
          </p:cNvSpPr>
          <p:nvPr>
            <p:ph type="subTitle" idx="1"/>
          </p:nvPr>
        </p:nvSpPr>
        <p:spPr>
          <a:xfrm>
            <a:off x="4237577" y="3808456"/>
            <a:ext cx="8767860" cy="1388165"/>
          </a:xfrm>
        </p:spPr>
        <p:txBody>
          <a:bodyPr/>
          <a:lstStyle/>
          <a:p>
            <a:r>
              <a:rPr lang="en-US" dirty="0"/>
              <a:t>An analysis by Levent </a:t>
            </a:r>
            <a:r>
              <a:rPr lang="en-US" dirty="0" err="1"/>
              <a:t>Akson</a:t>
            </a:r>
            <a:endParaRPr lang="en-US" dirty="0"/>
          </a:p>
        </p:txBody>
      </p:sp>
      <p:sp>
        <p:nvSpPr>
          <p:cNvPr id="4" name="TextBox 3">
            <a:extLst>
              <a:ext uri="{FF2B5EF4-FFF2-40B4-BE49-F238E27FC236}">
                <a16:creationId xmlns:a16="http://schemas.microsoft.com/office/drawing/2014/main" xmlns="" id="{6ED36EB2-324F-C705-6E0C-17BDA810158D}"/>
              </a:ext>
            </a:extLst>
          </p:cNvPr>
          <p:cNvSpPr txBox="1"/>
          <p:nvPr/>
        </p:nvSpPr>
        <p:spPr>
          <a:xfrm>
            <a:off x="8269941" y="4599282"/>
            <a:ext cx="2783541" cy="369332"/>
          </a:xfrm>
          <a:prstGeom prst="rect">
            <a:avLst/>
          </a:prstGeom>
          <a:noFill/>
        </p:spPr>
        <p:txBody>
          <a:bodyPr wrap="square" rtlCol="0">
            <a:spAutoFit/>
          </a:bodyPr>
          <a:lstStyle/>
          <a:p>
            <a:r>
              <a:rPr lang="tr-TR" dirty="0" err="1" smtClean="0"/>
              <a:t>June</a:t>
            </a:r>
            <a:r>
              <a:rPr lang="en-US" dirty="0" smtClean="0"/>
              <a:t> </a:t>
            </a:r>
            <a:r>
              <a:rPr lang="en-US" dirty="0"/>
              <a:t>2023</a:t>
            </a:r>
          </a:p>
        </p:txBody>
      </p:sp>
    </p:spTree>
    <p:extLst>
      <p:ext uri="{BB962C8B-B14F-4D97-AF65-F5344CB8AC3E}">
        <p14:creationId xmlns:p14="http://schemas.microsoft.com/office/powerpoint/2010/main" val="3199710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006D3-F803-95EF-9C0E-1DCC14150738}"/>
              </a:ext>
            </a:extLst>
          </p:cNvPr>
          <p:cNvSpPr>
            <a:spLocks noGrp="1"/>
          </p:cNvSpPr>
          <p:nvPr>
            <p:ph type="title"/>
          </p:nvPr>
        </p:nvSpPr>
        <p:spPr>
          <a:xfrm>
            <a:off x="1563599" y="2122923"/>
            <a:ext cx="8804290" cy="1826581"/>
          </a:xfrm>
        </p:spPr>
        <p:txBody>
          <a:bodyPr/>
          <a:lstStyle/>
          <a:p>
            <a:r>
              <a:rPr lang="en-US" sz="4000" dirty="0"/>
              <a:t>Imo’s </a:t>
            </a:r>
            <a:r>
              <a:rPr lang="tr-TR" sz="4000" dirty="0" smtClean="0"/>
              <a:t>ı</a:t>
            </a:r>
            <a:r>
              <a:rPr lang="en-US" sz="4000" dirty="0" smtClean="0"/>
              <a:t>n</a:t>
            </a:r>
            <a:r>
              <a:rPr lang="tr-TR" sz="4000" dirty="0" smtClean="0"/>
              <a:t>ı</a:t>
            </a:r>
            <a:r>
              <a:rPr lang="en-US" sz="4000" dirty="0" smtClean="0"/>
              <a:t>t</a:t>
            </a:r>
            <a:r>
              <a:rPr lang="tr-TR" sz="4000" dirty="0" smtClean="0"/>
              <a:t>ı</a:t>
            </a:r>
            <a:r>
              <a:rPr lang="en-US" sz="4000" dirty="0" smtClean="0"/>
              <a:t>at</a:t>
            </a:r>
            <a:r>
              <a:rPr lang="tr-TR" sz="4000" dirty="0" smtClean="0"/>
              <a:t>ı</a:t>
            </a:r>
            <a:r>
              <a:rPr lang="en-US" sz="4000" dirty="0" err="1" smtClean="0"/>
              <a:t>ves</a:t>
            </a:r>
            <a:endParaRPr lang="en-US" sz="4000" dirty="0"/>
          </a:p>
        </p:txBody>
      </p:sp>
    </p:spTree>
    <p:extLst>
      <p:ext uri="{BB962C8B-B14F-4D97-AF65-F5344CB8AC3E}">
        <p14:creationId xmlns:p14="http://schemas.microsoft.com/office/powerpoint/2010/main" val="3216380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xmlns="" id="{C22D1004-5BD7-0786-A799-1411D8F61BD0}"/>
              </a:ext>
            </a:extLst>
          </p:cNvPr>
          <p:cNvSpPr>
            <a:spLocks noGrp="1"/>
          </p:cNvSpPr>
          <p:nvPr>
            <p:ph type="title"/>
          </p:nvPr>
        </p:nvSpPr>
        <p:spPr>
          <a:xfrm>
            <a:off x="358976" y="363647"/>
            <a:ext cx="11340525" cy="432000"/>
          </a:xfrm>
        </p:spPr>
        <p:txBody>
          <a:bodyPr>
            <a:normAutofit fontScale="90000"/>
          </a:bodyPr>
          <a:lstStyle/>
          <a:p>
            <a:r>
              <a:rPr lang="en-US" dirty="0"/>
              <a:t>IMO initial GHG Strategy</a:t>
            </a:r>
            <a:endParaRPr lang="en-IN" dirty="0"/>
          </a:p>
        </p:txBody>
      </p:sp>
      <p:pic>
        <p:nvPicPr>
          <p:cNvPr id="7" name="Picture 6">
            <a:extLst>
              <a:ext uri="{FF2B5EF4-FFF2-40B4-BE49-F238E27FC236}">
                <a16:creationId xmlns:a16="http://schemas.microsoft.com/office/drawing/2014/main" xmlns="" id="{17D49526-9778-68D4-F15E-53CA3C5D3B46}"/>
              </a:ext>
            </a:extLst>
          </p:cNvPr>
          <p:cNvPicPr>
            <a:picLocks noChangeAspect="1"/>
          </p:cNvPicPr>
          <p:nvPr/>
        </p:nvPicPr>
        <p:blipFill>
          <a:blip r:embed="rId2"/>
          <a:stretch>
            <a:fillRect/>
          </a:stretch>
        </p:blipFill>
        <p:spPr>
          <a:xfrm>
            <a:off x="358976" y="795647"/>
            <a:ext cx="11592046" cy="5698706"/>
          </a:xfrm>
          <a:prstGeom prst="rect">
            <a:avLst/>
          </a:prstGeom>
        </p:spPr>
      </p:pic>
    </p:spTree>
    <p:extLst>
      <p:ext uri="{BB962C8B-B14F-4D97-AF65-F5344CB8AC3E}">
        <p14:creationId xmlns:p14="http://schemas.microsoft.com/office/powerpoint/2010/main" val="38405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xmlns="" id="{93615280-CF54-0A57-6B90-ED2C02704EFB}"/>
              </a:ext>
            </a:extLst>
          </p:cNvPr>
          <p:cNvSpPr txBox="1">
            <a:spLocks/>
          </p:cNvSpPr>
          <p:nvPr/>
        </p:nvSpPr>
        <p:spPr>
          <a:xfrm>
            <a:off x="479999" y="403989"/>
            <a:ext cx="11340525" cy="432000"/>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Current scenario</a:t>
            </a:r>
            <a:endParaRPr lang="en-US" dirty="0"/>
          </a:p>
        </p:txBody>
      </p:sp>
      <p:pic>
        <p:nvPicPr>
          <p:cNvPr id="4" name="Content Placeholder 11">
            <a:extLst>
              <a:ext uri="{FF2B5EF4-FFF2-40B4-BE49-F238E27FC236}">
                <a16:creationId xmlns:a16="http://schemas.microsoft.com/office/drawing/2014/main" xmlns="" id="{56AAD639-B792-8911-689B-F8EAF96D6DBE}"/>
              </a:ext>
            </a:extLst>
          </p:cNvPr>
          <p:cNvPicPr>
            <a:picLocks noGrp="1" noChangeAspect="1"/>
          </p:cNvPicPr>
          <p:nvPr>
            <p:ph idx="1"/>
          </p:nvPr>
        </p:nvPicPr>
        <p:blipFill>
          <a:blip r:embed="rId2"/>
          <a:stretch>
            <a:fillRect/>
          </a:stretch>
        </p:blipFill>
        <p:spPr>
          <a:xfrm>
            <a:off x="479999" y="835989"/>
            <a:ext cx="7524518" cy="5696216"/>
          </a:xfrm>
        </p:spPr>
      </p:pic>
      <p:sp>
        <p:nvSpPr>
          <p:cNvPr id="2" name="TextBox 1">
            <a:extLst>
              <a:ext uri="{FF2B5EF4-FFF2-40B4-BE49-F238E27FC236}">
                <a16:creationId xmlns:a16="http://schemas.microsoft.com/office/drawing/2014/main" xmlns="" id="{736F2E0A-5771-E3A8-700E-F676CE96876C}"/>
              </a:ext>
            </a:extLst>
          </p:cNvPr>
          <p:cNvSpPr txBox="1"/>
          <p:nvPr/>
        </p:nvSpPr>
        <p:spPr>
          <a:xfrm>
            <a:off x="8215532" y="1125416"/>
            <a:ext cx="3496469" cy="4801314"/>
          </a:xfrm>
          <a:prstGeom prst="rect">
            <a:avLst/>
          </a:prstGeom>
          <a:noFill/>
        </p:spPr>
        <p:txBody>
          <a:bodyPr wrap="square" rtlCol="0">
            <a:spAutoFit/>
          </a:bodyPr>
          <a:lstStyle/>
          <a:p>
            <a:pPr marL="285750" indent="-285750">
              <a:buFont typeface="Arial" panose="020B0604020202020204" pitchFamily="34" charset="0"/>
              <a:buChar char="•"/>
            </a:pPr>
            <a:r>
              <a:rPr kumimoji="0" lang="en-GB" sz="1800" b="0" i="0" u="none" strike="noStrike" kern="1200" cap="none" spc="0" normalizeH="0" baseline="0" noProof="0" dirty="0">
                <a:ln>
                  <a:noFill/>
                </a:ln>
                <a:solidFill>
                  <a:prstClr val="black">
                    <a:lumMod val="65000"/>
                    <a:lumOff val="35000"/>
                  </a:prstClr>
                </a:solidFill>
                <a:effectLst/>
                <a:uLnTx/>
                <a:uFillTx/>
                <a:latin typeface="Arial Nova Cond" panose="020B0506020202020204" pitchFamily="34" charset="0"/>
                <a:ea typeface="+mn-ea"/>
                <a:cs typeface="+mn-cs"/>
              </a:rPr>
              <a:t>Energy efficiency can be improved either by reducing emissions by using alternative fuel, speed reduction, or by other means</a:t>
            </a:r>
          </a:p>
          <a:p>
            <a:endParaRPr kumimoji="0" lang="en-GB" sz="1800" b="0" i="0" u="none" strike="noStrike" kern="1200" cap="none" spc="0" normalizeH="0" baseline="0" noProof="0" dirty="0">
              <a:ln>
                <a:noFill/>
              </a:ln>
              <a:solidFill>
                <a:prstClr val="black">
                  <a:lumMod val="65000"/>
                  <a:lumOff val="35000"/>
                </a:prstClr>
              </a:solidFill>
              <a:effectLst/>
              <a:uLnTx/>
              <a:uFillTx/>
              <a:latin typeface="Arial Nova Cond" panose="020B0506020202020204" pitchFamily="34" charset="0"/>
              <a:ea typeface="+mn-ea"/>
              <a:cs typeface="+mn-cs"/>
            </a:endParaRPr>
          </a:p>
          <a:p>
            <a:pPr marL="285750" indent="-285750">
              <a:buFont typeface="Arial" panose="020B0604020202020204" pitchFamily="34" charset="0"/>
              <a:buChar char="•"/>
            </a:pPr>
            <a:r>
              <a:rPr kumimoji="0" lang="en-GB" sz="1800" b="0" i="0" u="none" strike="noStrike" kern="1200" cap="none" spc="0" normalizeH="0" baseline="0" noProof="0" dirty="0">
                <a:ln>
                  <a:noFill/>
                </a:ln>
                <a:solidFill>
                  <a:prstClr val="black">
                    <a:lumMod val="65000"/>
                    <a:lumOff val="35000"/>
                  </a:prstClr>
                </a:solidFill>
                <a:effectLst/>
                <a:uLnTx/>
                <a:uFillTx/>
                <a:latin typeface="Arial Nova Cond" panose="020B0506020202020204" pitchFamily="34" charset="0"/>
                <a:ea typeface="+mn-ea"/>
                <a:cs typeface="+mn-cs"/>
              </a:rPr>
              <a:t>It can also be improved by increasing transport power, by installing Propulsion Improving Devices (PID)</a:t>
            </a:r>
          </a:p>
          <a:p>
            <a:endParaRPr kumimoji="0" lang="en-GB" sz="1800" b="0" i="0" u="none" strike="noStrike" kern="1200" cap="none" spc="0" normalizeH="0" baseline="0" noProof="0" dirty="0">
              <a:ln>
                <a:noFill/>
              </a:ln>
              <a:solidFill>
                <a:prstClr val="black">
                  <a:lumMod val="65000"/>
                  <a:lumOff val="35000"/>
                </a:prstClr>
              </a:solidFill>
              <a:effectLst/>
              <a:uLnTx/>
              <a:uFillTx/>
              <a:latin typeface="Arial Nova Cond" panose="020B0506020202020204" pitchFamily="34" charset="0"/>
              <a:ea typeface="+mn-ea"/>
              <a:cs typeface="+mn-cs"/>
            </a:endParaRPr>
          </a:p>
          <a:p>
            <a:pPr marL="285750" indent="-285750">
              <a:buFont typeface="Arial" panose="020B0604020202020204" pitchFamily="34" charset="0"/>
              <a:buChar char="•"/>
            </a:pPr>
            <a:r>
              <a:rPr kumimoji="0" lang="en-GB" sz="1800" b="0" i="0" u="none" strike="noStrike" kern="1200" cap="none" spc="0" normalizeH="0" baseline="0" noProof="0" dirty="0">
                <a:ln>
                  <a:noFill/>
                </a:ln>
                <a:solidFill>
                  <a:prstClr val="black">
                    <a:lumMod val="65000"/>
                    <a:lumOff val="35000"/>
                  </a:prstClr>
                </a:solidFill>
                <a:effectLst/>
                <a:uLnTx/>
                <a:uFillTx/>
                <a:latin typeface="Arial Nova Cond" panose="020B0506020202020204" pitchFamily="34" charset="0"/>
                <a:ea typeface="+mn-ea"/>
                <a:cs typeface="+mn-cs"/>
              </a:rPr>
              <a:t>Therefore, vessels could reduce speed to comply with emission regulations, and this methodology does not involve any retrofitting or capex.</a:t>
            </a:r>
          </a:p>
          <a:p>
            <a:endParaRPr lang="en-US" dirty="0"/>
          </a:p>
        </p:txBody>
      </p:sp>
    </p:spTree>
    <p:extLst>
      <p:ext uri="{BB962C8B-B14F-4D97-AF65-F5344CB8AC3E}">
        <p14:creationId xmlns:p14="http://schemas.microsoft.com/office/powerpoint/2010/main" val="4170112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25">
            <a:extLst>
              <a:ext uri="{FF2B5EF4-FFF2-40B4-BE49-F238E27FC236}">
                <a16:creationId xmlns:a16="http://schemas.microsoft.com/office/drawing/2014/main" xmlns="" id="{B0887FE9-D79F-79FE-CCCC-33DACDFEFC5F}"/>
              </a:ext>
            </a:extLst>
          </p:cNvPr>
          <p:cNvGraphicFramePr>
            <a:graphicFrameLocks noGrp="1"/>
          </p:cNvGraphicFramePr>
          <p:nvPr>
            <p:ph idx="1"/>
          </p:nvPr>
        </p:nvGraphicFramePr>
        <p:xfrm>
          <a:off x="-231423" y="1842060"/>
          <a:ext cx="2910143" cy="3641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Group 11">
            <a:extLst>
              <a:ext uri="{FF2B5EF4-FFF2-40B4-BE49-F238E27FC236}">
                <a16:creationId xmlns:a16="http://schemas.microsoft.com/office/drawing/2014/main" xmlns="" id="{D69BB250-E783-2972-F6FD-FE88AB54DAEE}"/>
              </a:ext>
            </a:extLst>
          </p:cNvPr>
          <p:cNvGrpSpPr/>
          <p:nvPr/>
        </p:nvGrpSpPr>
        <p:grpSpPr>
          <a:xfrm>
            <a:off x="3234069" y="1902167"/>
            <a:ext cx="2703236" cy="3621926"/>
            <a:chOff x="5167776" y="1748459"/>
            <a:chExt cx="2703236" cy="4170867"/>
          </a:xfrm>
        </p:grpSpPr>
        <p:cxnSp>
          <p:nvCxnSpPr>
            <p:cNvPr id="13" name="Connector: Elbow 12">
              <a:extLst>
                <a:ext uri="{FF2B5EF4-FFF2-40B4-BE49-F238E27FC236}">
                  <a16:creationId xmlns:a16="http://schemas.microsoft.com/office/drawing/2014/main" xmlns="" id="{58E54752-F796-B40F-4D3A-3763BC6FA846}"/>
                </a:ext>
              </a:extLst>
            </p:cNvPr>
            <p:cNvCxnSpPr>
              <a:cxnSpLocks/>
            </p:cNvCxnSpPr>
            <p:nvPr/>
          </p:nvCxnSpPr>
          <p:spPr>
            <a:xfrm rot="16200000" flipH="1">
              <a:off x="5021092" y="1895143"/>
              <a:ext cx="952630" cy="659261"/>
            </a:xfrm>
            <a:prstGeom prst="bentConnector3">
              <a:avLst>
                <a:gd name="adj1" fmla="val 50000"/>
              </a:avLst>
            </a:prstGeom>
            <a:ln>
              <a:tailEnd type="none"/>
            </a:ln>
          </p:spPr>
          <p:style>
            <a:lnRef idx="3">
              <a:schemeClr val="accent1"/>
            </a:lnRef>
            <a:fillRef idx="0">
              <a:schemeClr val="accent1"/>
            </a:fillRef>
            <a:effectRef idx="2">
              <a:schemeClr val="accent1"/>
            </a:effectRef>
            <a:fontRef idx="minor">
              <a:schemeClr val="tx1"/>
            </a:fontRef>
          </p:style>
        </p:cxnSp>
        <p:cxnSp>
          <p:nvCxnSpPr>
            <p:cNvPr id="14" name="Connector: Elbow 13">
              <a:extLst>
                <a:ext uri="{FF2B5EF4-FFF2-40B4-BE49-F238E27FC236}">
                  <a16:creationId xmlns:a16="http://schemas.microsoft.com/office/drawing/2014/main" xmlns="" id="{7CEADB8C-2DEB-9D82-BA44-BEF6D3D65885}"/>
                </a:ext>
              </a:extLst>
            </p:cNvPr>
            <p:cNvCxnSpPr>
              <a:cxnSpLocks/>
            </p:cNvCxnSpPr>
            <p:nvPr/>
          </p:nvCxnSpPr>
          <p:spPr>
            <a:xfrm rot="16200000" flipH="1">
              <a:off x="5540741" y="2952485"/>
              <a:ext cx="1232737" cy="659264"/>
            </a:xfrm>
            <a:prstGeom prst="bentConnector3">
              <a:avLst>
                <a:gd name="adj1" fmla="val 50000"/>
              </a:avLst>
            </a:prstGeom>
            <a:ln>
              <a:tailEnd type="none"/>
            </a:ln>
          </p:spPr>
          <p:style>
            <a:lnRef idx="3">
              <a:schemeClr val="accent1"/>
            </a:lnRef>
            <a:fillRef idx="0">
              <a:schemeClr val="accent1"/>
            </a:fillRef>
            <a:effectRef idx="2">
              <a:schemeClr val="accent1"/>
            </a:effectRef>
            <a:fontRef idx="minor">
              <a:schemeClr val="tx1"/>
            </a:fontRef>
          </p:style>
        </p:cxnSp>
        <p:cxnSp>
          <p:nvCxnSpPr>
            <p:cNvPr id="15" name="Connector: Elbow 14">
              <a:extLst>
                <a:ext uri="{FF2B5EF4-FFF2-40B4-BE49-F238E27FC236}">
                  <a16:creationId xmlns:a16="http://schemas.microsoft.com/office/drawing/2014/main" xmlns="" id="{6A5915DF-346E-207A-BB31-742550FEF07A}"/>
                </a:ext>
              </a:extLst>
            </p:cNvPr>
            <p:cNvCxnSpPr>
              <a:cxnSpLocks/>
            </p:cNvCxnSpPr>
            <p:nvPr/>
          </p:nvCxnSpPr>
          <p:spPr>
            <a:xfrm rot="16200000" flipH="1">
              <a:off x="6412681" y="3952870"/>
              <a:ext cx="809123" cy="659267"/>
            </a:xfrm>
            <a:prstGeom prst="bentConnector3">
              <a:avLst>
                <a:gd name="adj1" fmla="val 50000"/>
              </a:avLst>
            </a:prstGeom>
            <a:ln>
              <a:tailEnd type="none"/>
            </a:ln>
          </p:spPr>
          <p:style>
            <a:lnRef idx="3">
              <a:schemeClr val="accent1"/>
            </a:lnRef>
            <a:fillRef idx="0">
              <a:schemeClr val="accent1"/>
            </a:fillRef>
            <a:effectRef idx="2">
              <a:schemeClr val="accent1"/>
            </a:effectRef>
            <a:fontRef idx="minor">
              <a:schemeClr val="tx1"/>
            </a:fontRef>
          </p:style>
        </p:cxnSp>
        <p:cxnSp>
          <p:nvCxnSpPr>
            <p:cNvPr id="16" name="Connector: Elbow 15">
              <a:extLst>
                <a:ext uri="{FF2B5EF4-FFF2-40B4-BE49-F238E27FC236}">
                  <a16:creationId xmlns:a16="http://schemas.microsoft.com/office/drawing/2014/main" xmlns="" id="{987F3596-4DA4-43A6-7E01-D26ABF03155B}"/>
                </a:ext>
              </a:extLst>
            </p:cNvPr>
            <p:cNvCxnSpPr>
              <a:cxnSpLocks/>
            </p:cNvCxnSpPr>
            <p:nvPr/>
          </p:nvCxnSpPr>
          <p:spPr>
            <a:xfrm rot="16200000" flipH="1">
              <a:off x="6881236" y="4929550"/>
              <a:ext cx="1253652" cy="725900"/>
            </a:xfrm>
            <a:prstGeom prst="bentConnector3">
              <a:avLst>
                <a:gd name="adj1" fmla="val 50000"/>
              </a:avLst>
            </a:prstGeom>
            <a:ln>
              <a:tailEnd type="none"/>
            </a:ln>
          </p:spPr>
          <p:style>
            <a:lnRef idx="3">
              <a:schemeClr val="accent1"/>
            </a:lnRef>
            <a:fillRef idx="0">
              <a:schemeClr val="accent1"/>
            </a:fillRef>
            <a:effectRef idx="2">
              <a:schemeClr val="accent1"/>
            </a:effectRef>
            <a:fontRef idx="minor">
              <a:schemeClr val="tx1"/>
            </a:fontRef>
          </p:style>
        </p:cxnSp>
      </p:grpSp>
      <p:sp>
        <p:nvSpPr>
          <p:cNvPr id="17" name="TextBox 16">
            <a:extLst>
              <a:ext uri="{FF2B5EF4-FFF2-40B4-BE49-F238E27FC236}">
                <a16:creationId xmlns:a16="http://schemas.microsoft.com/office/drawing/2014/main" xmlns="" id="{02BDED23-3357-C415-ABAC-E43E89380041}"/>
              </a:ext>
            </a:extLst>
          </p:cNvPr>
          <p:cNvSpPr txBox="1"/>
          <p:nvPr/>
        </p:nvSpPr>
        <p:spPr>
          <a:xfrm>
            <a:off x="3234069" y="1977338"/>
            <a:ext cx="1672974" cy="523220"/>
          </a:xfrm>
          <a:prstGeom prst="rect">
            <a:avLst/>
          </a:prstGeom>
          <a:noFill/>
        </p:spPr>
        <p:txBody>
          <a:bodyPr wrap="square" rtlCol="0">
            <a:spAutoFit/>
          </a:bodyPr>
          <a:lstStyle/>
          <a:p>
            <a:pPr algn="l"/>
            <a:r>
              <a:rPr lang="en-US" sz="1400" dirty="0">
                <a:solidFill>
                  <a:schemeClr val="accent1"/>
                </a:solidFill>
              </a:rPr>
              <a:t>5% reduction</a:t>
            </a:r>
          </a:p>
          <a:p>
            <a:pPr algn="l"/>
            <a:r>
              <a:rPr lang="en-US" sz="1400" dirty="0">
                <a:solidFill>
                  <a:schemeClr val="accent1"/>
                </a:solidFill>
              </a:rPr>
              <a:t> factor</a:t>
            </a:r>
          </a:p>
        </p:txBody>
      </p:sp>
      <p:sp>
        <p:nvSpPr>
          <p:cNvPr id="18" name="TextBox 17">
            <a:extLst>
              <a:ext uri="{FF2B5EF4-FFF2-40B4-BE49-F238E27FC236}">
                <a16:creationId xmlns:a16="http://schemas.microsoft.com/office/drawing/2014/main" xmlns="" id="{56A79AF9-A8FE-29A8-A424-B40590188E8D}"/>
              </a:ext>
            </a:extLst>
          </p:cNvPr>
          <p:cNvSpPr txBox="1"/>
          <p:nvPr/>
        </p:nvSpPr>
        <p:spPr>
          <a:xfrm>
            <a:off x="3916876" y="2909460"/>
            <a:ext cx="1565491" cy="307777"/>
          </a:xfrm>
          <a:prstGeom prst="rect">
            <a:avLst/>
          </a:prstGeom>
          <a:noFill/>
        </p:spPr>
        <p:txBody>
          <a:bodyPr wrap="square" rtlCol="0">
            <a:spAutoFit/>
          </a:bodyPr>
          <a:lstStyle/>
          <a:p>
            <a:pPr algn="l"/>
            <a:r>
              <a:rPr lang="en-US" sz="1400" dirty="0">
                <a:solidFill>
                  <a:schemeClr val="accent1"/>
                </a:solidFill>
              </a:rPr>
              <a:t>7% reduction factor</a:t>
            </a:r>
          </a:p>
        </p:txBody>
      </p:sp>
      <p:sp>
        <p:nvSpPr>
          <p:cNvPr id="19" name="TextBox 18">
            <a:extLst>
              <a:ext uri="{FF2B5EF4-FFF2-40B4-BE49-F238E27FC236}">
                <a16:creationId xmlns:a16="http://schemas.microsoft.com/office/drawing/2014/main" xmlns="" id="{63228FB8-7485-3E0C-2A4F-0F9E4371478D}"/>
              </a:ext>
            </a:extLst>
          </p:cNvPr>
          <p:cNvSpPr txBox="1"/>
          <p:nvPr/>
        </p:nvSpPr>
        <p:spPr>
          <a:xfrm>
            <a:off x="4549437" y="3786454"/>
            <a:ext cx="1565491" cy="307777"/>
          </a:xfrm>
          <a:prstGeom prst="rect">
            <a:avLst/>
          </a:prstGeom>
          <a:noFill/>
        </p:spPr>
        <p:txBody>
          <a:bodyPr wrap="square" rtlCol="0">
            <a:spAutoFit/>
          </a:bodyPr>
          <a:lstStyle/>
          <a:p>
            <a:pPr algn="l"/>
            <a:r>
              <a:rPr lang="en-US" sz="1400" dirty="0">
                <a:solidFill>
                  <a:schemeClr val="accent1"/>
                </a:solidFill>
              </a:rPr>
              <a:t>9% reduction factor</a:t>
            </a:r>
          </a:p>
        </p:txBody>
      </p:sp>
      <p:graphicFrame>
        <p:nvGraphicFramePr>
          <p:cNvPr id="20" name="Content Placeholder 106">
            <a:extLst>
              <a:ext uri="{FF2B5EF4-FFF2-40B4-BE49-F238E27FC236}">
                <a16:creationId xmlns:a16="http://schemas.microsoft.com/office/drawing/2014/main" xmlns="" id="{3EE98793-C76C-A01A-6BD6-C4D86643AE73}"/>
              </a:ext>
            </a:extLst>
          </p:cNvPr>
          <p:cNvGraphicFramePr>
            <a:graphicFrameLocks/>
          </p:cNvGraphicFramePr>
          <p:nvPr/>
        </p:nvGraphicFramePr>
        <p:xfrm>
          <a:off x="4835220" y="82493"/>
          <a:ext cx="5338633" cy="70159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1" name="TextBox 20">
            <a:extLst>
              <a:ext uri="{FF2B5EF4-FFF2-40B4-BE49-F238E27FC236}">
                <a16:creationId xmlns:a16="http://schemas.microsoft.com/office/drawing/2014/main" xmlns="" id="{9DD9919B-50E3-7EB3-666F-BF4398C28BD7}"/>
              </a:ext>
            </a:extLst>
          </p:cNvPr>
          <p:cNvSpPr txBox="1"/>
          <p:nvPr/>
        </p:nvSpPr>
        <p:spPr>
          <a:xfrm>
            <a:off x="371477" y="835989"/>
            <a:ext cx="11449048" cy="523220"/>
          </a:xfrm>
          <a:prstGeom prst="rect">
            <a:avLst/>
          </a:prstGeom>
          <a:noFill/>
        </p:spPr>
        <p:txBody>
          <a:bodyPr wrap="square" rtlCol="0">
            <a:spAutoFit/>
          </a:bodyPr>
          <a:lstStyle/>
          <a:p>
            <a:pPr algn="l"/>
            <a:r>
              <a:rPr lang="en-US" sz="1400" b="1" dirty="0">
                <a:solidFill>
                  <a:schemeClr val="bg1">
                    <a:lumMod val="50000"/>
                  </a:schemeClr>
                </a:solidFill>
              </a:rPr>
              <a:t>The introduction of EEXI and CII in 2023 would require an assessment of the design, and operational carbon intensity of the vessel. Requirements to comply are stringent with reduction factors increasing over the years. </a:t>
            </a:r>
            <a:endParaRPr lang="en-US" sz="1400" b="1" strike="sngStrike" dirty="0">
              <a:solidFill>
                <a:srgbClr val="FF0000"/>
              </a:solidFill>
              <a:highlight>
                <a:srgbClr val="00FFFF"/>
              </a:highlight>
            </a:endParaRPr>
          </a:p>
        </p:txBody>
      </p:sp>
      <p:sp>
        <p:nvSpPr>
          <p:cNvPr id="22" name="TextBox 21">
            <a:extLst>
              <a:ext uri="{FF2B5EF4-FFF2-40B4-BE49-F238E27FC236}">
                <a16:creationId xmlns:a16="http://schemas.microsoft.com/office/drawing/2014/main" xmlns="" id="{D9692819-6885-A01A-B683-454BB3F68AB4}"/>
              </a:ext>
            </a:extLst>
          </p:cNvPr>
          <p:cNvSpPr txBox="1"/>
          <p:nvPr/>
        </p:nvSpPr>
        <p:spPr>
          <a:xfrm>
            <a:off x="424032" y="6078149"/>
            <a:ext cx="6609909" cy="246221"/>
          </a:xfrm>
          <a:prstGeom prst="rect">
            <a:avLst/>
          </a:prstGeom>
          <a:noFill/>
        </p:spPr>
        <p:txBody>
          <a:bodyPr wrap="square" rtlCol="0">
            <a:spAutoFit/>
          </a:bodyPr>
          <a:lstStyle/>
          <a:p>
            <a:r>
              <a:rPr lang="en-IN" sz="1000" i="1" dirty="0">
                <a:solidFill>
                  <a:schemeClr val="bg1">
                    <a:lumMod val="65000"/>
                  </a:schemeClr>
                </a:solidFill>
              </a:rPr>
              <a:t>Note: The given percentages are carbon intensity reductions, not speed reductions.</a:t>
            </a:r>
            <a:endParaRPr lang="en-US" sz="1000" i="1" dirty="0">
              <a:solidFill>
                <a:schemeClr val="bg1">
                  <a:lumMod val="65000"/>
                </a:schemeClr>
              </a:solidFill>
            </a:endParaRPr>
          </a:p>
        </p:txBody>
      </p:sp>
      <p:sp>
        <p:nvSpPr>
          <p:cNvPr id="23" name="TextBox 22">
            <a:extLst>
              <a:ext uri="{FF2B5EF4-FFF2-40B4-BE49-F238E27FC236}">
                <a16:creationId xmlns:a16="http://schemas.microsoft.com/office/drawing/2014/main" xmlns="" id="{6951D393-B70B-0053-430B-8DCFCDA573F6}"/>
              </a:ext>
            </a:extLst>
          </p:cNvPr>
          <p:cNvSpPr txBox="1"/>
          <p:nvPr/>
        </p:nvSpPr>
        <p:spPr>
          <a:xfrm>
            <a:off x="5221246" y="4666964"/>
            <a:ext cx="1690542" cy="307777"/>
          </a:xfrm>
          <a:prstGeom prst="rect">
            <a:avLst/>
          </a:prstGeom>
          <a:noFill/>
        </p:spPr>
        <p:txBody>
          <a:bodyPr wrap="square" rtlCol="0">
            <a:spAutoFit/>
          </a:bodyPr>
          <a:lstStyle/>
          <a:p>
            <a:pPr algn="l"/>
            <a:r>
              <a:rPr lang="en-US" sz="1400" dirty="0">
                <a:solidFill>
                  <a:schemeClr val="accent1"/>
                </a:solidFill>
              </a:rPr>
              <a:t>11% reduction factor</a:t>
            </a:r>
          </a:p>
        </p:txBody>
      </p:sp>
      <p:sp>
        <p:nvSpPr>
          <p:cNvPr id="24" name="TextBox 23">
            <a:extLst>
              <a:ext uri="{FF2B5EF4-FFF2-40B4-BE49-F238E27FC236}">
                <a16:creationId xmlns:a16="http://schemas.microsoft.com/office/drawing/2014/main" xmlns="" id="{0645CD7A-DB75-1F15-58C9-4301CF785585}"/>
              </a:ext>
            </a:extLst>
          </p:cNvPr>
          <p:cNvSpPr txBox="1"/>
          <p:nvPr/>
        </p:nvSpPr>
        <p:spPr>
          <a:xfrm>
            <a:off x="6467898" y="2037102"/>
            <a:ext cx="4601002" cy="646331"/>
          </a:xfrm>
          <a:prstGeom prst="rect">
            <a:avLst/>
          </a:prstGeom>
          <a:noFill/>
        </p:spPr>
        <p:txBody>
          <a:bodyPr wrap="square" rtlCol="0">
            <a:spAutoFit/>
          </a:bodyPr>
          <a:lstStyle/>
          <a:p>
            <a:pPr algn="l"/>
            <a:r>
              <a:rPr lang="en-US" sz="1200" dirty="0">
                <a:solidFill>
                  <a:schemeClr val="accent1"/>
                </a:solidFill>
              </a:rPr>
              <a:t>2023: Introduction of design parameter EEXI, and operational parameter CII. </a:t>
            </a:r>
            <a:r>
              <a:rPr lang="en-US" sz="1200" b="1" dirty="0">
                <a:solidFill>
                  <a:schemeClr val="accent1"/>
                </a:solidFill>
              </a:rPr>
              <a:t>Compliance with EEXI may require vessels to implement Engine Power Limitation (EPL)</a:t>
            </a:r>
            <a:r>
              <a:rPr lang="en-US" sz="1200" dirty="0">
                <a:solidFill>
                  <a:schemeClr val="accent1"/>
                </a:solidFill>
              </a:rPr>
              <a:t>, limiting the maximum speed of vessels. </a:t>
            </a:r>
          </a:p>
        </p:txBody>
      </p:sp>
      <p:sp>
        <p:nvSpPr>
          <p:cNvPr id="25" name="TextBox 24">
            <a:extLst>
              <a:ext uri="{FF2B5EF4-FFF2-40B4-BE49-F238E27FC236}">
                <a16:creationId xmlns:a16="http://schemas.microsoft.com/office/drawing/2014/main" xmlns="" id="{CC46D502-F732-C700-35C2-BAFB24D1DD0C}"/>
              </a:ext>
            </a:extLst>
          </p:cNvPr>
          <p:cNvSpPr txBox="1"/>
          <p:nvPr/>
        </p:nvSpPr>
        <p:spPr>
          <a:xfrm>
            <a:off x="7033941" y="3004251"/>
            <a:ext cx="4415982" cy="461665"/>
          </a:xfrm>
          <a:prstGeom prst="rect">
            <a:avLst/>
          </a:prstGeom>
          <a:noFill/>
        </p:spPr>
        <p:txBody>
          <a:bodyPr wrap="square" rtlCol="0">
            <a:spAutoFit/>
          </a:bodyPr>
          <a:lstStyle/>
          <a:p>
            <a:pPr algn="l"/>
            <a:r>
              <a:rPr lang="en-US" sz="1200" dirty="0">
                <a:solidFill>
                  <a:schemeClr val="accent1"/>
                </a:solidFill>
              </a:rPr>
              <a:t>2024: Increase in reduction factor for CII. </a:t>
            </a:r>
            <a:r>
              <a:rPr lang="en-US" sz="1200" b="1" dirty="0">
                <a:solidFill>
                  <a:schemeClr val="accent1"/>
                </a:solidFill>
              </a:rPr>
              <a:t>Vessels lying in Category E in 2023 will have to submit a plan to improve carbon intensity.</a:t>
            </a:r>
          </a:p>
        </p:txBody>
      </p:sp>
      <p:sp>
        <p:nvSpPr>
          <p:cNvPr id="26" name="TextBox 25">
            <a:extLst>
              <a:ext uri="{FF2B5EF4-FFF2-40B4-BE49-F238E27FC236}">
                <a16:creationId xmlns:a16="http://schemas.microsoft.com/office/drawing/2014/main" xmlns="" id="{32C5A3F8-989B-A9A1-2254-F5DA64EFC225}"/>
              </a:ext>
            </a:extLst>
          </p:cNvPr>
          <p:cNvSpPr txBox="1"/>
          <p:nvPr/>
        </p:nvSpPr>
        <p:spPr>
          <a:xfrm>
            <a:off x="7504536" y="3863398"/>
            <a:ext cx="4464373" cy="461665"/>
          </a:xfrm>
          <a:prstGeom prst="rect">
            <a:avLst/>
          </a:prstGeom>
          <a:noFill/>
        </p:spPr>
        <p:txBody>
          <a:bodyPr wrap="square" rtlCol="0">
            <a:spAutoFit/>
          </a:bodyPr>
          <a:lstStyle/>
          <a:p>
            <a:pPr algn="l"/>
            <a:r>
              <a:rPr lang="en-US" sz="1200" dirty="0">
                <a:solidFill>
                  <a:schemeClr val="accent1"/>
                </a:solidFill>
              </a:rPr>
              <a:t>2025 : Increase in reduction factor for CII. </a:t>
            </a:r>
            <a:r>
              <a:rPr lang="en-US" sz="1200" b="1" dirty="0">
                <a:solidFill>
                  <a:schemeClr val="accent1"/>
                </a:solidFill>
              </a:rPr>
              <a:t>Vessels lying in Category E in 2023 will have to submit a plan to improve carbon intensity.</a:t>
            </a:r>
          </a:p>
        </p:txBody>
      </p:sp>
      <p:sp>
        <p:nvSpPr>
          <p:cNvPr id="27" name="TextBox 26">
            <a:extLst>
              <a:ext uri="{FF2B5EF4-FFF2-40B4-BE49-F238E27FC236}">
                <a16:creationId xmlns:a16="http://schemas.microsoft.com/office/drawing/2014/main" xmlns="" id="{862DE5EC-9F80-1C82-6AD9-9AEC182763DD}"/>
              </a:ext>
            </a:extLst>
          </p:cNvPr>
          <p:cNvSpPr txBox="1"/>
          <p:nvPr/>
        </p:nvSpPr>
        <p:spPr>
          <a:xfrm>
            <a:off x="8007216" y="4734527"/>
            <a:ext cx="3804879" cy="646331"/>
          </a:xfrm>
          <a:prstGeom prst="rect">
            <a:avLst/>
          </a:prstGeom>
          <a:noFill/>
        </p:spPr>
        <p:txBody>
          <a:bodyPr wrap="square" rtlCol="0">
            <a:spAutoFit/>
          </a:bodyPr>
          <a:lstStyle/>
          <a:p>
            <a:pPr algn="l"/>
            <a:r>
              <a:rPr lang="en-US" sz="1200" dirty="0">
                <a:solidFill>
                  <a:schemeClr val="accent1"/>
                </a:solidFill>
              </a:rPr>
              <a:t>2026: </a:t>
            </a:r>
            <a:r>
              <a:rPr lang="en-US" sz="1200" b="1" dirty="0">
                <a:solidFill>
                  <a:schemeClr val="accent1"/>
                </a:solidFill>
              </a:rPr>
              <a:t>Vessels lying in Category D for years 2023 – 2025  together with vessels lying in category E in 2025 will have to submit a plan to improve carbon intensity.</a:t>
            </a:r>
          </a:p>
        </p:txBody>
      </p:sp>
      <p:cxnSp>
        <p:nvCxnSpPr>
          <p:cNvPr id="28" name="Connector: Elbow 27">
            <a:extLst>
              <a:ext uri="{FF2B5EF4-FFF2-40B4-BE49-F238E27FC236}">
                <a16:creationId xmlns:a16="http://schemas.microsoft.com/office/drawing/2014/main" xmlns="" id="{02FCEDAE-5ABD-574D-A57A-ABD0CF022139}"/>
              </a:ext>
            </a:extLst>
          </p:cNvPr>
          <p:cNvCxnSpPr>
            <a:cxnSpLocks/>
          </p:cNvCxnSpPr>
          <p:nvPr/>
        </p:nvCxnSpPr>
        <p:spPr>
          <a:xfrm rot="5400000">
            <a:off x="689822" y="3678928"/>
            <a:ext cx="3608484" cy="1"/>
          </a:xfrm>
          <a:prstGeom prst="bentConnector3">
            <a:avLst>
              <a:gd name="adj1" fmla="val 50000"/>
            </a:avLst>
          </a:prstGeom>
          <a:ln>
            <a:tailEnd type="none"/>
          </a:ln>
        </p:spPr>
        <p:style>
          <a:lnRef idx="3">
            <a:schemeClr val="accent1"/>
          </a:lnRef>
          <a:fillRef idx="0">
            <a:schemeClr val="accent1"/>
          </a:fillRef>
          <a:effectRef idx="2">
            <a:schemeClr val="accent1"/>
          </a:effectRef>
          <a:fontRef idx="minor">
            <a:schemeClr val="tx1"/>
          </a:fontRef>
        </p:style>
      </p:cxnSp>
      <p:sp>
        <p:nvSpPr>
          <p:cNvPr id="29" name="TextBox 28">
            <a:extLst>
              <a:ext uri="{FF2B5EF4-FFF2-40B4-BE49-F238E27FC236}">
                <a16:creationId xmlns:a16="http://schemas.microsoft.com/office/drawing/2014/main" xmlns="" id="{E6220077-BE8F-EF7E-32D8-8F3EBE6A72BD}"/>
              </a:ext>
            </a:extLst>
          </p:cNvPr>
          <p:cNvSpPr txBox="1"/>
          <p:nvPr/>
        </p:nvSpPr>
        <p:spPr>
          <a:xfrm>
            <a:off x="2190151" y="1474149"/>
            <a:ext cx="953611" cy="400110"/>
          </a:xfrm>
          <a:prstGeom prst="rect">
            <a:avLst/>
          </a:prstGeom>
          <a:noFill/>
        </p:spPr>
        <p:txBody>
          <a:bodyPr wrap="square" rtlCol="0">
            <a:spAutoFit/>
          </a:bodyPr>
          <a:lstStyle/>
          <a:p>
            <a:pPr algn="l"/>
            <a:r>
              <a:rPr lang="en-US" sz="2000" b="1" dirty="0">
                <a:solidFill>
                  <a:schemeClr val="accent1"/>
                </a:solidFill>
              </a:rPr>
              <a:t>EEXI</a:t>
            </a:r>
          </a:p>
        </p:txBody>
      </p:sp>
      <p:grpSp>
        <p:nvGrpSpPr>
          <p:cNvPr id="30" name="Group 29">
            <a:extLst>
              <a:ext uri="{FF2B5EF4-FFF2-40B4-BE49-F238E27FC236}">
                <a16:creationId xmlns:a16="http://schemas.microsoft.com/office/drawing/2014/main" xmlns="" id="{D960ED7A-7DDF-3B9E-F7B0-5AEBB4DAE69C}"/>
              </a:ext>
            </a:extLst>
          </p:cNvPr>
          <p:cNvGrpSpPr/>
          <p:nvPr/>
        </p:nvGrpSpPr>
        <p:grpSpPr>
          <a:xfrm>
            <a:off x="525997" y="5515628"/>
            <a:ext cx="5680470" cy="369332"/>
            <a:chOff x="479999" y="5888877"/>
            <a:chExt cx="5680470" cy="369332"/>
          </a:xfrm>
        </p:grpSpPr>
        <p:sp>
          <p:nvSpPr>
            <p:cNvPr id="31" name="TextBox 30">
              <a:extLst>
                <a:ext uri="{FF2B5EF4-FFF2-40B4-BE49-F238E27FC236}">
                  <a16:creationId xmlns:a16="http://schemas.microsoft.com/office/drawing/2014/main" xmlns="" id="{8A85B6ED-31D6-1B14-7FF5-1D6B5C7CBE7F}"/>
                </a:ext>
              </a:extLst>
            </p:cNvPr>
            <p:cNvSpPr txBox="1"/>
            <p:nvPr/>
          </p:nvSpPr>
          <p:spPr>
            <a:xfrm>
              <a:off x="479999" y="5888877"/>
              <a:ext cx="1734655" cy="369332"/>
            </a:xfrm>
            <a:prstGeom prst="rect">
              <a:avLst/>
            </a:prstGeom>
            <a:noFill/>
          </p:spPr>
          <p:txBody>
            <a:bodyPr wrap="square" rtlCol="0">
              <a:spAutoFit/>
            </a:bodyPr>
            <a:lstStyle/>
            <a:p>
              <a:pPr algn="l"/>
              <a:r>
                <a:rPr lang="en-US" sz="1800" b="1" dirty="0">
                  <a:solidFill>
                    <a:srgbClr val="FF0000"/>
                  </a:solidFill>
                </a:rPr>
                <a:t>Beyond 2026</a:t>
              </a:r>
            </a:p>
          </p:txBody>
        </p:sp>
        <p:sp>
          <p:nvSpPr>
            <p:cNvPr id="32" name="TextBox 31">
              <a:extLst>
                <a:ext uri="{FF2B5EF4-FFF2-40B4-BE49-F238E27FC236}">
                  <a16:creationId xmlns:a16="http://schemas.microsoft.com/office/drawing/2014/main" xmlns="" id="{C3A89A45-9E71-8F9D-3DBB-81A390976509}"/>
                </a:ext>
              </a:extLst>
            </p:cNvPr>
            <p:cNvSpPr txBox="1"/>
            <p:nvPr/>
          </p:nvSpPr>
          <p:spPr>
            <a:xfrm>
              <a:off x="2270418" y="5917941"/>
              <a:ext cx="411287" cy="307777"/>
            </a:xfrm>
            <a:prstGeom prst="rect">
              <a:avLst/>
            </a:prstGeom>
            <a:noFill/>
          </p:spPr>
          <p:txBody>
            <a:bodyPr wrap="square" rtlCol="0">
              <a:spAutoFit/>
            </a:bodyPr>
            <a:lstStyle/>
            <a:p>
              <a:pPr algn="l"/>
              <a:r>
                <a:rPr lang="en-US" sz="1400" b="1" dirty="0">
                  <a:solidFill>
                    <a:srgbClr val="FF0000"/>
                  </a:solidFill>
                </a:rPr>
                <a:t>??</a:t>
              </a:r>
            </a:p>
          </p:txBody>
        </p:sp>
        <p:sp>
          <p:nvSpPr>
            <p:cNvPr id="33" name="TextBox 32">
              <a:extLst>
                <a:ext uri="{FF2B5EF4-FFF2-40B4-BE49-F238E27FC236}">
                  <a16:creationId xmlns:a16="http://schemas.microsoft.com/office/drawing/2014/main" xmlns="" id="{DC9E632C-F3D1-9F25-0FFA-8A847683C01F}"/>
                </a:ext>
              </a:extLst>
            </p:cNvPr>
            <p:cNvSpPr txBox="1"/>
            <p:nvPr/>
          </p:nvSpPr>
          <p:spPr>
            <a:xfrm>
              <a:off x="5749182" y="5939240"/>
              <a:ext cx="411287" cy="307777"/>
            </a:xfrm>
            <a:prstGeom prst="rect">
              <a:avLst/>
            </a:prstGeom>
            <a:noFill/>
          </p:spPr>
          <p:txBody>
            <a:bodyPr wrap="square" rtlCol="0">
              <a:spAutoFit/>
            </a:bodyPr>
            <a:lstStyle/>
            <a:p>
              <a:pPr algn="l"/>
              <a:r>
                <a:rPr lang="en-US" sz="1400" b="1" dirty="0">
                  <a:solidFill>
                    <a:srgbClr val="FF0000"/>
                  </a:solidFill>
                </a:rPr>
                <a:t>??</a:t>
              </a:r>
            </a:p>
          </p:txBody>
        </p:sp>
      </p:grpSp>
      <p:sp>
        <p:nvSpPr>
          <p:cNvPr id="34" name="TextBox 33">
            <a:extLst>
              <a:ext uri="{FF2B5EF4-FFF2-40B4-BE49-F238E27FC236}">
                <a16:creationId xmlns:a16="http://schemas.microsoft.com/office/drawing/2014/main" xmlns="" id="{F6AC5745-43D5-F901-EBA5-B60AD7AB38B6}"/>
              </a:ext>
            </a:extLst>
          </p:cNvPr>
          <p:cNvSpPr txBox="1"/>
          <p:nvPr/>
        </p:nvSpPr>
        <p:spPr>
          <a:xfrm>
            <a:off x="3090007" y="1455124"/>
            <a:ext cx="552450" cy="400110"/>
          </a:xfrm>
          <a:prstGeom prst="rect">
            <a:avLst/>
          </a:prstGeom>
          <a:noFill/>
        </p:spPr>
        <p:txBody>
          <a:bodyPr wrap="square" rtlCol="0">
            <a:spAutoFit/>
          </a:bodyPr>
          <a:lstStyle/>
          <a:p>
            <a:pPr algn="l"/>
            <a:r>
              <a:rPr lang="en-US" sz="2000" b="1" dirty="0">
                <a:solidFill>
                  <a:schemeClr val="accent1"/>
                </a:solidFill>
              </a:rPr>
              <a:t>CII</a:t>
            </a:r>
          </a:p>
        </p:txBody>
      </p:sp>
      <p:sp>
        <p:nvSpPr>
          <p:cNvPr id="3" name="Title 2">
            <a:extLst>
              <a:ext uri="{FF2B5EF4-FFF2-40B4-BE49-F238E27FC236}">
                <a16:creationId xmlns:a16="http://schemas.microsoft.com/office/drawing/2014/main" xmlns="" id="{430B47F3-EEAE-CD9C-574B-AB8CF97F0BAE}"/>
              </a:ext>
            </a:extLst>
          </p:cNvPr>
          <p:cNvSpPr>
            <a:spLocks noGrp="1"/>
          </p:cNvSpPr>
          <p:nvPr>
            <p:ph type="title"/>
          </p:nvPr>
        </p:nvSpPr>
        <p:spPr>
          <a:xfrm>
            <a:off x="358976" y="363647"/>
            <a:ext cx="11340525" cy="432000"/>
          </a:xfrm>
        </p:spPr>
        <p:txBody>
          <a:bodyPr>
            <a:normAutofit fontScale="90000"/>
          </a:bodyPr>
          <a:lstStyle/>
          <a:p>
            <a:r>
              <a:rPr lang="en-US" dirty="0"/>
              <a:t>EEXI and CII</a:t>
            </a:r>
          </a:p>
        </p:txBody>
      </p:sp>
    </p:spTree>
    <p:extLst>
      <p:ext uri="{BB962C8B-B14F-4D97-AF65-F5344CB8AC3E}">
        <p14:creationId xmlns:p14="http://schemas.microsoft.com/office/powerpoint/2010/main" val="3003309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xmlns="" id="{EDB76ED2-98A4-7DA7-D48E-92912AB17E29}"/>
              </a:ext>
            </a:extLst>
          </p:cNvPr>
          <p:cNvSpPr>
            <a:spLocks noGrp="1"/>
          </p:cNvSpPr>
          <p:nvPr>
            <p:ph type="title"/>
          </p:nvPr>
        </p:nvSpPr>
        <p:spPr>
          <a:xfrm>
            <a:off x="479999" y="403989"/>
            <a:ext cx="11340525" cy="432000"/>
          </a:xfrm>
        </p:spPr>
        <p:txBody>
          <a:bodyPr>
            <a:normAutofit fontScale="90000"/>
          </a:bodyPr>
          <a:lstStyle/>
          <a:p>
            <a:r>
              <a:rPr lang="en-US" dirty="0"/>
              <a:t>Future?</a:t>
            </a:r>
          </a:p>
        </p:txBody>
      </p:sp>
      <p:graphicFrame>
        <p:nvGraphicFramePr>
          <p:cNvPr id="3" name="Content Placeholder 5">
            <a:extLst>
              <a:ext uri="{FF2B5EF4-FFF2-40B4-BE49-F238E27FC236}">
                <a16:creationId xmlns:a16="http://schemas.microsoft.com/office/drawing/2014/main" xmlns="" id="{B6A2CDC3-56A9-65CE-8093-F8189A029B38}"/>
              </a:ext>
            </a:extLst>
          </p:cNvPr>
          <p:cNvGraphicFramePr>
            <a:graphicFrameLocks noGrp="1"/>
          </p:cNvGraphicFramePr>
          <p:nvPr>
            <p:ph idx="1"/>
          </p:nvPr>
        </p:nvGraphicFramePr>
        <p:xfrm>
          <a:off x="5299242" y="1141449"/>
          <a:ext cx="5307182" cy="4575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xmlns="" id="{373FF7DC-5BC2-F172-8721-358D0F17AC17}"/>
              </a:ext>
            </a:extLst>
          </p:cNvPr>
          <p:cNvGrpSpPr/>
          <p:nvPr/>
        </p:nvGrpSpPr>
        <p:grpSpPr>
          <a:xfrm>
            <a:off x="258933" y="1259889"/>
            <a:ext cx="5551023" cy="4472672"/>
            <a:chOff x="622851" y="2133600"/>
            <a:chExt cx="5436000" cy="4152186"/>
          </a:xfrm>
        </p:grpSpPr>
        <p:graphicFrame>
          <p:nvGraphicFramePr>
            <p:cNvPr id="5" name="Content Placeholder 5">
              <a:extLst>
                <a:ext uri="{FF2B5EF4-FFF2-40B4-BE49-F238E27FC236}">
                  <a16:creationId xmlns:a16="http://schemas.microsoft.com/office/drawing/2014/main" xmlns="" id="{B16105D9-2043-CDD4-29AA-DC04EBB19077}"/>
                </a:ext>
              </a:extLst>
            </p:cNvPr>
            <p:cNvGraphicFramePr>
              <a:graphicFrameLocks/>
            </p:cNvGraphicFramePr>
            <p:nvPr/>
          </p:nvGraphicFramePr>
          <p:xfrm>
            <a:off x="622851" y="2133600"/>
            <a:ext cx="5436000" cy="37106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a:extLst>
                <a:ext uri="{FF2B5EF4-FFF2-40B4-BE49-F238E27FC236}">
                  <a16:creationId xmlns:a16="http://schemas.microsoft.com/office/drawing/2014/main" xmlns="" id="{B219FB01-30EF-8D00-120E-BE48E4ED38FC}"/>
                </a:ext>
              </a:extLst>
            </p:cNvPr>
            <p:cNvSpPr txBox="1"/>
            <p:nvPr/>
          </p:nvSpPr>
          <p:spPr>
            <a:xfrm>
              <a:off x="1427411" y="5764733"/>
              <a:ext cx="4131309" cy="521053"/>
            </a:xfrm>
            <a:prstGeom prst="rect">
              <a:avLst/>
            </a:prstGeom>
            <a:noFill/>
          </p:spPr>
          <p:txBody>
            <a:bodyPr wrap="square" rtlCol="0">
              <a:spAutoFit/>
            </a:bodyPr>
            <a:lstStyle/>
            <a:p>
              <a:pPr marR="0" lvl="0" algn="l" defTabSz="457200" rtl="0" eaLnBrk="1" fontAlgn="base" latinLnBrk="0" hangingPunct="1">
                <a:lnSpc>
                  <a:spcPct val="100000"/>
                </a:lnSpc>
                <a:spcBef>
                  <a:spcPct val="0"/>
                </a:spcBef>
                <a:spcAft>
                  <a:spcPct val="0"/>
                </a:spcAft>
                <a:buClr>
                  <a:srgbClr val="8B1C6D"/>
                </a:buClr>
                <a:buSzTx/>
                <a:tabLst/>
                <a:defRPr/>
              </a:pPr>
              <a:r>
                <a:rPr lang="en-IN" sz="1000" i="1" dirty="0">
                  <a:solidFill>
                    <a:prstClr val="black">
                      <a:lumMod val="75000"/>
                      <a:lumOff val="25000"/>
                    </a:prstClr>
                  </a:solidFill>
                  <a:latin typeface="Arial Nova Cond"/>
                </a:rPr>
                <a:t>Others: Propulsion Improvement Devices (PIDs) and Energy Saving Devices (ESDs)</a:t>
              </a:r>
              <a:endParaRPr kumimoji="0" lang="en-IN" sz="1000" b="0" i="1" u="none" strike="noStrike" kern="1200" cap="none" spc="0" normalizeH="0" baseline="0" noProof="0" dirty="0">
                <a:ln>
                  <a:noFill/>
                </a:ln>
                <a:solidFill>
                  <a:prstClr val="black">
                    <a:lumMod val="75000"/>
                    <a:lumOff val="25000"/>
                  </a:prstClr>
                </a:solidFill>
                <a:effectLst/>
                <a:uLnTx/>
                <a:uFillTx/>
                <a:latin typeface="Arial Nova Cond"/>
                <a:ea typeface="ＭＳ Ｐゴシック" pitchFamily="-1" charset="-128"/>
                <a:cs typeface="+mn-cs"/>
              </a:endParaRPr>
            </a:p>
          </p:txBody>
        </p:sp>
      </p:grpSp>
      <p:sp>
        <p:nvSpPr>
          <p:cNvPr id="7" name="TextBox 6">
            <a:extLst>
              <a:ext uri="{FF2B5EF4-FFF2-40B4-BE49-F238E27FC236}">
                <a16:creationId xmlns:a16="http://schemas.microsoft.com/office/drawing/2014/main" xmlns="" id="{066CA1ED-3FDB-09FD-579A-A8BE86C61B3A}"/>
              </a:ext>
            </a:extLst>
          </p:cNvPr>
          <p:cNvSpPr txBox="1"/>
          <p:nvPr/>
        </p:nvSpPr>
        <p:spPr>
          <a:xfrm rot="2233284">
            <a:off x="6328738" y="1091664"/>
            <a:ext cx="1683892" cy="369332"/>
          </a:xfrm>
          <a:prstGeom prst="rect">
            <a:avLst/>
          </a:prstGeom>
          <a:noFill/>
        </p:spPr>
        <p:txBody>
          <a:bodyPr wrap="square" rtlCol="0">
            <a:spAutoFit/>
          </a:bodyPr>
          <a:lstStyle/>
          <a:p>
            <a:r>
              <a:rPr lang="en-IN" b="1" dirty="0">
                <a:solidFill>
                  <a:schemeClr val="accent2">
                    <a:lumMod val="60000"/>
                    <a:lumOff val="40000"/>
                  </a:schemeClr>
                </a:solidFill>
                <a:latin typeface="Arial Nova Cond" panose="020B0506020202020204" pitchFamily="34" charset="0"/>
              </a:rPr>
              <a:t>A</a:t>
            </a:r>
            <a:r>
              <a:rPr lang="en-IN" sz="1800" b="1" dirty="0">
                <a:solidFill>
                  <a:schemeClr val="accent2">
                    <a:lumMod val="60000"/>
                    <a:lumOff val="40000"/>
                  </a:schemeClr>
                </a:solidFill>
                <a:latin typeface="Arial Nova Cond" panose="020B0506020202020204" pitchFamily="34" charset="0"/>
              </a:rPr>
              <a:t>lternative fuel</a:t>
            </a:r>
            <a:endParaRPr lang="en-US" dirty="0">
              <a:solidFill>
                <a:schemeClr val="accent2">
                  <a:lumMod val="60000"/>
                  <a:lumOff val="40000"/>
                </a:schemeClr>
              </a:solidFill>
            </a:endParaRPr>
          </a:p>
        </p:txBody>
      </p:sp>
    </p:spTree>
    <p:extLst>
      <p:ext uri="{BB962C8B-B14F-4D97-AF65-F5344CB8AC3E}">
        <p14:creationId xmlns:p14="http://schemas.microsoft.com/office/powerpoint/2010/main" val="2170828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006D3-F803-95EF-9C0E-1DCC14150738}"/>
              </a:ext>
            </a:extLst>
          </p:cNvPr>
          <p:cNvSpPr>
            <a:spLocks noGrp="1"/>
          </p:cNvSpPr>
          <p:nvPr>
            <p:ph type="title"/>
          </p:nvPr>
        </p:nvSpPr>
        <p:spPr>
          <a:xfrm>
            <a:off x="1408855" y="1602419"/>
            <a:ext cx="8804290" cy="1826581"/>
          </a:xfrm>
        </p:spPr>
        <p:txBody>
          <a:bodyPr/>
          <a:lstStyle/>
          <a:p>
            <a:r>
              <a:rPr lang="en-US" dirty="0" err="1" smtClean="0"/>
              <a:t>Alternat</a:t>
            </a:r>
            <a:r>
              <a:rPr lang="tr-TR" dirty="0" smtClean="0"/>
              <a:t>ı</a:t>
            </a:r>
            <a:r>
              <a:rPr lang="en-US" dirty="0" err="1" smtClean="0"/>
              <a:t>ve</a:t>
            </a:r>
            <a:r>
              <a:rPr lang="en-US" dirty="0" smtClean="0"/>
              <a:t> </a:t>
            </a:r>
            <a:r>
              <a:rPr lang="en-US" dirty="0"/>
              <a:t>fuel</a:t>
            </a:r>
          </a:p>
        </p:txBody>
      </p:sp>
    </p:spTree>
    <p:extLst>
      <p:ext uri="{BB962C8B-B14F-4D97-AF65-F5344CB8AC3E}">
        <p14:creationId xmlns:p14="http://schemas.microsoft.com/office/powerpoint/2010/main" val="1953296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8">
            <a:extLst>
              <a:ext uri="{FF2B5EF4-FFF2-40B4-BE49-F238E27FC236}">
                <a16:creationId xmlns:a16="http://schemas.microsoft.com/office/drawing/2014/main" xmlns="" id="{205773E5-EDAF-5E62-71BB-4821E4EBF983}"/>
              </a:ext>
            </a:extLst>
          </p:cNvPr>
          <p:cNvSpPr txBox="1">
            <a:spLocks/>
          </p:cNvSpPr>
          <p:nvPr/>
        </p:nvSpPr>
        <p:spPr>
          <a:xfrm>
            <a:off x="482999" y="841901"/>
            <a:ext cx="11337525" cy="768000"/>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t>As we start transitioning towards alternative fuels, the availability of fuels, their acceptability, etc. is expected to be challenging. Therefore, major stakeholders have joined forces to establish green corridors in some selected trade routes. In these green corridors, alternative fuel will be available, thereby encouraging ship owners to deploy alternative </a:t>
            </a:r>
            <a:r>
              <a:rPr lang="en-US" sz="1400" dirty="0" err="1"/>
              <a:t>fuelled</a:t>
            </a:r>
            <a:r>
              <a:rPr lang="en-US" sz="1400" dirty="0"/>
              <a:t> vessels.</a:t>
            </a:r>
          </a:p>
          <a:p>
            <a:pPr algn="l"/>
            <a:endParaRPr lang="en-US" sz="1400" dirty="0"/>
          </a:p>
        </p:txBody>
      </p:sp>
      <p:sp>
        <p:nvSpPr>
          <p:cNvPr id="3" name="Title 6">
            <a:extLst>
              <a:ext uri="{FF2B5EF4-FFF2-40B4-BE49-F238E27FC236}">
                <a16:creationId xmlns:a16="http://schemas.microsoft.com/office/drawing/2014/main" xmlns="" id="{54B63F11-A6E2-6F02-48C8-38CEE2D67867}"/>
              </a:ext>
            </a:extLst>
          </p:cNvPr>
          <p:cNvSpPr>
            <a:spLocks noGrp="1"/>
          </p:cNvSpPr>
          <p:nvPr>
            <p:ph type="title"/>
          </p:nvPr>
        </p:nvSpPr>
        <p:spPr>
          <a:xfrm>
            <a:off x="479999" y="403989"/>
            <a:ext cx="11340525" cy="432000"/>
          </a:xfrm>
        </p:spPr>
        <p:txBody>
          <a:bodyPr>
            <a:normAutofit fontScale="90000"/>
          </a:bodyPr>
          <a:lstStyle/>
          <a:p>
            <a:r>
              <a:rPr lang="en-US" dirty="0"/>
              <a:t>Formation of Green Corridors</a:t>
            </a:r>
          </a:p>
        </p:txBody>
      </p:sp>
      <p:pic>
        <p:nvPicPr>
          <p:cNvPr id="5" name="slide2" descr="Route Tracker">
            <a:extLst>
              <a:ext uri="{FF2B5EF4-FFF2-40B4-BE49-F238E27FC236}">
                <a16:creationId xmlns:a16="http://schemas.microsoft.com/office/drawing/2014/main" xmlns="" id="{818D9A09-76EB-D26C-F69B-3F4A8D6C83B3}"/>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79999" y="1577320"/>
            <a:ext cx="10909659" cy="4754880"/>
          </a:xfrm>
          <a:prstGeom prst="rect">
            <a:avLst/>
          </a:prstGeom>
        </p:spPr>
      </p:pic>
      <p:sp>
        <p:nvSpPr>
          <p:cNvPr id="4" name="Content Placeholder 9">
            <a:extLst>
              <a:ext uri="{FF2B5EF4-FFF2-40B4-BE49-F238E27FC236}">
                <a16:creationId xmlns:a16="http://schemas.microsoft.com/office/drawing/2014/main" xmlns="" id="{82924A4D-78DF-C3BB-B20E-06A8AF7CB6A1}"/>
              </a:ext>
            </a:extLst>
          </p:cNvPr>
          <p:cNvSpPr txBox="1">
            <a:spLocks/>
          </p:cNvSpPr>
          <p:nvPr/>
        </p:nvSpPr>
        <p:spPr>
          <a:xfrm>
            <a:off x="479999" y="6183658"/>
            <a:ext cx="5760000" cy="27035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200" i="1" dirty="0"/>
              <a:t>Source: Zero-Emission Shipping Mission</a:t>
            </a:r>
          </a:p>
        </p:txBody>
      </p:sp>
    </p:spTree>
    <p:extLst>
      <p:ext uri="{BB962C8B-B14F-4D97-AF65-F5344CB8AC3E}">
        <p14:creationId xmlns:p14="http://schemas.microsoft.com/office/powerpoint/2010/main" val="920240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xmlns="" id="{B74AF4B1-2D3D-694D-1662-042FD3EBC2DF}"/>
              </a:ext>
            </a:extLst>
          </p:cNvPr>
          <p:cNvSpPr>
            <a:spLocks noGrp="1"/>
          </p:cNvSpPr>
          <p:nvPr>
            <p:ph type="title"/>
          </p:nvPr>
        </p:nvSpPr>
        <p:spPr>
          <a:xfrm>
            <a:off x="479999" y="403989"/>
            <a:ext cx="11340525" cy="432000"/>
          </a:xfrm>
        </p:spPr>
        <p:txBody>
          <a:bodyPr>
            <a:normAutofit fontScale="90000"/>
          </a:bodyPr>
          <a:lstStyle/>
          <a:p>
            <a:r>
              <a:rPr lang="en-GB" dirty="0"/>
              <a:t>Alternative fuels</a:t>
            </a:r>
          </a:p>
        </p:txBody>
      </p:sp>
      <p:sp>
        <p:nvSpPr>
          <p:cNvPr id="3" name="Content Placeholder 2">
            <a:extLst>
              <a:ext uri="{FF2B5EF4-FFF2-40B4-BE49-F238E27FC236}">
                <a16:creationId xmlns:a16="http://schemas.microsoft.com/office/drawing/2014/main" xmlns="" id="{A76B6626-F604-0427-AABF-697C4F65C68B}"/>
              </a:ext>
            </a:extLst>
          </p:cNvPr>
          <p:cNvSpPr>
            <a:spLocks noGrp="1"/>
          </p:cNvSpPr>
          <p:nvPr>
            <p:ph idx="1"/>
          </p:nvPr>
        </p:nvSpPr>
        <p:spPr>
          <a:xfrm>
            <a:off x="436375" y="1005492"/>
            <a:ext cx="11340525" cy="4679478"/>
          </a:xfrm>
        </p:spPr>
        <p:txBody>
          <a:bodyPr/>
          <a:lstStyle/>
          <a:p>
            <a:pPr>
              <a:buFont typeface="Arial" panose="020B0604020202020204" pitchFamily="34" charset="0"/>
              <a:buChar char="•"/>
            </a:pPr>
            <a:r>
              <a:rPr lang="en-IN" sz="1800" dirty="0"/>
              <a:t>Alternative fuels include various fuels other than the conventional fuels that are currently used. - heavy fuel oil (HFO) and very low sulphur oil (VLSO)</a:t>
            </a:r>
          </a:p>
          <a:p>
            <a:pPr>
              <a:buFont typeface="Arial" panose="020B0604020202020204" pitchFamily="34" charset="0"/>
              <a:buChar char="•"/>
            </a:pPr>
            <a:r>
              <a:rPr lang="en-US" sz="1800" dirty="0"/>
              <a:t>Alternative fuels can be further categorised into:</a:t>
            </a:r>
          </a:p>
          <a:p>
            <a:pPr lvl="1">
              <a:buFont typeface="Arial Nova Cond" panose="020B0506020202020204" pitchFamily="34" charset="0"/>
              <a:buChar char="–"/>
            </a:pPr>
            <a:r>
              <a:rPr lang="en-US" sz="1800" dirty="0"/>
              <a:t>Grey fuels, which produce emissions that are not captured</a:t>
            </a:r>
          </a:p>
          <a:p>
            <a:pPr lvl="1">
              <a:buFont typeface="Arial Nova Cond" panose="020B0506020202020204" pitchFamily="34" charset="0"/>
              <a:buChar char="–"/>
            </a:pPr>
            <a:r>
              <a:rPr lang="en-US" sz="1800" dirty="0"/>
              <a:t>Blue fuels, which produce carbon emissions that are captured</a:t>
            </a:r>
          </a:p>
          <a:p>
            <a:pPr lvl="1">
              <a:buFont typeface="Arial Nova Cond" panose="020B0506020202020204" pitchFamily="34" charset="0"/>
              <a:buChar char="–"/>
            </a:pPr>
            <a:r>
              <a:rPr lang="en-US" sz="1800" dirty="0"/>
              <a:t>Green fuels, which do not produce any carbon emissions</a:t>
            </a:r>
          </a:p>
          <a:p>
            <a:pPr marL="396000" lvl="1" indent="0">
              <a:buNone/>
            </a:pPr>
            <a:endParaRPr lang="en-IN" sz="1200" dirty="0">
              <a:highlight>
                <a:srgbClr val="FFFF00"/>
              </a:highlight>
            </a:endParaRPr>
          </a:p>
        </p:txBody>
      </p:sp>
      <p:sp>
        <p:nvSpPr>
          <p:cNvPr id="4" name="Rectangle: Rounded Corners 3">
            <a:extLst>
              <a:ext uri="{FF2B5EF4-FFF2-40B4-BE49-F238E27FC236}">
                <a16:creationId xmlns:a16="http://schemas.microsoft.com/office/drawing/2014/main" xmlns="" id="{080C7F39-5CED-A139-0244-8814CB1C9700}"/>
              </a:ext>
            </a:extLst>
          </p:cNvPr>
          <p:cNvSpPr/>
          <p:nvPr/>
        </p:nvSpPr>
        <p:spPr>
          <a:xfrm>
            <a:off x="4375249" y="2981058"/>
            <a:ext cx="3550023" cy="3200400"/>
          </a:xfrm>
          <a:prstGeom prst="round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8925" marR="0" lvl="0" defTabSz="4572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872175"/>
                </a:solidFill>
                <a:effectLst/>
                <a:uLnTx/>
                <a:uFillTx/>
                <a:latin typeface="Arial Nova Cond"/>
                <a:ea typeface="+mn-ea"/>
                <a:cs typeface="Arial" panose="020B0604020202020204" pitchFamily="34" charset="0"/>
              </a:rPr>
              <a:t>Main alternative fuels</a:t>
            </a:r>
          </a:p>
          <a:p>
            <a:pPr marL="288925" marR="0" lvl="0" defTabSz="457200" rtl="0" eaLnBrk="1" fontAlgn="base" latinLnBrk="0" hangingPunct="1">
              <a:lnSpc>
                <a:spcPct val="100000"/>
              </a:lnSpc>
              <a:spcBef>
                <a:spcPct val="0"/>
              </a:spcBef>
              <a:spcAft>
                <a:spcPct val="0"/>
              </a:spcAft>
              <a:buClrTx/>
              <a:buSzTx/>
              <a:buFontTx/>
              <a:buNone/>
              <a:tabLst/>
              <a:defRPr/>
            </a:pPr>
            <a:endParaRPr kumimoji="0" lang="en-US" b="0" i="0" u="none" strike="noStrike" kern="1200" cap="none" spc="0" normalizeH="0" baseline="0" noProof="0" dirty="0">
              <a:ln>
                <a:noFill/>
              </a:ln>
              <a:solidFill>
                <a:srgbClr val="002B5C"/>
              </a:solidFill>
              <a:effectLst/>
              <a:uLnTx/>
              <a:uFillTx/>
              <a:latin typeface="Arial Nova Cond"/>
              <a:ea typeface="+mn-ea"/>
              <a:cs typeface="Arial" panose="020B0604020202020204" pitchFamily="34" charset="0"/>
            </a:endParaRPr>
          </a:p>
          <a:p>
            <a:pPr marL="969963" marR="0" lvl="1" indent="-223838" defTabSz="457200" rtl="0" eaLnBrk="1" fontAlgn="base" latinLnBrk="0" hangingPunct="1">
              <a:lnSpc>
                <a:spcPct val="100000"/>
              </a:lnSpc>
              <a:spcBef>
                <a:spcPct val="0"/>
              </a:spcBef>
              <a:spcAft>
                <a:spcPct val="0"/>
              </a:spcAft>
              <a:buClr>
                <a:schemeClr val="accent1"/>
              </a:buClr>
              <a:buSzTx/>
              <a:buFont typeface="Arial" panose="020B0604020202020204" pitchFamily="34" charset="0"/>
              <a:buChar char="•"/>
              <a:tabLst/>
              <a:defRPr/>
            </a:pPr>
            <a:r>
              <a:rPr kumimoji="0" lang="en-US" b="0" i="0" u="none" strike="noStrike" kern="1200" cap="none" spc="0" normalizeH="0" baseline="0" noProof="0" dirty="0">
                <a:ln>
                  <a:noFill/>
                </a:ln>
                <a:solidFill>
                  <a:schemeClr val="accent2"/>
                </a:solidFill>
                <a:effectLst/>
                <a:uLnTx/>
                <a:uFillTx/>
                <a:latin typeface="Arial Nova Cond"/>
                <a:ea typeface="+mn-ea"/>
                <a:cs typeface="Arial" panose="020B0604020202020204" pitchFamily="34" charset="0"/>
              </a:rPr>
              <a:t>Biofuel</a:t>
            </a:r>
          </a:p>
          <a:p>
            <a:pPr marL="969963" marR="0" lvl="1" indent="-223838" defTabSz="457200" rtl="0" eaLnBrk="1" fontAlgn="base" latinLnBrk="0" hangingPunct="1">
              <a:lnSpc>
                <a:spcPct val="100000"/>
              </a:lnSpc>
              <a:spcBef>
                <a:spcPct val="0"/>
              </a:spcBef>
              <a:spcAft>
                <a:spcPct val="0"/>
              </a:spcAft>
              <a:buClr>
                <a:schemeClr val="accent1"/>
              </a:buClr>
              <a:buSzTx/>
              <a:buFont typeface="Arial" panose="020B0604020202020204" pitchFamily="34" charset="0"/>
              <a:buChar char="•"/>
              <a:tabLst/>
              <a:defRPr/>
            </a:pPr>
            <a:r>
              <a:rPr kumimoji="0" lang="en-US" b="0" i="0" u="none" strike="noStrike" kern="1200" cap="none" spc="0" normalizeH="0" baseline="0" noProof="0" dirty="0">
                <a:ln>
                  <a:noFill/>
                </a:ln>
                <a:solidFill>
                  <a:schemeClr val="accent2"/>
                </a:solidFill>
                <a:effectLst/>
                <a:uLnTx/>
                <a:uFillTx/>
                <a:latin typeface="Arial Nova Cond"/>
                <a:ea typeface="+mn-ea"/>
                <a:cs typeface="Arial" panose="020B0604020202020204" pitchFamily="34" charset="0"/>
              </a:rPr>
              <a:t>Methanol</a:t>
            </a:r>
          </a:p>
          <a:p>
            <a:pPr marL="969963" lvl="1" indent="-223838" defTabSz="457200" fontAlgn="base">
              <a:spcBef>
                <a:spcPct val="0"/>
              </a:spcBef>
              <a:spcAft>
                <a:spcPct val="0"/>
              </a:spcAft>
              <a:buClr>
                <a:schemeClr val="accent1"/>
              </a:buClr>
              <a:buFont typeface="Arial" panose="020B0604020202020204" pitchFamily="34" charset="0"/>
              <a:buChar char="•"/>
              <a:defRPr/>
            </a:pPr>
            <a:r>
              <a:rPr kumimoji="0" lang="en-US" b="0" i="0" u="none" strike="noStrike" kern="1200" cap="none" spc="0" normalizeH="0" baseline="0" noProof="0" dirty="0">
                <a:ln>
                  <a:noFill/>
                </a:ln>
                <a:solidFill>
                  <a:schemeClr val="accent2"/>
                </a:solidFill>
                <a:effectLst/>
                <a:uLnTx/>
                <a:uFillTx/>
                <a:latin typeface="Arial Nova Cond"/>
                <a:ea typeface="+mn-ea"/>
                <a:cs typeface="Arial" panose="020B0604020202020204" pitchFamily="34" charset="0"/>
              </a:rPr>
              <a:t>LNG</a:t>
            </a:r>
          </a:p>
          <a:p>
            <a:pPr marL="969963" marR="0" lvl="1" indent="-223838" defTabSz="457200" rtl="0" eaLnBrk="1" fontAlgn="base" latinLnBrk="0" hangingPunct="1">
              <a:lnSpc>
                <a:spcPct val="100000"/>
              </a:lnSpc>
              <a:spcBef>
                <a:spcPct val="0"/>
              </a:spcBef>
              <a:spcAft>
                <a:spcPct val="0"/>
              </a:spcAft>
              <a:buClr>
                <a:schemeClr val="accent1"/>
              </a:buClr>
              <a:buSzTx/>
              <a:buFont typeface="Arial" panose="020B0604020202020204" pitchFamily="34" charset="0"/>
              <a:buChar char="•"/>
              <a:tabLst/>
              <a:defRPr/>
            </a:pPr>
            <a:r>
              <a:rPr kumimoji="0" lang="en-US" b="0" i="0" u="none" strike="noStrike" kern="1200" cap="none" spc="0" normalizeH="0" baseline="0" noProof="0" dirty="0">
                <a:ln>
                  <a:noFill/>
                </a:ln>
                <a:solidFill>
                  <a:schemeClr val="accent2"/>
                </a:solidFill>
                <a:effectLst/>
                <a:uLnTx/>
                <a:uFillTx/>
                <a:latin typeface="Arial Nova Cond"/>
                <a:ea typeface="+mn-ea"/>
                <a:cs typeface="Arial" panose="020B0604020202020204" pitchFamily="34" charset="0"/>
              </a:rPr>
              <a:t>Hydrogen</a:t>
            </a:r>
          </a:p>
          <a:p>
            <a:pPr marL="969963" marR="0" lvl="1" indent="-223838" defTabSz="457200" rtl="0" eaLnBrk="1" fontAlgn="base" latinLnBrk="0" hangingPunct="1">
              <a:lnSpc>
                <a:spcPct val="100000"/>
              </a:lnSpc>
              <a:spcBef>
                <a:spcPct val="0"/>
              </a:spcBef>
              <a:spcAft>
                <a:spcPct val="0"/>
              </a:spcAft>
              <a:buClr>
                <a:schemeClr val="accent1"/>
              </a:buClr>
              <a:buSzTx/>
              <a:buFont typeface="Arial" panose="020B0604020202020204" pitchFamily="34" charset="0"/>
              <a:buChar char="•"/>
              <a:tabLst/>
              <a:defRPr/>
            </a:pPr>
            <a:r>
              <a:rPr kumimoji="0" lang="en-US" b="0" i="0" u="none" strike="noStrike" kern="1200" cap="none" spc="0" normalizeH="0" baseline="0" noProof="0" dirty="0">
                <a:ln>
                  <a:noFill/>
                </a:ln>
                <a:solidFill>
                  <a:schemeClr val="accent2"/>
                </a:solidFill>
                <a:effectLst/>
                <a:uLnTx/>
                <a:uFillTx/>
                <a:latin typeface="Arial Nova Cond"/>
                <a:ea typeface="+mn-ea"/>
                <a:cs typeface="Arial" panose="020B0604020202020204" pitchFamily="34" charset="0"/>
              </a:rPr>
              <a:t>Ammonia</a:t>
            </a:r>
            <a:endParaRPr kumimoji="0" lang="en-US" sz="2000" b="0" i="0" u="none" strike="noStrike" kern="1200" cap="none" spc="0" normalizeH="0" baseline="0" noProof="0" dirty="0">
              <a:ln>
                <a:noFill/>
              </a:ln>
              <a:solidFill>
                <a:schemeClr val="accent2"/>
              </a:solidFill>
              <a:effectLst/>
              <a:uLnTx/>
              <a:uFillTx/>
              <a:latin typeface="Arial Nova Cond"/>
              <a:ea typeface="+mn-ea"/>
              <a:cs typeface="Arial" panose="020B0604020202020204" pitchFamily="34" charset="0"/>
            </a:endParaRPr>
          </a:p>
        </p:txBody>
      </p:sp>
    </p:spTree>
    <p:extLst>
      <p:ext uri="{BB962C8B-B14F-4D97-AF65-F5344CB8AC3E}">
        <p14:creationId xmlns:p14="http://schemas.microsoft.com/office/powerpoint/2010/main" val="3909790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a:extLst>
              <a:ext uri="{FF2B5EF4-FFF2-40B4-BE49-F238E27FC236}">
                <a16:creationId xmlns:a16="http://schemas.microsoft.com/office/drawing/2014/main" xmlns="" id="{F07E8B59-287F-FAC6-DD26-2BC8ED227347}"/>
              </a:ext>
            </a:extLst>
          </p:cNvPr>
          <p:cNvSpPr>
            <a:spLocks noGrp="1"/>
          </p:cNvSpPr>
          <p:nvPr>
            <p:ph type="title"/>
          </p:nvPr>
        </p:nvSpPr>
        <p:spPr>
          <a:xfrm>
            <a:off x="480000" y="403989"/>
            <a:ext cx="11232000" cy="432000"/>
          </a:xfrm>
        </p:spPr>
        <p:txBody>
          <a:bodyPr>
            <a:normAutofit fontScale="90000"/>
          </a:bodyPr>
          <a:lstStyle/>
          <a:p>
            <a:r>
              <a:rPr lang="en-GB" dirty="0"/>
              <a:t>Various alternative fuels</a:t>
            </a:r>
            <a:endParaRPr lang="en-IN" dirty="0"/>
          </a:p>
        </p:txBody>
      </p:sp>
      <p:sp>
        <p:nvSpPr>
          <p:cNvPr id="2" name="Content Placeholder 11">
            <a:extLst>
              <a:ext uri="{FF2B5EF4-FFF2-40B4-BE49-F238E27FC236}">
                <a16:creationId xmlns:a16="http://schemas.microsoft.com/office/drawing/2014/main" xmlns="" id="{CAD576F3-37DB-204A-761C-BE5205AC7266}"/>
              </a:ext>
            </a:extLst>
          </p:cNvPr>
          <p:cNvSpPr>
            <a:spLocks noGrp="1"/>
          </p:cNvSpPr>
          <p:nvPr>
            <p:ph idx="1"/>
          </p:nvPr>
        </p:nvSpPr>
        <p:spPr>
          <a:xfrm>
            <a:off x="482999" y="1481980"/>
            <a:ext cx="5436000" cy="4755308"/>
          </a:xfrm>
        </p:spPr>
        <p:txBody>
          <a:bodyPr/>
          <a:lstStyle/>
          <a:p>
            <a:pPr>
              <a:buFont typeface="Arial" panose="020B0604020202020204" pitchFamily="34" charset="0"/>
              <a:buChar char="•"/>
            </a:pPr>
            <a:r>
              <a:rPr lang="en-US" sz="1600" dirty="0">
                <a:solidFill>
                  <a:schemeClr val="tx1">
                    <a:lumMod val="75000"/>
                    <a:lumOff val="25000"/>
                  </a:schemeClr>
                </a:solidFill>
              </a:rPr>
              <a:t>Biofuels are produced from vegetable and animal oils or their waste. </a:t>
            </a:r>
          </a:p>
          <a:p>
            <a:pPr>
              <a:buFont typeface="Arial" panose="020B0604020202020204" pitchFamily="34" charset="0"/>
              <a:buChar char="•"/>
            </a:pPr>
            <a:r>
              <a:rPr lang="en-US" sz="1600" dirty="0">
                <a:solidFill>
                  <a:schemeClr val="tx1">
                    <a:lumMod val="75000"/>
                    <a:lumOff val="25000"/>
                  </a:schemeClr>
                </a:solidFill>
              </a:rPr>
              <a:t>They do not result in carbon emissions reduction during the combustion process. However, these emissions can be partially or fully offset during their production. </a:t>
            </a:r>
          </a:p>
          <a:p>
            <a:pPr>
              <a:buFont typeface="Arial" panose="020B0604020202020204" pitchFamily="34" charset="0"/>
              <a:buChar char="•"/>
            </a:pPr>
            <a:r>
              <a:rPr lang="en-US" sz="1600" dirty="0">
                <a:solidFill>
                  <a:schemeClr val="tx1">
                    <a:lumMod val="75000"/>
                    <a:lumOff val="25000"/>
                  </a:schemeClr>
                </a:solidFill>
              </a:rPr>
              <a:t>They are a ‘drop-in’ fuel, which means that they can be directly used in place of an existing fuel with minimal alterations. </a:t>
            </a:r>
          </a:p>
          <a:p>
            <a:pPr>
              <a:buFont typeface="Arial" panose="020B0604020202020204" pitchFamily="34" charset="0"/>
              <a:buChar char="•"/>
            </a:pPr>
            <a:r>
              <a:rPr lang="en-US" sz="1600" dirty="0">
                <a:solidFill>
                  <a:schemeClr val="tx1">
                    <a:lumMod val="75000"/>
                    <a:lumOff val="25000"/>
                  </a:schemeClr>
                </a:solidFill>
              </a:rPr>
              <a:t> Therefore, biofuels are an excellent alternative fuel for the short to medium term, provided that sufficient sustainable biofuels are available.</a:t>
            </a:r>
          </a:p>
          <a:p>
            <a:endParaRPr lang="en-IN" dirty="0"/>
          </a:p>
        </p:txBody>
      </p:sp>
      <p:sp>
        <p:nvSpPr>
          <p:cNvPr id="4" name="Content Placeholder 14">
            <a:extLst>
              <a:ext uri="{FF2B5EF4-FFF2-40B4-BE49-F238E27FC236}">
                <a16:creationId xmlns:a16="http://schemas.microsoft.com/office/drawing/2014/main" xmlns="" id="{DFC567E2-4F14-63F6-01D0-7173FB36E5F3}"/>
              </a:ext>
            </a:extLst>
          </p:cNvPr>
          <p:cNvSpPr txBox="1">
            <a:spLocks/>
          </p:cNvSpPr>
          <p:nvPr/>
        </p:nvSpPr>
        <p:spPr>
          <a:xfrm>
            <a:off x="6273001" y="1481980"/>
            <a:ext cx="5436000" cy="4755308"/>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80000" indent="-180000">
              <a:spcBef>
                <a:spcPts val="0"/>
              </a:spcBef>
              <a:spcAft>
                <a:spcPts val="300"/>
              </a:spcAft>
              <a:buFont typeface="Arial" panose="020B0604020202020204" pitchFamily="34" charset="0"/>
              <a:buChar char="•"/>
            </a:pPr>
            <a:r>
              <a:rPr lang="en-US" sz="1600"/>
              <a:t>Currently, almost all methanol is produced using natural gas and coal. However, it can also be produced from biomass and renewable electricity.</a:t>
            </a:r>
          </a:p>
          <a:p>
            <a:pPr marL="180000" indent="-180000">
              <a:spcBef>
                <a:spcPts val="0"/>
              </a:spcBef>
              <a:spcAft>
                <a:spcPts val="300"/>
              </a:spcAft>
              <a:buFont typeface="Arial" panose="020B0604020202020204" pitchFamily="34" charset="0"/>
              <a:buChar char="•"/>
            </a:pPr>
            <a:r>
              <a:rPr lang="en-US" sz="1600"/>
              <a:t>Methanol is becoming popular alternative fuel due to its ease of handling and lesser emissions.</a:t>
            </a:r>
            <a:endParaRPr lang="en-IN" sz="1600" dirty="0"/>
          </a:p>
        </p:txBody>
      </p:sp>
      <p:sp>
        <p:nvSpPr>
          <p:cNvPr id="5" name="Content Placeholder 12">
            <a:extLst>
              <a:ext uri="{FF2B5EF4-FFF2-40B4-BE49-F238E27FC236}">
                <a16:creationId xmlns:a16="http://schemas.microsoft.com/office/drawing/2014/main" xmlns="" id="{9B0DCBA2-8C52-E7BA-0C17-5380B413429F}"/>
              </a:ext>
            </a:extLst>
          </p:cNvPr>
          <p:cNvSpPr txBox="1">
            <a:spLocks/>
          </p:cNvSpPr>
          <p:nvPr/>
        </p:nvSpPr>
        <p:spPr>
          <a:xfrm>
            <a:off x="356391" y="608599"/>
            <a:ext cx="5435999" cy="45478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IN" sz="1400" b="1" dirty="0"/>
          </a:p>
          <a:p>
            <a:r>
              <a:rPr lang="en-IN" sz="2000" b="1" dirty="0"/>
              <a:t>Biofuels</a:t>
            </a:r>
          </a:p>
          <a:p>
            <a:endParaRPr lang="en-IN" dirty="0"/>
          </a:p>
        </p:txBody>
      </p:sp>
      <p:sp>
        <p:nvSpPr>
          <p:cNvPr id="6" name="Content Placeholder 15">
            <a:extLst>
              <a:ext uri="{FF2B5EF4-FFF2-40B4-BE49-F238E27FC236}">
                <a16:creationId xmlns:a16="http://schemas.microsoft.com/office/drawing/2014/main" xmlns="" id="{93907D96-7EC9-060B-7AA0-3BB2D32158FC}"/>
              </a:ext>
            </a:extLst>
          </p:cNvPr>
          <p:cNvSpPr txBox="1">
            <a:spLocks/>
          </p:cNvSpPr>
          <p:nvPr/>
        </p:nvSpPr>
        <p:spPr>
          <a:xfrm>
            <a:off x="6273002" y="608599"/>
            <a:ext cx="5435999" cy="45478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IN" sz="1400" b="1" dirty="0"/>
          </a:p>
          <a:p>
            <a:r>
              <a:rPr lang="en-IN" sz="2000" b="1" dirty="0"/>
              <a:t>Methanol</a:t>
            </a:r>
          </a:p>
          <a:p>
            <a:endParaRPr lang="en-IN" dirty="0"/>
          </a:p>
        </p:txBody>
      </p:sp>
      <p:pic>
        <p:nvPicPr>
          <p:cNvPr id="8" name="Picture 7">
            <a:extLst>
              <a:ext uri="{FF2B5EF4-FFF2-40B4-BE49-F238E27FC236}">
                <a16:creationId xmlns:a16="http://schemas.microsoft.com/office/drawing/2014/main" xmlns="" id="{D75FD6EB-FA61-4F7B-1F27-54D8A2386928}"/>
              </a:ext>
            </a:extLst>
          </p:cNvPr>
          <p:cNvPicPr>
            <a:picLocks noChangeAspect="1"/>
          </p:cNvPicPr>
          <p:nvPr/>
        </p:nvPicPr>
        <p:blipFill>
          <a:blip r:embed="rId2"/>
          <a:stretch>
            <a:fillRect/>
          </a:stretch>
        </p:blipFill>
        <p:spPr>
          <a:xfrm>
            <a:off x="7547351" y="2868895"/>
            <a:ext cx="3214433" cy="2364287"/>
          </a:xfrm>
          <a:prstGeom prst="rect">
            <a:avLst/>
          </a:prstGeom>
        </p:spPr>
      </p:pic>
    </p:spTree>
    <p:extLst>
      <p:ext uri="{BB962C8B-B14F-4D97-AF65-F5344CB8AC3E}">
        <p14:creationId xmlns:p14="http://schemas.microsoft.com/office/powerpoint/2010/main" val="2424667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xmlns="" id="{3ED669DA-9B4D-386C-8F8A-085F518BE3EC}"/>
              </a:ext>
            </a:extLst>
          </p:cNvPr>
          <p:cNvSpPr>
            <a:spLocks noGrp="1"/>
          </p:cNvSpPr>
          <p:nvPr>
            <p:ph type="title"/>
          </p:nvPr>
        </p:nvSpPr>
        <p:spPr>
          <a:xfrm>
            <a:off x="480000" y="403989"/>
            <a:ext cx="11232000" cy="432000"/>
          </a:xfrm>
        </p:spPr>
        <p:txBody>
          <a:bodyPr>
            <a:normAutofit fontScale="90000"/>
          </a:bodyPr>
          <a:lstStyle/>
          <a:p>
            <a:r>
              <a:rPr lang="en-GB" dirty="0"/>
              <a:t>Various alternative fuels</a:t>
            </a:r>
            <a:endParaRPr lang="en-US" dirty="0"/>
          </a:p>
        </p:txBody>
      </p:sp>
      <p:sp>
        <p:nvSpPr>
          <p:cNvPr id="2" name="Content Placeholder 6">
            <a:extLst>
              <a:ext uri="{FF2B5EF4-FFF2-40B4-BE49-F238E27FC236}">
                <a16:creationId xmlns:a16="http://schemas.microsoft.com/office/drawing/2014/main" xmlns="" id="{6E7E37B4-4F4B-A546-58E8-F2A1C4EA1990}"/>
              </a:ext>
            </a:extLst>
          </p:cNvPr>
          <p:cNvSpPr>
            <a:spLocks noGrp="1"/>
          </p:cNvSpPr>
          <p:nvPr>
            <p:ph idx="1"/>
          </p:nvPr>
        </p:nvSpPr>
        <p:spPr>
          <a:xfrm>
            <a:off x="482999" y="1017037"/>
            <a:ext cx="5436000" cy="5220251"/>
          </a:xfrm>
        </p:spPr>
        <p:txBody>
          <a:bodyPr>
            <a:normAutofit fontScale="85000" lnSpcReduction="20000"/>
          </a:bodyPr>
          <a:lstStyle/>
          <a:p>
            <a:pPr marL="0" indent="0">
              <a:spcAft>
                <a:spcPts val="600"/>
              </a:spcAft>
              <a:buNone/>
            </a:pPr>
            <a:r>
              <a:rPr lang="en-IN" sz="2000" b="1" dirty="0">
                <a:solidFill>
                  <a:schemeClr val="tx1">
                    <a:lumMod val="75000"/>
                    <a:lumOff val="25000"/>
                  </a:schemeClr>
                </a:solidFill>
              </a:rPr>
              <a:t>LNG</a:t>
            </a:r>
          </a:p>
          <a:p>
            <a:pPr>
              <a:lnSpc>
                <a:spcPct val="107000"/>
              </a:lnSpc>
              <a:spcAft>
                <a:spcPts val="600"/>
              </a:spcAft>
              <a:buFont typeface="Wingdings" panose="05000000000000000000" pitchFamily="2" charset="2"/>
              <a:buChar char="Ø"/>
            </a:pPr>
            <a:r>
              <a:rPr lang="en-IN" sz="1600" dirty="0">
                <a:solidFill>
                  <a:schemeClr val="tx1">
                    <a:lumMod val="75000"/>
                    <a:lumOff val="25000"/>
                  </a:schemeClr>
                </a:solidFill>
              </a:rPr>
              <a:t>LNG has gained considerable popularity as it is the most easily available alternative fuel because it has </a:t>
            </a:r>
            <a:r>
              <a:rPr lang="en-US" sz="1600" dirty="0">
                <a:solidFill>
                  <a:schemeClr val="tx1">
                    <a:lumMod val="75000"/>
                    <a:lumOff val="25000"/>
                  </a:schemeClr>
                </a:solidFill>
              </a:rPr>
              <a:t>lower </a:t>
            </a:r>
            <a:r>
              <a:rPr lang="en-IN" sz="1600" dirty="0">
                <a:solidFill>
                  <a:schemeClr val="tx1">
                    <a:lumMod val="75000"/>
                    <a:lumOff val="25000"/>
                  </a:schemeClr>
                </a:solidFill>
              </a:rPr>
              <a:t>CO2 </a:t>
            </a:r>
            <a:r>
              <a:rPr lang="en-US" sz="1600" dirty="0">
                <a:solidFill>
                  <a:schemeClr val="tx1">
                    <a:lumMod val="75000"/>
                    <a:lumOff val="25000"/>
                  </a:schemeClr>
                </a:solidFill>
              </a:rPr>
              <a:t>emissions than conventional fuels.</a:t>
            </a:r>
            <a:endParaRPr lang="en-IN" sz="1600" dirty="0">
              <a:solidFill>
                <a:schemeClr val="tx1">
                  <a:lumMod val="75000"/>
                  <a:lumOff val="25000"/>
                </a:schemeClr>
              </a:solidFill>
            </a:endParaRPr>
          </a:p>
          <a:p>
            <a:pPr>
              <a:lnSpc>
                <a:spcPct val="107000"/>
              </a:lnSpc>
              <a:spcAft>
                <a:spcPts val="600"/>
              </a:spcAft>
              <a:buFont typeface="Wingdings" panose="05000000000000000000" pitchFamily="2" charset="2"/>
              <a:buChar char="Ø"/>
            </a:pPr>
            <a:r>
              <a:rPr lang="en-US" sz="1600" dirty="0">
                <a:solidFill>
                  <a:schemeClr val="tx1">
                    <a:lumMod val="75000"/>
                    <a:lumOff val="25000"/>
                  </a:schemeClr>
                </a:solidFill>
              </a:rPr>
              <a:t>However, there is methane slip during its life cycle, from the process of its extraction to final combustion.  </a:t>
            </a:r>
          </a:p>
          <a:p>
            <a:pPr>
              <a:lnSpc>
                <a:spcPct val="107000"/>
              </a:lnSpc>
              <a:spcAft>
                <a:spcPts val="600"/>
              </a:spcAft>
              <a:buFont typeface="Wingdings" panose="05000000000000000000" pitchFamily="2" charset="2"/>
              <a:buChar char="Ø"/>
            </a:pPr>
            <a:r>
              <a:rPr lang="en-IN" sz="1600" dirty="0">
                <a:solidFill>
                  <a:schemeClr val="tx1">
                    <a:lumMod val="75000"/>
                    <a:lumOff val="25000"/>
                  </a:schemeClr>
                </a:solidFill>
              </a:rPr>
              <a:t>Methane slip does not cause any CO2 emission, but results in methane emission, which is far more harmful GHG.</a:t>
            </a:r>
          </a:p>
          <a:p>
            <a:pPr>
              <a:lnSpc>
                <a:spcPct val="107000"/>
              </a:lnSpc>
              <a:spcAft>
                <a:spcPts val="600"/>
              </a:spcAft>
              <a:buFont typeface="Wingdings" panose="05000000000000000000" pitchFamily="2" charset="2"/>
              <a:buChar char="Ø"/>
            </a:pPr>
            <a:r>
              <a:rPr lang="en-IN" sz="1600" dirty="0">
                <a:solidFill>
                  <a:schemeClr val="tx1">
                    <a:lumMod val="75000"/>
                    <a:lumOff val="25000"/>
                  </a:schemeClr>
                </a:solidFill>
              </a:rPr>
              <a:t>LNG can later be replaced with bio LNG and synthetic LNG, which have even lower emissions.</a:t>
            </a:r>
          </a:p>
          <a:p>
            <a:pPr>
              <a:lnSpc>
                <a:spcPct val="107000"/>
              </a:lnSpc>
              <a:spcAft>
                <a:spcPts val="600"/>
              </a:spcAft>
              <a:buFont typeface="Arial" panose="020B0604020202020204" pitchFamily="34" charset="0"/>
              <a:buChar char="•"/>
            </a:pPr>
            <a:endParaRPr lang="en-IN" sz="1600" b="1" dirty="0">
              <a:solidFill>
                <a:schemeClr val="tx1">
                  <a:lumMod val="75000"/>
                  <a:lumOff val="25000"/>
                </a:schemeClr>
              </a:solidFill>
            </a:endParaRPr>
          </a:p>
          <a:p>
            <a:pPr marL="0" indent="0">
              <a:spcAft>
                <a:spcPts val="600"/>
              </a:spcAft>
              <a:buNone/>
            </a:pPr>
            <a:r>
              <a:rPr lang="en-IN" sz="2000" b="1" dirty="0">
                <a:solidFill>
                  <a:schemeClr val="tx1">
                    <a:lumMod val="75000"/>
                    <a:lumOff val="25000"/>
                  </a:schemeClr>
                </a:solidFill>
              </a:rPr>
              <a:t>Hydrogen</a:t>
            </a:r>
          </a:p>
          <a:p>
            <a:pPr>
              <a:spcAft>
                <a:spcPts val="600"/>
              </a:spcAft>
              <a:buFont typeface="Wingdings" panose="05000000000000000000" pitchFamily="2" charset="2"/>
              <a:buChar char="Ø"/>
            </a:pPr>
            <a:r>
              <a:rPr lang="en-GB" sz="1600" dirty="0">
                <a:solidFill>
                  <a:schemeClr val="tx1">
                    <a:lumMod val="75000"/>
                    <a:lumOff val="25000"/>
                  </a:schemeClr>
                </a:solidFill>
              </a:rPr>
              <a:t>Hydrogen can be produced by various methods:</a:t>
            </a:r>
          </a:p>
          <a:p>
            <a:pPr lvl="1">
              <a:spcAft>
                <a:spcPts val="600"/>
              </a:spcAft>
              <a:buFont typeface="Arial Nova Cond" panose="020B0506020202020204" pitchFamily="34" charset="0"/>
              <a:buChar char="–"/>
            </a:pPr>
            <a:r>
              <a:rPr lang="en-US" sz="1600" dirty="0">
                <a:solidFill>
                  <a:schemeClr val="tx1">
                    <a:lumMod val="75000"/>
                    <a:lumOff val="25000"/>
                  </a:schemeClr>
                </a:solidFill>
              </a:rPr>
              <a:t>If produced from natural gas in conjunction with carbon capture, it is called blue hydrogen. </a:t>
            </a:r>
          </a:p>
          <a:p>
            <a:pPr lvl="1">
              <a:spcAft>
                <a:spcPts val="600"/>
              </a:spcAft>
              <a:buFont typeface="Arial Nova Cond" panose="020B0506020202020204" pitchFamily="34" charset="0"/>
              <a:buChar char="–"/>
            </a:pPr>
            <a:r>
              <a:rPr lang="en-GB" sz="1600" dirty="0">
                <a:solidFill>
                  <a:schemeClr val="tx1">
                    <a:lumMod val="75000"/>
                    <a:lumOff val="25000"/>
                  </a:schemeClr>
                </a:solidFill>
              </a:rPr>
              <a:t>If produced using renewable electricity, it is called green hydrogen.</a:t>
            </a:r>
          </a:p>
          <a:p>
            <a:endParaRPr lang="en-US" dirty="0"/>
          </a:p>
        </p:txBody>
      </p:sp>
      <p:sp>
        <p:nvSpPr>
          <p:cNvPr id="4" name="Content Placeholder 9">
            <a:extLst>
              <a:ext uri="{FF2B5EF4-FFF2-40B4-BE49-F238E27FC236}">
                <a16:creationId xmlns:a16="http://schemas.microsoft.com/office/drawing/2014/main" xmlns="" id="{6F081B72-1724-CBAA-5191-E76DD8859868}"/>
              </a:ext>
            </a:extLst>
          </p:cNvPr>
          <p:cNvSpPr txBox="1">
            <a:spLocks/>
          </p:cNvSpPr>
          <p:nvPr/>
        </p:nvSpPr>
        <p:spPr>
          <a:xfrm>
            <a:off x="6273001" y="1017037"/>
            <a:ext cx="5436000" cy="5220251"/>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Aft>
                <a:spcPts val="600"/>
              </a:spcAft>
              <a:buFont typeface="Wingdings" panose="05000000000000000000" pitchFamily="2" charset="2"/>
              <a:buChar char="Ø"/>
            </a:pPr>
            <a:r>
              <a:rPr lang="en-US" sz="1600" dirty="0"/>
              <a:t>Requires special storage tanks with temperatures of -253</a:t>
            </a:r>
            <a:r>
              <a:rPr lang="en-US" sz="1600" baseline="50000" dirty="0"/>
              <a:t>o</a:t>
            </a:r>
            <a:r>
              <a:rPr lang="en-US" sz="1600" dirty="0"/>
              <a:t>C to maintain hydrogen in a liquid state.</a:t>
            </a:r>
          </a:p>
          <a:p>
            <a:pPr>
              <a:spcAft>
                <a:spcPts val="600"/>
              </a:spcAft>
              <a:buFont typeface="Wingdings" panose="05000000000000000000" pitchFamily="2" charset="2"/>
              <a:buChar char="Ø"/>
            </a:pPr>
            <a:r>
              <a:rPr lang="en-US" sz="1600" dirty="0"/>
              <a:t>Highly flammable and prone to leakage.</a:t>
            </a:r>
          </a:p>
          <a:p>
            <a:pPr>
              <a:spcAft>
                <a:spcPts val="600"/>
              </a:spcAft>
              <a:buFont typeface="Wingdings" panose="05000000000000000000" pitchFamily="2" charset="2"/>
              <a:buChar char="Ø"/>
            </a:pPr>
            <a:r>
              <a:rPr lang="en-US" sz="1600" dirty="0"/>
              <a:t>Needs large storage space and is not expected to be directly used as fuel in cross-ocean voyages</a:t>
            </a:r>
            <a:r>
              <a:rPr lang="en-US" dirty="0"/>
              <a:t>.</a:t>
            </a:r>
          </a:p>
          <a:p>
            <a:pPr marL="0" indent="0">
              <a:spcAft>
                <a:spcPts val="600"/>
              </a:spcAft>
              <a:buFont typeface="Wingdings 3" charset="2"/>
              <a:buNone/>
            </a:pPr>
            <a:endParaRPr lang="en-IN" b="1" dirty="0"/>
          </a:p>
          <a:p>
            <a:pPr marL="0" indent="0">
              <a:spcAft>
                <a:spcPts val="600"/>
              </a:spcAft>
              <a:buFont typeface="Wingdings 3" charset="2"/>
              <a:buNone/>
            </a:pPr>
            <a:r>
              <a:rPr lang="en-IN" sz="2000" b="1" dirty="0"/>
              <a:t>Ammonia</a:t>
            </a:r>
          </a:p>
          <a:p>
            <a:pPr>
              <a:lnSpc>
                <a:spcPct val="107000"/>
              </a:lnSpc>
              <a:spcAft>
                <a:spcPts val="600"/>
              </a:spcAft>
              <a:buFont typeface="Wingdings" panose="05000000000000000000" pitchFamily="2" charset="2"/>
              <a:buChar char="Ø"/>
            </a:pPr>
            <a:r>
              <a:rPr lang="en-IN" sz="1600" dirty="0"/>
              <a:t>Does not have carbon; therefore, it is a zero-carbon fuel.</a:t>
            </a:r>
          </a:p>
          <a:p>
            <a:pPr>
              <a:lnSpc>
                <a:spcPct val="107000"/>
              </a:lnSpc>
              <a:spcAft>
                <a:spcPts val="600"/>
              </a:spcAft>
              <a:buFont typeface="Wingdings" panose="05000000000000000000" pitchFamily="2" charset="2"/>
              <a:buChar char="Ø"/>
            </a:pPr>
            <a:r>
              <a:rPr lang="en-IN" sz="1600" dirty="0"/>
              <a:t>Needs lesser space than hydrogen and is considered one of the main fuels in the long run.</a:t>
            </a:r>
          </a:p>
          <a:p>
            <a:pPr>
              <a:lnSpc>
                <a:spcPct val="107000"/>
              </a:lnSpc>
              <a:spcAft>
                <a:spcPts val="600"/>
              </a:spcAft>
              <a:buFont typeface="Wingdings" panose="05000000000000000000" pitchFamily="2" charset="2"/>
              <a:buChar char="Ø"/>
            </a:pPr>
            <a:r>
              <a:rPr lang="en-IN" sz="1600" dirty="0"/>
              <a:t>Using Ammonia in engines produces nitrous oxide (laughing gas) which is a more potent GHG gas than CO2.</a:t>
            </a:r>
          </a:p>
          <a:p>
            <a:pPr>
              <a:lnSpc>
                <a:spcPct val="107000"/>
              </a:lnSpc>
              <a:spcAft>
                <a:spcPts val="600"/>
              </a:spcAft>
              <a:buFont typeface="Wingdings" panose="05000000000000000000" pitchFamily="2" charset="2"/>
              <a:buChar char="Ø"/>
            </a:pPr>
            <a:r>
              <a:rPr lang="en-US" sz="1600" dirty="0"/>
              <a:t>Ammonia engines are likely to be ready by 2024.</a:t>
            </a:r>
          </a:p>
          <a:p>
            <a:pPr>
              <a:lnSpc>
                <a:spcPct val="107000"/>
              </a:lnSpc>
              <a:spcAft>
                <a:spcPts val="600"/>
              </a:spcAft>
              <a:buFont typeface="Wingdings" panose="05000000000000000000" pitchFamily="2" charset="2"/>
              <a:buChar char="Ø"/>
            </a:pPr>
            <a:r>
              <a:rPr lang="en-IN" sz="1600" dirty="0"/>
              <a:t>Highly toxic to human and aquatic life.</a:t>
            </a:r>
          </a:p>
          <a:p>
            <a:pPr marL="0" indent="0">
              <a:lnSpc>
                <a:spcPct val="107000"/>
              </a:lnSpc>
              <a:spcBef>
                <a:spcPts val="0"/>
              </a:spcBef>
              <a:spcAft>
                <a:spcPts val="600"/>
              </a:spcAft>
              <a:buFont typeface="Wingdings 3" charset="2"/>
              <a:buNone/>
            </a:pPr>
            <a:endParaRPr lang="en-IN" sz="1600" b="1" dirty="0"/>
          </a:p>
        </p:txBody>
      </p:sp>
    </p:spTree>
    <p:extLst>
      <p:ext uri="{BB962C8B-B14F-4D97-AF65-F5344CB8AC3E}">
        <p14:creationId xmlns:p14="http://schemas.microsoft.com/office/powerpoint/2010/main" val="2228672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9491412-0BC4-2BD4-477C-A4DF8A6483DA}"/>
              </a:ext>
            </a:extLst>
          </p:cNvPr>
          <p:cNvSpPr txBox="1"/>
          <p:nvPr/>
        </p:nvSpPr>
        <p:spPr>
          <a:xfrm>
            <a:off x="198581" y="4282821"/>
            <a:ext cx="3259975" cy="646331"/>
          </a:xfrm>
          <a:prstGeom prst="rect">
            <a:avLst/>
          </a:prstGeom>
          <a:noFill/>
        </p:spPr>
        <p:txBody>
          <a:bodyPr wrap="square" rtlCol="0">
            <a:spAutoFit/>
          </a:bodyPr>
          <a:lstStyle/>
          <a:p>
            <a:endParaRPr lang="en-US" dirty="0"/>
          </a:p>
          <a:p>
            <a:endParaRPr lang="en-US" dirty="0"/>
          </a:p>
        </p:txBody>
      </p:sp>
      <p:graphicFrame>
        <p:nvGraphicFramePr>
          <p:cNvPr id="5" name="Table 5">
            <a:extLst>
              <a:ext uri="{FF2B5EF4-FFF2-40B4-BE49-F238E27FC236}">
                <a16:creationId xmlns:a16="http://schemas.microsoft.com/office/drawing/2014/main" xmlns="" id="{FF047400-6822-CBF2-78F4-9048D67A010C}"/>
              </a:ext>
            </a:extLst>
          </p:cNvPr>
          <p:cNvGraphicFramePr>
            <a:graphicFrameLocks noGrp="1"/>
          </p:cNvGraphicFramePr>
          <p:nvPr>
            <p:extLst>
              <p:ext uri="{D42A27DB-BD31-4B8C-83A1-F6EECF244321}">
                <p14:modId xmlns:p14="http://schemas.microsoft.com/office/powerpoint/2010/main" val="2617095114"/>
              </p:ext>
            </p:extLst>
          </p:nvPr>
        </p:nvGraphicFramePr>
        <p:xfrm>
          <a:off x="430307" y="522916"/>
          <a:ext cx="4706470" cy="5547360"/>
        </p:xfrm>
        <a:graphic>
          <a:graphicData uri="http://schemas.openxmlformats.org/drawingml/2006/table">
            <a:tbl>
              <a:tblPr firstRow="1" bandRow="1">
                <a:tableStyleId>{5C22544A-7EE6-4342-B048-85BDC9FD1C3A}</a:tableStyleId>
              </a:tblPr>
              <a:tblGrid>
                <a:gridCol w="4706470">
                  <a:extLst>
                    <a:ext uri="{9D8B030D-6E8A-4147-A177-3AD203B41FA5}">
                      <a16:colId xmlns:a16="http://schemas.microsoft.com/office/drawing/2014/main" xmlns="" val="266986450"/>
                    </a:ext>
                  </a:extLst>
                </a:gridCol>
              </a:tblGrid>
              <a:tr h="186563">
                <a:tc>
                  <a:txBody>
                    <a:bodyPr/>
                    <a:lstStyle/>
                    <a:p>
                      <a:r>
                        <a:rPr lang="en-US" sz="2000" dirty="0"/>
                        <a:t>Content</a:t>
                      </a:r>
                    </a:p>
                  </a:txBody>
                  <a:tcPr/>
                </a:tc>
                <a:extLst>
                  <a:ext uri="{0D108BD9-81ED-4DB2-BD59-A6C34878D82A}">
                    <a16:rowId xmlns:a16="http://schemas.microsoft.com/office/drawing/2014/main" xmlns="" val="2080454794"/>
                  </a:ext>
                </a:extLst>
              </a:tr>
              <a:tr h="317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t>Decarbonisation</a:t>
                      </a:r>
                      <a:endParaRPr lang="en-US" sz="2000" dirty="0"/>
                    </a:p>
                  </a:txBody>
                  <a:tcPr/>
                </a:tc>
                <a:extLst>
                  <a:ext uri="{0D108BD9-81ED-4DB2-BD59-A6C34878D82A}">
                    <a16:rowId xmlns:a16="http://schemas.microsoft.com/office/drawing/2014/main" xmlns="" val="1648364925"/>
                  </a:ext>
                </a:extLst>
              </a:tr>
              <a:tr h="317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Shipping and carbon emission</a:t>
                      </a:r>
                    </a:p>
                  </a:txBody>
                  <a:tcPr/>
                </a:tc>
                <a:extLst>
                  <a:ext uri="{0D108BD9-81ED-4DB2-BD59-A6C34878D82A}">
                    <a16:rowId xmlns:a16="http://schemas.microsoft.com/office/drawing/2014/main" xmlns="" val="1849149928"/>
                  </a:ext>
                </a:extLst>
              </a:tr>
              <a:tr h="317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IMO’s initiatives</a:t>
                      </a:r>
                    </a:p>
                  </a:txBody>
                  <a:tcPr/>
                </a:tc>
                <a:extLst>
                  <a:ext uri="{0D108BD9-81ED-4DB2-BD59-A6C34878D82A}">
                    <a16:rowId xmlns:a16="http://schemas.microsoft.com/office/drawing/2014/main" xmlns="" val="4130361774"/>
                  </a:ext>
                </a:extLst>
              </a:tr>
              <a:tr h="317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Alternative Fuel</a:t>
                      </a:r>
                    </a:p>
                  </a:txBody>
                  <a:tcPr/>
                </a:tc>
                <a:extLst>
                  <a:ext uri="{0D108BD9-81ED-4DB2-BD59-A6C34878D82A}">
                    <a16:rowId xmlns:a16="http://schemas.microsoft.com/office/drawing/2014/main" xmlns="" val="759702864"/>
                  </a:ext>
                </a:extLst>
              </a:tr>
              <a:tr h="317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Steps toward alternative fuels</a:t>
                      </a:r>
                    </a:p>
                  </a:txBody>
                  <a:tcPr/>
                </a:tc>
                <a:extLst>
                  <a:ext uri="{0D108BD9-81ED-4DB2-BD59-A6C34878D82A}">
                    <a16:rowId xmlns:a16="http://schemas.microsoft.com/office/drawing/2014/main" xmlns="" val="1589938514"/>
                  </a:ext>
                </a:extLst>
              </a:tr>
              <a:tr h="317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Alternative fuel – is everything green?</a:t>
                      </a:r>
                    </a:p>
                  </a:txBody>
                  <a:tcPr/>
                </a:tc>
                <a:extLst>
                  <a:ext uri="{0D108BD9-81ED-4DB2-BD59-A6C34878D82A}">
                    <a16:rowId xmlns:a16="http://schemas.microsoft.com/office/drawing/2014/main" xmlns="" val="1740493455"/>
                  </a:ext>
                </a:extLst>
              </a:tr>
              <a:tr h="317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Alternative fuel – drivers</a:t>
                      </a:r>
                    </a:p>
                  </a:txBody>
                  <a:tcPr/>
                </a:tc>
                <a:extLst>
                  <a:ext uri="{0D108BD9-81ED-4DB2-BD59-A6C34878D82A}">
                    <a16:rowId xmlns:a16="http://schemas.microsoft.com/office/drawing/2014/main" xmlns="" val="500499670"/>
                  </a:ext>
                </a:extLst>
              </a:tr>
              <a:tr h="317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Alternative fuel – what do people think?</a:t>
                      </a:r>
                    </a:p>
                  </a:txBody>
                  <a:tcPr/>
                </a:tc>
                <a:extLst>
                  <a:ext uri="{0D108BD9-81ED-4DB2-BD59-A6C34878D82A}">
                    <a16:rowId xmlns:a16="http://schemas.microsoft.com/office/drawing/2014/main" xmlns="" val="2639057133"/>
                  </a:ext>
                </a:extLst>
              </a:tr>
              <a:tr h="317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Alternative fuel – development</a:t>
                      </a:r>
                    </a:p>
                  </a:txBody>
                  <a:tcPr/>
                </a:tc>
                <a:extLst>
                  <a:ext uri="{0D108BD9-81ED-4DB2-BD59-A6C34878D82A}">
                    <a16:rowId xmlns:a16="http://schemas.microsoft.com/office/drawing/2014/main" xmlns="" val="1953740118"/>
                  </a:ext>
                </a:extLst>
              </a:tr>
              <a:tr h="317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Alternative fuel – existing fleet</a:t>
                      </a:r>
                    </a:p>
                  </a:txBody>
                  <a:tcPr/>
                </a:tc>
                <a:extLst>
                  <a:ext uri="{0D108BD9-81ED-4DB2-BD59-A6C34878D82A}">
                    <a16:rowId xmlns:a16="http://schemas.microsoft.com/office/drawing/2014/main" xmlns="" val="2713552060"/>
                  </a:ext>
                </a:extLst>
              </a:tr>
              <a:tr h="317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Alternative fuel – orderbook</a:t>
                      </a:r>
                    </a:p>
                  </a:txBody>
                  <a:tcPr/>
                </a:tc>
                <a:extLst>
                  <a:ext uri="{0D108BD9-81ED-4DB2-BD59-A6C34878D82A}">
                    <a16:rowId xmlns:a16="http://schemas.microsoft.com/office/drawing/2014/main" xmlns="" val="3912135607"/>
                  </a:ext>
                </a:extLst>
              </a:tr>
              <a:tr h="317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Alternative fuel – the way ahead</a:t>
                      </a:r>
                    </a:p>
                  </a:txBody>
                  <a:tcPr/>
                </a:tc>
                <a:extLst>
                  <a:ext uri="{0D108BD9-81ED-4DB2-BD59-A6C34878D82A}">
                    <a16:rowId xmlns:a16="http://schemas.microsoft.com/office/drawing/2014/main" xmlns="" val="2708968434"/>
                  </a:ext>
                </a:extLst>
              </a:tr>
              <a:tr h="317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Summary</a:t>
                      </a:r>
                    </a:p>
                  </a:txBody>
                  <a:tcPr/>
                </a:tc>
                <a:extLst>
                  <a:ext uri="{0D108BD9-81ED-4DB2-BD59-A6C34878D82A}">
                    <a16:rowId xmlns:a16="http://schemas.microsoft.com/office/drawing/2014/main" xmlns="" val="2248385780"/>
                  </a:ext>
                </a:extLst>
              </a:tr>
            </a:tbl>
          </a:graphicData>
        </a:graphic>
      </p:graphicFrame>
    </p:spTree>
    <p:extLst>
      <p:ext uri="{BB962C8B-B14F-4D97-AF65-F5344CB8AC3E}">
        <p14:creationId xmlns:p14="http://schemas.microsoft.com/office/powerpoint/2010/main" val="2536224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006D3-F803-95EF-9C0E-1DCC14150738}"/>
              </a:ext>
            </a:extLst>
          </p:cNvPr>
          <p:cNvSpPr>
            <a:spLocks noGrp="1"/>
          </p:cNvSpPr>
          <p:nvPr>
            <p:ph type="title"/>
          </p:nvPr>
        </p:nvSpPr>
        <p:spPr>
          <a:xfrm>
            <a:off x="1408855" y="1602419"/>
            <a:ext cx="8804290" cy="1826581"/>
          </a:xfrm>
        </p:spPr>
        <p:txBody>
          <a:bodyPr/>
          <a:lstStyle/>
          <a:p>
            <a:r>
              <a:rPr lang="en-US" dirty="0"/>
              <a:t>Steps toward </a:t>
            </a:r>
            <a:r>
              <a:rPr lang="en-US" dirty="0" err="1" smtClean="0"/>
              <a:t>Alternat</a:t>
            </a:r>
            <a:r>
              <a:rPr lang="tr-TR" dirty="0" smtClean="0"/>
              <a:t>ı</a:t>
            </a:r>
            <a:r>
              <a:rPr lang="en-US" dirty="0" err="1" smtClean="0"/>
              <a:t>ve</a:t>
            </a:r>
            <a:r>
              <a:rPr lang="en-US" dirty="0" smtClean="0"/>
              <a:t> </a:t>
            </a:r>
            <a:r>
              <a:rPr lang="en-US" dirty="0"/>
              <a:t>fuel</a:t>
            </a:r>
          </a:p>
        </p:txBody>
      </p:sp>
    </p:spTree>
    <p:extLst>
      <p:ext uri="{BB962C8B-B14F-4D97-AF65-F5344CB8AC3E}">
        <p14:creationId xmlns:p14="http://schemas.microsoft.com/office/powerpoint/2010/main" val="2577489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a:extLst>
              <a:ext uri="{FF2B5EF4-FFF2-40B4-BE49-F238E27FC236}">
                <a16:creationId xmlns:a16="http://schemas.microsoft.com/office/drawing/2014/main" xmlns="" id="{6D49DB42-7D2B-06E1-E78D-83077C71E940}"/>
              </a:ext>
            </a:extLst>
          </p:cNvPr>
          <p:cNvSpPr txBox="1">
            <a:spLocks/>
          </p:cNvSpPr>
          <p:nvPr/>
        </p:nvSpPr>
        <p:spPr>
          <a:xfrm>
            <a:off x="480000" y="952822"/>
            <a:ext cx="7711588" cy="370800"/>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b="1" dirty="0">
                <a:solidFill>
                  <a:schemeClr val="accent1"/>
                </a:solidFill>
              </a:rPr>
              <a:t>Ammonia is a promising alternative fuel to achieve zero-carbon target. There are more than 30 green ammonia projects globally, </a:t>
            </a:r>
            <a:r>
              <a:rPr lang="en-GB" sz="1400" b="1" dirty="0">
                <a:solidFill>
                  <a:schemeClr val="accent1"/>
                </a:solidFill>
              </a:rPr>
              <a:t>with a total potential capacity of over 35 </a:t>
            </a:r>
            <a:r>
              <a:rPr lang="en-GB" sz="1400" b="1" dirty="0" err="1">
                <a:solidFill>
                  <a:schemeClr val="accent1"/>
                </a:solidFill>
              </a:rPr>
              <a:t>mt</a:t>
            </a:r>
            <a:r>
              <a:rPr lang="en-US" altLang="zh-CN" sz="1400" b="1" dirty="0">
                <a:solidFill>
                  <a:schemeClr val="accent1"/>
                </a:solidFill>
              </a:rPr>
              <a:t>pa</a:t>
            </a:r>
            <a:r>
              <a:rPr lang="en-GB" sz="1400" b="1" dirty="0">
                <a:solidFill>
                  <a:schemeClr val="accent1"/>
                </a:solidFill>
              </a:rPr>
              <a:t>. </a:t>
            </a:r>
            <a:endParaRPr lang="en-SG" sz="1400" b="1" dirty="0">
              <a:solidFill>
                <a:schemeClr val="accent1"/>
              </a:solidFill>
            </a:endParaRPr>
          </a:p>
        </p:txBody>
      </p:sp>
      <p:sp>
        <p:nvSpPr>
          <p:cNvPr id="6" name="Title 1">
            <a:extLst>
              <a:ext uri="{FF2B5EF4-FFF2-40B4-BE49-F238E27FC236}">
                <a16:creationId xmlns:a16="http://schemas.microsoft.com/office/drawing/2014/main" xmlns="" id="{25F69A0F-F4B8-F18E-B1D7-DF7062DB8C1A}"/>
              </a:ext>
            </a:extLst>
          </p:cNvPr>
          <p:cNvSpPr>
            <a:spLocks noGrp="1"/>
          </p:cNvSpPr>
          <p:nvPr>
            <p:ph type="title"/>
          </p:nvPr>
        </p:nvSpPr>
        <p:spPr>
          <a:xfrm>
            <a:off x="480000" y="403989"/>
            <a:ext cx="7711588" cy="432000"/>
          </a:xfrm>
          <a:noFill/>
          <a:ln w="9525">
            <a:noFill/>
            <a:miter lim="800000"/>
            <a:headEnd/>
            <a:tailEnd/>
          </a:ln>
        </p:spPr>
        <p:txBody>
          <a:bodyPr vert="horz" wrap="square" lIns="0" tIns="0" rIns="0" bIns="0" numCol="1" rtlCol="0" anchor="t" anchorCtr="0" compatLnSpc="1">
            <a:prstTxWarp prst="textNoShape">
              <a:avLst/>
            </a:prstTxWarp>
            <a:normAutofit fontScale="90000"/>
          </a:bodyPr>
          <a:lstStyle/>
          <a:p>
            <a:r>
              <a:rPr lang="en-US" dirty="0"/>
              <a:t>Investment pouring in ammonia</a:t>
            </a:r>
            <a:endParaRPr lang="en-GB" dirty="0"/>
          </a:p>
        </p:txBody>
      </p:sp>
      <p:sp>
        <p:nvSpPr>
          <p:cNvPr id="52" name="Content Placeholder 58">
            <a:extLst>
              <a:ext uri="{FF2B5EF4-FFF2-40B4-BE49-F238E27FC236}">
                <a16:creationId xmlns:a16="http://schemas.microsoft.com/office/drawing/2014/main" xmlns="" id="{F9A4DD82-B682-FAD4-05BF-13E4A504A5BC}"/>
              </a:ext>
            </a:extLst>
          </p:cNvPr>
          <p:cNvSpPr>
            <a:spLocks noGrp="1"/>
          </p:cNvSpPr>
          <p:nvPr>
            <p:ph idx="1"/>
          </p:nvPr>
        </p:nvSpPr>
        <p:spPr>
          <a:xfrm>
            <a:off x="480000" y="4981765"/>
            <a:ext cx="7711588" cy="1255522"/>
          </a:xfrm>
        </p:spPr>
        <p:txBody>
          <a:bodyPr/>
          <a:lstStyle/>
          <a:p>
            <a:pPr marL="0" indent="0">
              <a:buNone/>
            </a:pPr>
            <a:r>
              <a:rPr lang="en-US" dirty="0"/>
              <a:t>Most of the </a:t>
            </a:r>
            <a:r>
              <a:rPr lang="en-US" altLang="zh-CN" dirty="0"/>
              <a:t>invested </a:t>
            </a:r>
            <a:r>
              <a:rPr lang="en-US" dirty="0"/>
              <a:t>plants are planned to produce green ammonia which uses hydrogen produced by electrolysis with atmospheric nitrogen. </a:t>
            </a:r>
          </a:p>
        </p:txBody>
      </p:sp>
      <p:sp>
        <p:nvSpPr>
          <p:cNvPr id="7" name="Content Placeholder 8">
            <a:extLst>
              <a:ext uri="{FF2B5EF4-FFF2-40B4-BE49-F238E27FC236}">
                <a16:creationId xmlns:a16="http://schemas.microsoft.com/office/drawing/2014/main" xmlns="" id="{87010B50-0607-00FE-6F57-E67D0FFC999C}"/>
              </a:ext>
            </a:extLst>
          </p:cNvPr>
          <p:cNvSpPr txBox="1">
            <a:spLocks/>
          </p:cNvSpPr>
          <p:nvPr/>
        </p:nvSpPr>
        <p:spPr>
          <a:xfrm>
            <a:off x="8878591" y="403987"/>
            <a:ext cx="2941933" cy="5833299"/>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fontAlgn="base">
              <a:spcBef>
                <a:spcPts val="100"/>
              </a:spcBef>
              <a:spcAft>
                <a:spcPts val="700"/>
              </a:spcAft>
              <a:buClr>
                <a:srgbClr val="872175"/>
              </a:buClr>
              <a:defRPr/>
            </a:pPr>
            <a:r>
              <a:rPr lang="en-US" b="1" u="sng" dirty="0">
                <a:solidFill>
                  <a:schemeClr val="accent5">
                    <a:lumMod val="50000"/>
                  </a:schemeClr>
                </a:solidFill>
                <a:latin typeface="Arial Nova Cond"/>
                <a:ea typeface="ＭＳ Ｐゴシック" pitchFamily="-1" charset="-128"/>
              </a:rPr>
              <a:t>Key takeaways</a:t>
            </a:r>
          </a:p>
          <a:p>
            <a:pPr algn="just" fontAlgn="base">
              <a:spcBef>
                <a:spcPts val="100"/>
              </a:spcBef>
              <a:spcAft>
                <a:spcPts val="700"/>
              </a:spcAft>
              <a:buClr>
                <a:srgbClr val="872175"/>
              </a:buClr>
              <a:defRPr/>
            </a:pPr>
            <a:r>
              <a:rPr lang="en-US" sz="1600" dirty="0">
                <a:solidFill>
                  <a:schemeClr val="accent5">
                    <a:lumMod val="50000"/>
                  </a:schemeClr>
                </a:solidFill>
                <a:latin typeface="Arial Nova Cond"/>
                <a:ea typeface="ＭＳ Ｐゴシック" pitchFamily="-1" charset="-128"/>
              </a:rPr>
              <a:t>The Japanese government has included ammonia as one of the important energy sources for the country and is likely to consume 3 </a:t>
            </a:r>
            <a:r>
              <a:rPr lang="en-US" sz="1600" dirty="0" err="1">
                <a:solidFill>
                  <a:schemeClr val="accent5">
                    <a:lumMod val="50000"/>
                  </a:schemeClr>
                </a:solidFill>
                <a:latin typeface="Arial Nova Cond"/>
                <a:ea typeface="ＭＳ Ｐゴシック" pitchFamily="-1" charset="-128"/>
              </a:rPr>
              <a:t>mtpa</a:t>
            </a:r>
            <a:r>
              <a:rPr lang="en-US" sz="1600" dirty="0">
                <a:solidFill>
                  <a:schemeClr val="accent5">
                    <a:lumMod val="50000"/>
                  </a:schemeClr>
                </a:solidFill>
                <a:latin typeface="Arial Nova Cond"/>
                <a:ea typeface="ＭＳ Ｐゴシック" pitchFamily="-1" charset="-128"/>
              </a:rPr>
              <a:t> by 2030. </a:t>
            </a:r>
          </a:p>
          <a:p>
            <a:pPr marL="171450" indent="-171450" algn="just" fontAlgn="base">
              <a:spcBef>
                <a:spcPts val="100"/>
              </a:spcBef>
              <a:spcAft>
                <a:spcPts val="700"/>
              </a:spcAft>
              <a:buClr>
                <a:srgbClr val="872175"/>
              </a:buClr>
              <a:buFont typeface="Arial" panose="020B0604020202020204" pitchFamily="34" charset="0"/>
              <a:buChar char="•"/>
              <a:defRPr/>
            </a:pPr>
            <a:r>
              <a:rPr lang="en-US" sz="1600" dirty="0">
                <a:solidFill>
                  <a:schemeClr val="accent5">
                    <a:lumMod val="50000"/>
                  </a:schemeClr>
                </a:solidFill>
                <a:latin typeface="Arial Nova Cond"/>
                <a:ea typeface="ＭＳ Ｐゴシック" pitchFamily="-1" charset="-128"/>
              </a:rPr>
              <a:t>Itochu is set to begin commercial production (1 </a:t>
            </a:r>
            <a:r>
              <a:rPr lang="en-US" sz="1600" dirty="0" err="1">
                <a:solidFill>
                  <a:schemeClr val="accent5">
                    <a:lumMod val="50000"/>
                  </a:schemeClr>
                </a:solidFill>
                <a:latin typeface="Arial Nova Cond"/>
                <a:ea typeface="ＭＳ Ｐゴシック" pitchFamily="-1" charset="-128"/>
              </a:rPr>
              <a:t>mtpa</a:t>
            </a:r>
            <a:r>
              <a:rPr lang="en-US" sz="1600" dirty="0">
                <a:solidFill>
                  <a:schemeClr val="accent5">
                    <a:lumMod val="50000"/>
                  </a:schemeClr>
                </a:solidFill>
                <a:latin typeface="Arial Nova Cond"/>
                <a:ea typeface="ＭＳ Ｐゴシック" pitchFamily="-1" charset="-128"/>
              </a:rPr>
              <a:t>) of ammonia (with CCUS) in Canada in 2026. It will be shipped to Japan in Very Large Ammonia Carriers.</a:t>
            </a:r>
          </a:p>
          <a:p>
            <a:pPr marL="171450" indent="-171450" algn="just" fontAlgn="base">
              <a:spcBef>
                <a:spcPts val="100"/>
              </a:spcBef>
              <a:spcAft>
                <a:spcPts val="700"/>
              </a:spcAft>
              <a:buClr>
                <a:srgbClr val="872175"/>
              </a:buClr>
              <a:buFont typeface="Arial" panose="020B0604020202020204" pitchFamily="34" charset="0"/>
              <a:buChar char="•"/>
              <a:defRPr/>
            </a:pPr>
            <a:r>
              <a:rPr lang="en-US" sz="1600" dirty="0">
                <a:solidFill>
                  <a:schemeClr val="accent5">
                    <a:lumMod val="50000"/>
                  </a:schemeClr>
                </a:solidFill>
                <a:latin typeface="Arial Nova Cond"/>
                <a:ea typeface="ＭＳ Ｐゴシック" pitchFamily="-1" charset="-128"/>
              </a:rPr>
              <a:t>Mitsubishi Power is developing a 40-MW class gas turbine that can directly combust 100% ammonia, expected by 2025.</a:t>
            </a:r>
          </a:p>
          <a:p>
            <a:pPr marL="171450" indent="-171450" algn="just" fontAlgn="base">
              <a:spcBef>
                <a:spcPts val="100"/>
              </a:spcBef>
              <a:spcAft>
                <a:spcPts val="700"/>
              </a:spcAft>
              <a:buClr>
                <a:srgbClr val="872175"/>
              </a:buClr>
              <a:buFont typeface="Arial" panose="020B0604020202020204" pitchFamily="34" charset="0"/>
              <a:buChar char="•"/>
              <a:defRPr/>
            </a:pPr>
            <a:endParaRPr lang="en-US" sz="1600" dirty="0">
              <a:solidFill>
                <a:schemeClr val="accent5">
                  <a:lumMod val="50000"/>
                </a:schemeClr>
              </a:solidFill>
              <a:latin typeface="Arial Nova Cond"/>
              <a:ea typeface="ＭＳ Ｐゴシック" pitchFamily="-1" charset="-128"/>
            </a:endParaRPr>
          </a:p>
          <a:p>
            <a:pPr marL="171450" indent="-171450" algn="just" fontAlgn="base">
              <a:spcBef>
                <a:spcPts val="100"/>
              </a:spcBef>
              <a:spcAft>
                <a:spcPts val="700"/>
              </a:spcAft>
              <a:buClr>
                <a:srgbClr val="872175"/>
              </a:buClr>
              <a:buFont typeface="Arial" panose="020B0604020202020204" pitchFamily="34" charset="0"/>
              <a:buChar char="•"/>
              <a:defRPr/>
            </a:pPr>
            <a:endParaRPr lang="en-US" sz="1600" dirty="0">
              <a:solidFill>
                <a:schemeClr val="accent5">
                  <a:lumMod val="50000"/>
                </a:schemeClr>
              </a:solidFill>
              <a:latin typeface="Arial Nova Cond"/>
              <a:ea typeface="ＭＳ Ｐゴシック" pitchFamily="-1" charset="-128"/>
            </a:endParaRPr>
          </a:p>
          <a:p>
            <a:pPr algn="just"/>
            <a:endParaRPr lang="en-SG" dirty="0">
              <a:solidFill>
                <a:schemeClr val="accent5">
                  <a:lumMod val="50000"/>
                </a:schemeClr>
              </a:solidFill>
            </a:endParaRPr>
          </a:p>
        </p:txBody>
      </p:sp>
      <p:grpSp>
        <p:nvGrpSpPr>
          <p:cNvPr id="8" name="Group 7">
            <a:extLst>
              <a:ext uri="{FF2B5EF4-FFF2-40B4-BE49-F238E27FC236}">
                <a16:creationId xmlns:a16="http://schemas.microsoft.com/office/drawing/2014/main" xmlns="" id="{A1B02C4B-4EBC-FCCB-B998-39E190C59AA2}"/>
              </a:ext>
            </a:extLst>
          </p:cNvPr>
          <p:cNvGrpSpPr/>
          <p:nvPr/>
        </p:nvGrpSpPr>
        <p:grpSpPr>
          <a:xfrm>
            <a:off x="568595" y="1492299"/>
            <a:ext cx="7381610" cy="3116619"/>
            <a:chOff x="6273001" y="3546468"/>
            <a:chExt cx="5699114" cy="2690820"/>
          </a:xfrm>
        </p:grpSpPr>
        <p:sp>
          <p:nvSpPr>
            <p:cNvPr id="9" name="TextBox 8">
              <a:extLst>
                <a:ext uri="{FF2B5EF4-FFF2-40B4-BE49-F238E27FC236}">
                  <a16:creationId xmlns:a16="http://schemas.microsoft.com/office/drawing/2014/main" xmlns="" id="{124D85A9-F2F4-FCF7-1973-EFFA0A6B3689}"/>
                </a:ext>
              </a:extLst>
            </p:cNvPr>
            <p:cNvSpPr txBox="1"/>
            <p:nvPr/>
          </p:nvSpPr>
          <p:spPr>
            <a:xfrm>
              <a:off x="11180824" y="4374073"/>
              <a:ext cx="791291" cy="20005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SG" sz="700" b="0" i="0" u="none" strike="noStrike" kern="1200" cap="none" spc="0" normalizeH="0" baseline="0" noProof="0" dirty="0">
                  <a:ln>
                    <a:noFill/>
                  </a:ln>
                  <a:solidFill>
                    <a:srgbClr val="002B5C"/>
                  </a:solidFill>
                  <a:effectLst/>
                  <a:uLnTx/>
                  <a:uFillTx/>
                  <a:latin typeface="Arial Nova Cond"/>
                  <a:ea typeface="+mn-ea"/>
                  <a:cs typeface="+mn-cs"/>
                </a:rPr>
                <a:t>Grid Electricity</a:t>
              </a:r>
            </a:p>
          </p:txBody>
        </p:sp>
        <p:grpSp>
          <p:nvGrpSpPr>
            <p:cNvPr id="10" name="Group 9">
              <a:extLst>
                <a:ext uri="{FF2B5EF4-FFF2-40B4-BE49-F238E27FC236}">
                  <a16:creationId xmlns:a16="http://schemas.microsoft.com/office/drawing/2014/main" xmlns="" id="{4B319DB0-482D-AAEB-9405-54DE8F022D1D}"/>
                </a:ext>
              </a:extLst>
            </p:cNvPr>
            <p:cNvGrpSpPr/>
            <p:nvPr/>
          </p:nvGrpSpPr>
          <p:grpSpPr>
            <a:xfrm>
              <a:off x="6273001" y="3546468"/>
              <a:ext cx="5604562" cy="2690820"/>
              <a:chOff x="6273001" y="3546468"/>
              <a:chExt cx="5604562" cy="2690820"/>
            </a:xfrm>
          </p:grpSpPr>
          <p:pic>
            <p:nvPicPr>
              <p:cNvPr id="11" name="Content Placeholder 7">
                <a:extLst>
                  <a:ext uri="{FF2B5EF4-FFF2-40B4-BE49-F238E27FC236}">
                    <a16:creationId xmlns:a16="http://schemas.microsoft.com/office/drawing/2014/main" xmlns="" id="{F26CE468-1CDB-C663-DEC9-A66828D0CEF6}"/>
                  </a:ext>
                </a:extLst>
              </p:cNvPr>
              <p:cNvPicPr>
                <a:picLocks noChangeAspect="1"/>
              </p:cNvPicPr>
              <p:nvPr/>
            </p:nvPicPr>
            <p:blipFill>
              <a:blip r:embed="rId2"/>
              <a:stretch>
                <a:fillRect/>
              </a:stretch>
            </p:blipFill>
            <p:spPr>
              <a:xfrm>
                <a:off x="6273001" y="3546468"/>
                <a:ext cx="4419713" cy="2690820"/>
              </a:xfrm>
              <a:prstGeom prst="rect">
                <a:avLst/>
              </a:prstGeom>
            </p:spPr>
          </p:pic>
          <p:sp>
            <p:nvSpPr>
              <p:cNvPr id="12" name="Oval 11">
                <a:extLst>
                  <a:ext uri="{FF2B5EF4-FFF2-40B4-BE49-F238E27FC236}">
                    <a16:creationId xmlns:a16="http://schemas.microsoft.com/office/drawing/2014/main" xmlns="" id="{A2338668-B3F4-44FE-0F54-D0C753FE7F21}"/>
                  </a:ext>
                </a:extLst>
              </p:cNvPr>
              <p:cNvSpPr/>
              <p:nvPr/>
            </p:nvSpPr>
            <p:spPr>
              <a:xfrm flipV="1">
                <a:off x="8266857" y="3824007"/>
                <a:ext cx="216000" cy="216000"/>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13" name="Oval 12">
                <a:extLst>
                  <a:ext uri="{FF2B5EF4-FFF2-40B4-BE49-F238E27FC236}">
                    <a16:creationId xmlns:a16="http://schemas.microsoft.com/office/drawing/2014/main" xmlns="" id="{F3DCC132-8E60-CAAF-3831-8BFDF69F927C}"/>
                  </a:ext>
                </a:extLst>
              </p:cNvPr>
              <p:cNvSpPr/>
              <p:nvPr/>
            </p:nvSpPr>
            <p:spPr>
              <a:xfrm flipV="1">
                <a:off x="10217915" y="5438434"/>
                <a:ext cx="288000" cy="288000"/>
              </a:xfrm>
              <a:prstGeom prst="ellips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14" name="Oval 13">
                <a:extLst>
                  <a:ext uri="{FF2B5EF4-FFF2-40B4-BE49-F238E27FC236}">
                    <a16:creationId xmlns:a16="http://schemas.microsoft.com/office/drawing/2014/main" xmlns="" id="{E86A70A4-8006-E43A-B319-9CDB61158AE5}"/>
                  </a:ext>
                </a:extLst>
              </p:cNvPr>
              <p:cNvSpPr/>
              <p:nvPr/>
            </p:nvSpPr>
            <p:spPr>
              <a:xfrm flipV="1">
                <a:off x="8299973" y="3870677"/>
                <a:ext cx="216000" cy="216000"/>
              </a:xfrm>
              <a:prstGeom prst="ellips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15" name="Oval 14">
                <a:extLst>
                  <a:ext uri="{FF2B5EF4-FFF2-40B4-BE49-F238E27FC236}">
                    <a16:creationId xmlns:a16="http://schemas.microsoft.com/office/drawing/2014/main" xmlns="" id="{B3C9CD0E-FC41-EDAC-AF0A-CC24B919F17B}"/>
                  </a:ext>
                </a:extLst>
              </p:cNvPr>
              <p:cNvSpPr/>
              <p:nvPr/>
            </p:nvSpPr>
            <p:spPr>
              <a:xfrm flipV="1">
                <a:off x="8978558" y="4612184"/>
                <a:ext cx="288000" cy="288000"/>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16" name="Oval 15">
                <a:extLst>
                  <a:ext uri="{FF2B5EF4-FFF2-40B4-BE49-F238E27FC236}">
                    <a16:creationId xmlns:a16="http://schemas.microsoft.com/office/drawing/2014/main" xmlns="" id="{3B6C8FA5-B7CD-212C-8F63-A7298C3FD375}"/>
                  </a:ext>
                </a:extLst>
              </p:cNvPr>
              <p:cNvSpPr/>
              <p:nvPr/>
            </p:nvSpPr>
            <p:spPr>
              <a:xfrm flipV="1">
                <a:off x="8330396" y="3932007"/>
                <a:ext cx="108000" cy="108000"/>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17" name="Oval 16">
                <a:extLst>
                  <a:ext uri="{FF2B5EF4-FFF2-40B4-BE49-F238E27FC236}">
                    <a16:creationId xmlns:a16="http://schemas.microsoft.com/office/drawing/2014/main" xmlns="" id="{7FEA906B-5AF1-23BE-9E0A-241503D496E2}"/>
                  </a:ext>
                </a:extLst>
              </p:cNvPr>
              <p:cNvSpPr/>
              <p:nvPr/>
            </p:nvSpPr>
            <p:spPr>
              <a:xfrm flipV="1">
                <a:off x="10043894" y="5752109"/>
                <a:ext cx="288000" cy="288000"/>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18" name="Oval 17">
                <a:extLst>
                  <a:ext uri="{FF2B5EF4-FFF2-40B4-BE49-F238E27FC236}">
                    <a16:creationId xmlns:a16="http://schemas.microsoft.com/office/drawing/2014/main" xmlns="" id="{CD195FA1-CAF1-96C4-434A-3DE7A33F277A}"/>
                  </a:ext>
                </a:extLst>
              </p:cNvPr>
              <p:cNvSpPr/>
              <p:nvPr/>
            </p:nvSpPr>
            <p:spPr>
              <a:xfrm flipV="1">
                <a:off x="8066813" y="4425817"/>
                <a:ext cx="162000" cy="162000"/>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19" name="Oval 18">
                <a:extLst>
                  <a:ext uri="{FF2B5EF4-FFF2-40B4-BE49-F238E27FC236}">
                    <a16:creationId xmlns:a16="http://schemas.microsoft.com/office/drawing/2014/main" xmlns="" id="{67AD00FD-8C1A-A71D-A0C1-52B64D8D1428}"/>
                  </a:ext>
                </a:extLst>
              </p:cNvPr>
              <p:cNvSpPr/>
              <p:nvPr/>
            </p:nvSpPr>
            <p:spPr>
              <a:xfrm flipV="1">
                <a:off x="7053559" y="4125763"/>
                <a:ext cx="162000" cy="162000"/>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20" name="Oval 19">
                <a:extLst>
                  <a:ext uri="{FF2B5EF4-FFF2-40B4-BE49-F238E27FC236}">
                    <a16:creationId xmlns:a16="http://schemas.microsoft.com/office/drawing/2014/main" xmlns="" id="{E4B690FA-FA96-AC4E-FB69-5AFF116E7EA8}"/>
                  </a:ext>
                </a:extLst>
              </p:cNvPr>
              <p:cNvSpPr/>
              <p:nvPr/>
            </p:nvSpPr>
            <p:spPr>
              <a:xfrm flipV="1">
                <a:off x="10903416" y="6004550"/>
                <a:ext cx="108000" cy="108000"/>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21" name="Oval 20">
                <a:extLst>
                  <a:ext uri="{FF2B5EF4-FFF2-40B4-BE49-F238E27FC236}">
                    <a16:creationId xmlns:a16="http://schemas.microsoft.com/office/drawing/2014/main" xmlns="" id="{7FC5F18C-FEC7-58A6-24DE-FCA675455C14}"/>
                  </a:ext>
                </a:extLst>
              </p:cNvPr>
              <p:cNvSpPr/>
              <p:nvPr/>
            </p:nvSpPr>
            <p:spPr>
              <a:xfrm flipV="1">
                <a:off x="10876416" y="5747138"/>
                <a:ext cx="162000" cy="162000"/>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22" name="Oval 21">
                <a:extLst>
                  <a:ext uri="{FF2B5EF4-FFF2-40B4-BE49-F238E27FC236}">
                    <a16:creationId xmlns:a16="http://schemas.microsoft.com/office/drawing/2014/main" xmlns="" id="{923A8412-BD5A-858B-0CE0-9C7937B11FD9}"/>
                  </a:ext>
                </a:extLst>
              </p:cNvPr>
              <p:cNvSpPr/>
              <p:nvPr/>
            </p:nvSpPr>
            <p:spPr>
              <a:xfrm flipV="1">
                <a:off x="10849416" y="5435728"/>
                <a:ext cx="216000" cy="216000"/>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23" name="Oval 22">
                <a:extLst>
                  <a:ext uri="{FF2B5EF4-FFF2-40B4-BE49-F238E27FC236}">
                    <a16:creationId xmlns:a16="http://schemas.microsoft.com/office/drawing/2014/main" xmlns="" id="{5CE2AE3D-B646-131A-7C14-939C0D2C1A76}"/>
                  </a:ext>
                </a:extLst>
              </p:cNvPr>
              <p:cNvSpPr/>
              <p:nvPr/>
            </p:nvSpPr>
            <p:spPr>
              <a:xfrm flipV="1">
                <a:off x="10813416" y="5052318"/>
                <a:ext cx="288000" cy="288000"/>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24" name="Oval 23">
                <a:extLst>
                  <a:ext uri="{FF2B5EF4-FFF2-40B4-BE49-F238E27FC236}">
                    <a16:creationId xmlns:a16="http://schemas.microsoft.com/office/drawing/2014/main" xmlns="" id="{B26AE549-9394-2BD0-5A1C-8C2CB9D5C4D7}"/>
                  </a:ext>
                </a:extLst>
              </p:cNvPr>
              <p:cNvSpPr/>
              <p:nvPr/>
            </p:nvSpPr>
            <p:spPr>
              <a:xfrm flipV="1">
                <a:off x="9772046" y="5428930"/>
                <a:ext cx="288000" cy="288000"/>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25" name="Oval 24">
                <a:extLst>
                  <a:ext uri="{FF2B5EF4-FFF2-40B4-BE49-F238E27FC236}">
                    <a16:creationId xmlns:a16="http://schemas.microsoft.com/office/drawing/2014/main" xmlns="" id="{79D28364-F523-AAA1-72B2-ADAC4B659C4B}"/>
                  </a:ext>
                </a:extLst>
              </p:cNvPr>
              <p:cNvSpPr/>
              <p:nvPr/>
            </p:nvSpPr>
            <p:spPr>
              <a:xfrm flipV="1">
                <a:off x="8703001" y="4498152"/>
                <a:ext cx="288000" cy="288000"/>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26" name="Oval 25">
                <a:extLst>
                  <a:ext uri="{FF2B5EF4-FFF2-40B4-BE49-F238E27FC236}">
                    <a16:creationId xmlns:a16="http://schemas.microsoft.com/office/drawing/2014/main" xmlns="" id="{2B1BB00A-8C69-0621-BEF7-08F35EAE0973}"/>
                  </a:ext>
                </a:extLst>
              </p:cNvPr>
              <p:cNvSpPr/>
              <p:nvPr/>
            </p:nvSpPr>
            <p:spPr>
              <a:xfrm flipV="1">
                <a:off x="7134559" y="5491552"/>
                <a:ext cx="288000" cy="288000"/>
              </a:xfrm>
              <a:prstGeom prst="ellips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27" name="Oval 26">
                <a:extLst>
                  <a:ext uri="{FF2B5EF4-FFF2-40B4-BE49-F238E27FC236}">
                    <a16:creationId xmlns:a16="http://schemas.microsoft.com/office/drawing/2014/main" xmlns="" id="{F4C44720-751D-E0BB-0545-3A2A585144CE}"/>
                  </a:ext>
                </a:extLst>
              </p:cNvPr>
              <p:cNvSpPr/>
              <p:nvPr/>
            </p:nvSpPr>
            <p:spPr>
              <a:xfrm flipV="1">
                <a:off x="8174813" y="3906322"/>
                <a:ext cx="108000" cy="108000"/>
              </a:xfrm>
              <a:prstGeom prst="ellips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28" name="Oval 27">
                <a:extLst>
                  <a:ext uri="{FF2B5EF4-FFF2-40B4-BE49-F238E27FC236}">
                    <a16:creationId xmlns:a16="http://schemas.microsoft.com/office/drawing/2014/main" xmlns="" id="{873B993E-672B-8CDC-FDC0-C4354C7F6858}"/>
                  </a:ext>
                </a:extLst>
              </p:cNvPr>
              <p:cNvSpPr/>
              <p:nvPr/>
            </p:nvSpPr>
            <p:spPr>
              <a:xfrm flipV="1">
                <a:off x="8438720" y="3658325"/>
                <a:ext cx="162000" cy="162000"/>
              </a:xfrm>
              <a:prstGeom prst="ellips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29" name="Oval 28">
                <a:extLst>
                  <a:ext uri="{FF2B5EF4-FFF2-40B4-BE49-F238E27FC236}">
                    <a16:creationId xmlns:a16="http://schemas.microsoft.com/office/drawing/2014/main" xmlns="" id="{72DAF9F7-2AB6-E1AA-4DDD-DA7416A2CA9A}"/>
                  </a:ext>
                </a:extLst>
              </p:cNvPr>
              <p:cNvSpPr/>
              <p:nvPr/>
            </p:nvSpPr>
            <p:spPr>
              <a:xfrm flipV="1">
                <a:off x="10322380" y="5514167"/>
                <a:ext cx="108000" cy="108000"/>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30" name="Oval 29">
                <a:extLst>
                  <a:ext uri="{FF2B5EF4-FFF2-40B4-BE49-F238E27FC236}">
                    <a16:creationId xmlns:a16="http://schemas.microsoft.com/office/drawing/2014/main" xmlns="" id="{D3D0F7F6-6727-864D-B75E-907C558D8829}"/>
                  </a:ext>
                </a:extLst>
              </p:cNvPr>
              <p:cNvSpPr/>
              <p:nvPr/>
            </p:nvSpPr>
            <p:spPr>
              <a:xfrm flipV="1">
                <a:off x="8793001" y="5051037"/>
                <a:ext cx="108000" cy="108000"/>
              </a:xfrm>
              <a:prstGeom prst="ellips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31" name="Oval 30">
                <a:extLst>
                  <a:ext uri="{FF2B5EF4-FFF2-40B4-BE49-F238E27FC236}">
                    <a16:creationId xmlns:a16="http://schemas.microsoft.com/office/drawing/2014/main" xmlns="" id="{0B4CA10B-899F-84E7-DFE7-C754C08847F2}"/>
                  </a:ext>
                </a:extLst>
              </p:cNvPr>
              <p:cNvSpPr/>
              <p:nvPr/>
            </p:nvSpPr>
            <p:spPr>
              <a:xfrm flipV="1">
                <a:off x="8147813" y="4275476"/>
                <a:ext cx="162000" cy="162000"/>
              </a:xfrm>
              <a:prstGeom prst="ellips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32" name="Oval 31">
                <a:extLst>
                  <a:ext uri="{FF2B5EF4-FFF2-40B4-BE49-F238E27FC236}">
                    <a16:creationId xmlns:a16="http://schemas.microsoft.com/office/drawing/2014/main" xmlns="" id="{A4A3D39F-F54E-90F7-4363-1144485EFECB}"/>
                  </a:ext>
                </a:extLst>
              </p:cNvPr>
              <p:cNvSpPr/>
              <p:nvPr/>
            </p:nvSpPr>
            <p:spPr>
              <a:xfrm flipV="1">
                <a:off x="7148666" y="5513274"/>
                <a:ext cx="216000" cy="216000"/>
              </a:xfrm>
              <a:prstGeom prst="ellips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33" name="Oval 32">
                <a:extLst>
                  <a:ext uri="{FF2B5EF4-FFF2-40B4-BE49-F238E27FC236}">
                    <a16:creationId xmlns:a16="http://schemas.microsoft.com/office/drawing/2014/main" xmlns="" id="{5435B094-D429-DE17-80B7-13D9C7463153}"/>
                  </a:ext>
                </a:extLst>
              </p:cNvPr>
              <p:cNvSpPr/>
              <p:nvPr/>
            </p:nvSpPr>
            <p:spPr>
              <a:xfrm flipV="1">
                <a:off x="6788813" y="4433050"/>
                <a:ext cx="288000" cy="288000"/>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34" name="Oval 33">
                <a:extLst>
                  <a:ext uri="{FF2B5EF4-FFF2-40B4-BE49-F238E27FC236}">
                    <a16:creationId xmlns:a16="http://schemas.microsoft.com/office/drawing/2014/main" xmlns="" id="{5A0853ED-D286-49BE-CAFD-0E11B3CD4454}"/>
                  </a:ext>
                </a:extLst>
              </p:cNvPr>
              <p:cNvSpPr/>
              <p:nvPr/>
            </p:nvSpPr>
            <p:spPr>
              <a:xfrm flipV="1">
                <a:off x="7341559" y="3905007"/>
                <a:ext cx="162000" cy="162000"/>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grpSp>
            <p:nvGrpSpPr>
              <p:cNvPr id="35" name="Group 34">
                <a:extLst>
                  <a:ext uri="{FF2B5EF4-FFF2-40B4-BE49-F238E27FC236}">
                    <a16:creationId xmlns:a16="http://schemas.microsoft.com/office/drawing/2014/main" xmlns="" id="{85A88894-BC48-A20F-AD2A-B847320BA5BD}"/>
                  </a:ext>
                </a:extLst>
              </p:cNvPr>
              <p:cNvGrpSpPr/>
              <p:nvPr/>
            </p:nvGrpSpPr>
            <p:grpSpPr>
              <a:xfrm>
                <a:off x="10903416" y="3799410"/>
                <a:ext cx="108000" cy="921640"/>
                <a:chOff x="10999148" y="3901689"/>
                <a:chExt cx="108000" cy="921640"/>
              </a:xfrm>
            </p:grpSpPr>
            <p:sp>
              <p:nvSpPr>
                <p:cNvPr id="47" name="Oval 46">
                  <a:extLst>
                    <a:ext uri="{FF2B5EF4-FFF2-40B4-BE49-F238E27FC236}">
                      <a16:creationId xmlns:a16="http://schemas.microsoft.com/office/drawing/2014/main" xmlns="" id="{6D6063C7-0430-6AB8-CD62-3151919313D6}"/>
                    </a:ext>
                  </a:extLst>
                </p:cNvPr>
                <p:cNvSpPr/>
                <p:nvPr/>
              </p:nvSpPr>
              <p:spPr>
                <a:xfrm flipV="1">
                  <a:off x="10999148" y="3901689"/>
                  <a:ext cx="108000" cy="108000"/>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48" name="Oval 47">
                  <a:extLst>
                    <a:ext uri="{FF2B5EF4-FFF2-40B4-BE49-F238E27FC236}">
                      <a16:creationId xmlns:a16="http://schemas.microsoft.com/office/drawing/2014/main" xmlns="" id="{5A714429-5B60-E0E6-3134-A481078FD156}"/>
                    </a:ext>
                  </a:extLst>
                </p:cNvPr>
                <p:cNvSpPr/>
                <p:nvPr/>
              </p:nvSpPr>
              <p:spPr>
                <a:xfrm flipV="1">
                  <a:off x="10999148" y="4105099"/>
                  <a:ext cx="108000" cy="108000"/>
                </a:xfrm>
                <a:prstGeom prst="ellips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49" name="Oval 48">
                  <a:extLst>
                    <a:ext uri="{FF2B5EF4-FFF2-40B4-BE49-F238E27FC236}">
                      <a16:creationId xmlns:a16="http://schemas.microsoft.com/office/drawing/2014/main" xmlns="" id="{4E82D596-F85D-B944-D225-F9B11E1B5A42}"/>
                    </a:ext>
                  </a:extLst>
                </p:cNvPr>
                <p:cNvSpPr/>
                <p:nvPr/>
              </p:nvSpPr>
              <p:spPr>
                <a:xfrm flipV="1">
                  <a:off x="10999148" y="4308509"/>
                  <a:ext cx="108000" cy="108000"/>
                </a:xfrm>
                <a:prstGeom prst="ellips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50" name="Oval 49">
                  <a:extLst>
                    <a:ext uri="{FF2B5EF4-FFF2-40B4-BE49-F238E27FC236}">
                      <a16:creationId xmlns:a16="http://schemas.microsoft.com/office/drawing/2014/main" xmlns="" id="{6BC766B4-F4A8-6DA9-CAA0-FD3961BB41E5}"/>
                    </a:ext>
                  </a:extLst>
                </p:cNvPr>
                <p:cNvSpPr/>
                <p:nvPr/>
              </p:nvSpPr>
              <p:spPr>
                <a:xfrm flipV="1">
                  <a:off x="10999148" y="4511919"/>
                  <a:ext cx="108000" cy="108000"/>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51" name="Oval 50">
                  <a:extLst>
                    <a:ext uri="{FF2B5EF4-FFF2-40B4-BE49-F238E27FC236}">
                      <a16:creationId xmlns:a16="http://schemas.microsoft.com/office/drawing/2014/main" xmlns="" id="{CFE62FE9-F5C3-4E13-BC1E-C1BA88FF8AC4}"/>
                    </a:ext>
                  </a:extLst>
                </p:cNvPr>
                <p:cNvSpPr/>
                <p:nvPr/>
              </p:nvSpPr>
              <p:spPr>
                <a:xfrm flipV="1">
                  <a:off x="10999148" y="4715329"/>
                  <a:ext cx="108000" cy="108000"/>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grpSp>
          <p:sp>
            <p:nvSpPr>
              <p:cNvPr id="36" name="Oval 35">
                <a:extLst>
                  <a:ext uri="{FF2B5EF4-FFF2-40B4-BE49-F238E27FC236}">
                    <a16:creationId xmlns:a16="http://schemas.microsoft.com/office/drawing/2014/main" xmlns="" id="{592538FE-A52C-6B6F-5112-CEDB47DC94A3}"/>
                  </a:ext>
                </a:extLst>
              </p:cNvPr>
              <p:cNvSpPr/>
              <p:nvPr/>
            </p:nvSpPr>
            <p:spPr>
              <a:xfrm flipV="1">
                <a:off x="10591146" y="5865326"/>
                <a:ext cx="108000" cy="108000"/>
              </a:xfrm>
              <a:prstGeom prst="ellips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37" name="TextBox 36">
                <a:extLst>
                  <a:ext uri="{FF2B5EF4-FFF2-40B4-BE49-F238E27FC236}">
                    <a16:creationId xmlns:a16="http://schemas.microsoft.com/office/drawing/2014/main" xmlns="" id="{F24475FD-8F04-E22C-1988-F48687F97AB5}"/>
                  </a:ext>
                </a:extLst>
              </p:cNvPr>
              <p:cNvSpPr txBox="1"/>
              <p:nvPr/>
            </p:nvSpPr>
            <p:spPr>
              <a:xfrm>
                <a:off x="10691313" y="3551791"/>
                <a:ext cx="1186249" cy="215444"/>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SG" sz="800" b="0" i="0" u="none" strike="noStrike" kern="1200" cap="none" spc="0" normalizeH="0" baseline="0" noProof="0" dirty="0">
                    <a:ln>
                      <a:noFill/>
                    </a:ln>
                    <a:solidFill>
                      <a:srgbClr val="002B5C"/>
                    </a:solidFill>
                    <a:effectLst/>
                    <a:uLnTx/>
                    <a:uFillTx/>
                    <a:latin typeface="Arial Nova Cond"/>
                    <a:ea typeface="+mn-ea"/>
                    <a:cs typeface="+mn-cs"/>
                  </a:rPr>
                  <a:t>Electricity Source</a:t>
                </a:r>
              </a:p>
            </p:txBody>
          </p:sp>
          <p:sp>
            <p:nvSpPr>
              <p:cNvPr id="38" name="TextBox 37">
                <a:extLst>
                  <a:ext uri="{FF2B5EF4-FFF2-40B4-BE49-F238E27FC236}">
                    <a16:creationId xmlns:a16="http://schemas.microsoft.com/office/drawing/2014/main" xmlns="" id="{D47FDF33-E639-D620-3185-2F37E56C2A2B}"/>
                  </a:ext>
                </a:extLst>
              </p:cNvPr>
              <p:cNvSpPr txBox="1"/>
              <p:nvPr/>
            </p:nvSpPr>
            <p:spPr>
              <a:xfrm>
                <a:off x="10691314" y="4786687"/>
                <a:ext cx="1186249" cy="186010"/>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SG" sz="800" b="0" i="0" u="none" strike="noStrike" kern="1200" cap="none" spc="0" normalizeH="0" baseline="0" noProof="0" dirty="0">
                    <a:ln>
                      <a:noFill/>
                    </a:ln>
                    <a:solidFill>
                      <a:srgbClr val="002B5C"/>
                    </a:solidFill>
                    <a:effectLst/>
                    <a:uLnTx/>
                    <a:uFillTx/>
                    <a:latin typeface="Arial Nova Cond"/>
                    <a:ea typeface="+mn-ea"/>
                    <a:cs typeface="+mn-cs"/>
                  </a:rPr>
                  <a:t>Plant Size, kt per year</a:t>
                </a:r>
              </a:p>
            </p:txBody>
          </p:sp>
          <p:sp>
            <p:nvSpPr>
              <p:cNvPr id="39" name="TextBox 38">
                <a:extLst>
                  <a:ext uri="{FF2B5EF4-FFF2-40B4-BE49-F238E27FC236}">
                    <a16:creationId xmlns:a16="http://schemas.microsoft.com/office/drawing/2014/main" xmlns="" id="{CD45355E-75DA-8645-46ED-C140FC9F4D76}"/>
                  </a:ext>
                </a:extLst>
              </p:cNvPr>
              <p:cNvSpPr txBox="1"/>
              <p:nvPr/>
            </p:nvSpPr>
            <p:spPr>
              <a:xfrm>
                <a:off x="11180824" y="3732844"/>
                <a:ext cx="676359" cy="20005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SG" sz="700" b="0" i="0" u="none" strike="noStrike" kern="1200" cap="none" spc="0" normalizeH="0" baseline="0" noProof="0" dirty="0">
                    <a:ln>
                      <a:noFill/>
                    </a:ln>
                    <a:solidFill>
                      <a:srgbClr val="002B5C"/>
                    </a:solidFill>
                    <a:effectLst/>
                    <a:uLnTx/>
                    <a:uFillTx/>
                    <a:latin typeface="Arial Nova Cond"/>
                    <a:ea typeface="+mn-ea"/>
                    <a:cs typeface="+mn-cs"/>
                  </a:rPr>
                  <a:t>Wind &amp; Solar</a:t>
                </a:r>
              </a:p>
            </p:txBody>
          </p:sp>
          <p:sp>
            <p:nvSpPr>
              <p:cNvPr id="40" name="TextBox 39">
                <a:extLst>
                  <a:ext uri="{FF2B5EF4-FFF2-40B4-BE49-F238E27FC236}">
                    <a16:creationId xmlns:a16="http://schemas.microsoft.com/office/drawing/2014/main" xmlns="" id="{3F83136C-9976-13CF-7F6F-5C27C6AEF38E}"/>
                  </a:ext>
                </a:extLst>
              </p:cNvPr>
              <p:cNvSpPr txBox="1"/>
              <p:nvPr/>
            </p:nvSpPr>
            <p:spPr>
              <a:xfrm>
                <a:off x="11180824" y="3946587"/>
                <a:ext cx="676359" cy="20005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SG" sz="700" b="0" i="0" u="none" strike="noStrike" kern="1200" cap="none" spc="0" normalizeH="0" baseline="0" noProof="0" dirty="0">
                    <a:ln>
                      <a:noFill/>
                    </a:ln>
                    <a:solidFill>
                      <a:srgbClr val="002B5C"/>
                    </a:solidFill>
                    <a:effectLst/>
                    <a:uLnTx/>
                    <a:uFillTx/>
                    <a:latin typeface="Arial Nova Cond"/>
                    <a:ea typeface="+mn-ea"/>
                    <a:cs typeface="+mn-cs"/>
                  </a:rPr>
                  <a:t>Wind</a:t>
                </a:r>
              </a:p>
            </p:txBody>
          </p:sp>
          <p:sp>
            <p:nvSpPr>
              <p:cNvPr id="41" name="TextBox 40">
                <a:extLst>
                  <a:ext uri="{FF2B5EF4-FFF2-40B4-BE49-F238E27FC236}">
                    <a16:creationId xmlns:a16="http://schemas.microsoft.com/office/drawing/2014/main" xmlns="" id="{091A822C-32D1-9CBF-8607-421CCDBA7AFA}"/>
                  </a:ext>
                </a:extLst>
              </p:cNvPr>
              <p:cNvSpPr txBox="1"/>
              <p:nvPr/>
            </p:nvSpPr>
            <p:spPr>
              <a:xfrm>
                <a:off x="11180824" y="4160330"/>
                <a:ext cx="676359" cy="20005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SG" sz="700" b="0" i="0" u="none" strike="noStrike" kern="1200" cap="none" spc="0" normalizeH="0" baseline="0" noProof="0" dirty="0">
                    <a:ln>
                      <a:noFill/>
                    </a:ln>
                    <a:solidFill>
                      <a:srgbClr val="002B5C"/>
                    </a:solidFill>
                    <a:effectLst/>
                    <a:uLnTx/>
                    <a:uFillTx/>
                    <a:latin typeface="Arial Nova Cond"/>
                    <a:ea typeface="+mn-ea"/>
                    <a:cs typeface="+mn-cs"/>
                  </a:rPr>
                  <a:t>Solar</a:t>
                </a:r>
              </a:p>
            </p:txBody>
          </p:sp>
          <p:sp>
            <p:nvSpPr>
              <p:cNvPr id="42" name="TextBox 41">
                <a:extLst>
                  <a:ext uri="{FF2B5EF4-FFF2-40B4-BE49-F238E27FC236}">
                    <a16:creationId xmlns:a16="http://schemas.microsoft.com/office/drawing/2014/main" xmlns="" id="{9700C9D5-2FC5-8B1F-DDBC-15F4D6DD6FC5}"/>
                  </a:ext>
                </a:extLst>
              </p:cNvPr>
              <p:cNvSpPr txBox="1"/>
              <p:nvPr/>
            </p:nvSpPr>
            <p:spPr>
              <a:xfrm>
                <a:off x="11180824" y="4587817"/>
                <a:ext cx="676359" cy="20005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SG" sz="700" b="0" i="0" u="none" strike="noStrike" kern="1200" cap="none" spc="0" normalizeH="0" baseline="0" noProof="0" dirty="0">
                    <a:ln>
                      <a:noFill/>
                    </a:ln>
                    <a:solidFill>
                      <a:srgbClr val="002B5C"/>
                    </a:solidFill>
                    <a:effectLst/>
                    <a:uLnTx/>
                    <a:uFillTx/>
                    <a:latin typeface="Arial Nova Cond"/>
                    <a:ea typeface="+mn-ea"/>
                    <a:cs typeface="+mn-cs"/>
                  </a:rPr>
                  <a:t>Hydro</a:t>
                </a:r>
              </a:p>
            </p:txBody>
          </p:sp>
          <p:sp>
            <p:nvSpPr>
              <p:cNvPr id="43" name="TextBox 42">
                <a:extLst>
                  <a:ext uri="{FF2B5EF4-FFF2-40B4-BE49-F238E27FC236}">
                    <a16:creationId xmlns:a16="http://schemas.microsoft.com/office/drawing/2014/main" xmlns="" id="{F0173E2F-E30A-385A-7F66-F50EEDC897BE}"/>
                  </a:ext>
                </a:extLst>
              </p:cNvPr>
              <p:cNvSpPr txBox="1"/>
              <p:nvPr/>
            </p:nvSpPr>
            <p:spPr>
              <a:xfrm>
                <a:off x="11190107" y="5452675"/>
                <a:ext cx="676359" cy="246221"/>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SG" sz="1000" b="0" i="0" u="none" strike="noStrike" kern="1200" cap="none" spc="0" normalizeH="0" baseline="0" noProof="0" dirty="0">
                    <a:ln>
                      <a:noFill/>
                    </a:ln>
                    <a:solidFill>
                      <a:srgbClr val="002B5C"/>
                    </a:solidFill>
                    <a:effectLst/>
                    <a:uLnTx/>
                    <a:uFillTx/>
                    <a:latin typeface="Arial Nova Cond"/>
                    <a:ea typeface="+mn-ea"/>
                    <a:cs typeface="+mn-cs"/>
                  </a:rPr>
                  <a:t>&lt; 800</a:t>
                </a:r>
              </a:p>
            </p:txBody>
          </p:sp>
          <p:sp>
            <p:nvSpPr>
              <p:cNvPr id="44" name="TextBox 43">
                <a:extLst>
                  <a:ext uri="{FF2B5EF4-FFF2-40B4-BE49-F238E27FC236}">
                    <a16:creationId xmlns:a16="http://schemas.microsoft.com/office/drawing/2014/main" xmlns="" id="{D4E2D67E-4BD9-0B86-D026-2CABF0FF0F29}"/>
                  </a:ext>
                </a:extLst>
              </p:cNvPr>
              <p:cNvSpPr txBox="1"/>
              <p:nvPr/>
            </p:nvSpPr>
            <p:spPr>
              <a:xfrm>
                <a:off x="11190107" y="5728036"/>
                <a:ext cx="676359" cy="230832"/>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SG" sz="900" b="0" i="0" u="none" strike="noStrike" kern="1200" cap="none" spc="0" normalizeH="0" baseline="0" noProof="0" dirty="0">
                    <a:ln>
                      <a:noFill/>
                    </a:ln>
                    <a:solidFill>
                      <a:srgbClr val="002B5C"/>
                    </a:solidFill>
                    <a:effectLst/>
                    <a:uLnTx/>
                    <a:uFillTx/>
                    <a:latin typeface="Arial Nova Cond"/>
                    <a:ea typeface="+mn-ea"/>
                    <a:cs typeface="+mn-cs"/>
                  </a:rPr>
                  <a:t>&lt; 400</a:t>
                </a:r>
              </a:p>
            </p:txBody>
          </p:sp>
          <p:sp>
            <p:nvSpPr>
              <p:cNvPr id="45" name="TextBox 44">
                <a:extLst>
                  <a:ext uri="{FF2B5EF4-FFF2-40B4-BE49-F238E27FC236}">
                    <a16:creationId xmlns:a16="http://schemas.microsoft.com/office/drawing/2014/main" xmlns="" id="{96E84468-E52A-040F-6BAC-F4DA0E1A0DD0}"/>
                  </a:ext>
                </a:extLst>
              </p:cNvPr>
              <p:cNvSpPr txBox="1"/>
              <p:nvPr/>
            </p:nvSpPr>
            <p:spPr>
              <a:xfrm>
                <a:off x="11190107" y="5062707"/>
                <a:ext cx="676359" cy="253916"/>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SG" sz="1050" b="0" i="0" u="none" strike="noStrike" kern="1200" cap="none" spc="0" normalizeH="0" baseline="0" noProof="0" dirty="0">
                    <a:ln>
                      <a:noFill/>
                    </a:ln>
                    <a:solidFill>
                      <a:srgbClr val="002B5C"/>
                    </a:solidFill>
                    <a:effectLst/>
                    <a:uLnTx/>
                    <a:uFillTx/>
                    <a:latin typeface="Arial Nova Cond"/>
                    <a:ea typeface="+mn-ea"/>
                    <a:cs typeface="+mn-cs"/>
                  </a:rPr>
                  <a:t>&gt; 800</a:t>
                </a:r>
              </a:p>
            </p:txBody>
          </p:sp>
          <p:sp>
            <p:nvSpPr>
              <p:cNvPr id="46" name="TextBox 45">
                <a:extLst>
                  <a:ext uri="{FF2B5EF4-FFF2-40B4-BE49-F238E27FC236}">
                    <a16:creationId xmlns:a16="http://schemas.microsoft.com/office/drawing/2014/main" xmlns="" id="{72474EFE-A27D-D943-32B1-300F69786C09}"/>
                  </a:ext>
                </a:extLst>
              </p:cNvPr>
              <p:cNvSpPr txBox="1"/>
              <p:nvPr/>
            </p:nvSpPr>
            <p:spPr>
              <a:xfrm>
                <a:off x="11190107" y="5950828"/>
                <a:ext cx="676359" cy="215444"/>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SG" sz="800" b="0" i="0" u="none" strike="noStrike" kern="1200" cap="none" spc="0" normalizeH="0" baseline="0" noProof="0" dirty="0">
                    <a:ln>
                      <a:noFill/>
                    </a:ln>
                    <a:solidFill>
                      <a:srgbClr val="002B5C"/>
                    </a:solidFill>
                    <a:effectLst/>
                    <a:uLnTx/>
                    <a:uFillTx/>
                    <a:latin typeface="Arial Nova Cond"/>
                    <a:ea typeface="+mn-ea"/>
                    <a:cs typeface="+mn-cs"/>
                  </a:rPr>
                  <a:t>&lt; 40</a:t>
                </a:r>
              </a:p>
            </p:txBody>
          </p:sp>
        </p:grpSp>
      </p:grpSp>
    </p:spTree>
    <p:extLst>
      <p:ext uri="{BB962C8B-B14F-4D97-AF65-F5344CB8AC3E}">
        <p14:creationId xmlns:p14="http://schemas.microsoft.com/office/powerpoint/2010/main" val="1908141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8">
            <a:extLst>
              <a:ext uri="{FF2B5EF4-FFF2-40B4-BE49-F238E27FC236}">
                <a16:creationId xmlns:a16="http://schemas.microsoft.com/office/drawing/2014/main" xmlns="" id="{B655E9D7-9CAA-C6C2-BC51-43EB050D731E}"/>
              </a:ext>
            </a:extLst>
          </p:cNvPr>
          <p:cNvSpPr txBox="1">
            <a:spLocks/>
          </p:cNvSpPr>
          <p:nvPr/>
        </p:nvSpPr>
        <p:spPr>
          <a:xfrm>
            <a:off x="480000" y="1300889"/>
            <a:ext cx="8125520" cy="370800"/>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a:solidFill>
                  <a:schemeClr val="accent1"/>
                </a:solidFill>
              </a:rPr>
              <a:t>Over 800 hydrogen projects globally in various stages provide an estimated overall capacity of 65 mtpa. </a:t>
            </a:r>
            <a:endParaRPr lang="en-SG" sz="1400" b="1" dirty="0">
              <a:solidFill>
                <a:schemeClr val="accent1"/>
              </a:solidFill>
            </a:endParaRPr>
          </a:p>
        </p:txBody>
      </p:sp>
      <p:sp>
        <p:nvSpPr>
          <p:cNvPr id="4" name="Title 1">
            <a:extLst>
              <a:ext uri="{FF2B5EF4-FFF2-40B4-BE49-F238E27FC236}">
                <a16:creationId xmlns:a16="http://schemas.microsoft.com/office/drawing/2014/main" xmlns="" id="{FCD40D97-E8AF-72B2-779F-2EBCB7574024}"/>
              </a:ext>
            </a:extLst>
          </p:cNvPr>
          <p:cNvSpPr txBox="1">
            <a:spLocks/>
          </p:cNvSpPr>
          <p:nvPr/>
        </p:nvSpPr>
        <p:spPr>
          <a:xfrm>
            <a:off x="480000" y="861187"/>
            <a:ext cx="7711588" cy="432000"/>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Massive investment in hydrogen</a:t>
            </a:r>
            <a:endParaRPr lang="en-GB" dirty="0"/>
          </a:p>
        </p:txBody>
      </p:sp>
      <p:sp>
        <p:nvSpPr>
          <p:cNvPr id="5" name="Content Placeholder 11">
            <a:extLst>
              <a:ext uri="{FF2B5EF4-FFF2-40B4-BE49-F238E27FC236}">
                <a16:creationId xmlns:a16="http://schemas.microsoft.com/office/drawing/2014/main" xmlns="" id="{8CE93E05-35D8-EE8B-3A05-AE9F816B0CB1}"/>
              </a:ext>
            </a:extLst>
          </p:cNvPr>
          <p:cNvSpPr txBox="1">
            <a:spLocks/>
          </p:cNvSpPr>
          <p:nvPr/>
        </p:nvSpPr>
        <p:spPr>
          <a:xfrm>
            <a:off x="2054605" y="6872654"/>
            <a:ext cx="5895600" cy="27035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1000" i="1">
                <a:solidFill>
                  <a:srgbClr val="343434"/>
                </a:solidFill>
                <a:latin typeface="Arial Nova Cond"/>
                <a:ea typeface="ＭＳ Ｐゴシック" pitchFamily="-1" charset="-128"/>
              </a:rPr>
              <a:t>Source: IEA, IRENA, BP</a:t>
            </a:r>
            <a:endParaRPr lang="en-GB" sz="1000" i="1" dirty="0">
              <a:solidFill>
                <a:srgbClr val="343434"/>
              </a:solidFill>
              <a:latin typeface="Arial Nova Cond"/>
              <a:ea typeface="ＭＳ Ｐゴシック" pitchFamily="-1" charset="-128"/>
            </a:endParaRPr>
          </a:p>
        </p:txBody>
      </p:sp>
      <p:sp>
        <p:nvSpPr>
          <p:cNvPr id="6" name="Content Placeholder 12">
            <a:extLst>
              <a:ext uri="{FF2B5EF4-FFF2-40B4-BE49-F238E27FC236}">
                <a16:creationId xmlns:a16="http://schemas.microsoft.com/office/drawing/2014/main" xmlns="" id="{51F1F857-CAD3-0187-4689-80895E006623}"/>
              </a:ext>
            </a:extLst>
          </p:cNvPr>
          <p:cNvSpPr txBox="1">
            <a:spLocks/>
          </p:cNvSpPr>
          <p:nvPr/>
        </p:nvSpPr>
        <p:spPr>
          <a:xfrm>
            <a:off x="8878591" y="861185"/>
            <a:ext cx="2941933" cy="5833299"/>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b="1" u="sng">
                <a:solidFill>
                  <a:schemeClr val="accent5">
                    <a:lumMod val="50000"/>
                  </a:schemeClr>
                </a:solidFill>
                <a:latin typeface="Arial Nova Cond"/>
                <a:ea typeface="ＭＳ Ｐゴシック" pitchFamily="-1" charset="-128"/>
              </a:rPr>
              <a:t>Key takeaways</a:t>
            </a:r>
            <a:endParaRPr lang="en-GB">
              <a:solidFill>
                <a:srgbClr val="343434"/>
              </a:solidFill>
              <a:latin typeface="Arial Nova Cond"/>
              <a:ea typeface="ＭＳ Ｐゴシック" pitchFamily="-1" charset="-128"/>
            </a:endParaRPr>
          </a:p>
          <a:p>
            <a:pPr marL="285750" indent="-285750" algn="just">
              <a:buFont typeface="Arial" panose="020B0604020202020204" pitchFamily="34" charset="0"/>
              <a:buChar char="•"/>
            </a:pPr>
            <a:r>
              <a:rPr lang="en-GB" sz="1600">
                <a:solidFill>
                  <a:srgbClr val="343434"/>
                </a:solidFill>
                <a:latin typeface="Arial Nova Cond"/>
                <a:ea typeface="ＭＳ Ｐゴシック" pitchFamily="-1" charset="-128"/>
              </a:rPr>
              <a:t>According to Hydrogen Council, hydrogen can become a competitive low-carbon solution in more than 20 applications by 2030, including long-haul trucking, shipping and steel production</a:t>
            </a:r>
          </a:p>
          <a:p>
            <a:pPr marL="285750" indent="-285750" algn="just">
              <a:buFont typeface="Arial" panose="020B0604020202020204" pitchFamily="34" charset="0"/>
              <a:buChar char="•"/>
            </a:pPr>
            <a:r>
              <a:rPr lang="en-GB">
                <a:solidFill>
                  <a:srgbClr val="343434"/>
                </a:solidFill>
                <a:latin typeface="Arial Nova Cond"/>
                <a:ea typeface="ＭＳ Ｐゴシック" pitchFamily="-1" charset="-128"/>
              </a:rPr>
              <a:t>D</a:t>
            </a:r>
            <a:r>
              <a:rPr lang="en-GB" sz="1600">
                <a:solidFill>
                  <a:srgbClr val="343434"/>
                </a:solidFill>
                <a:latin typeface="Arial Nova Cond"/>
                <a:ea typeface="ＭＳ Ｐゴシック" pitchFamily="-1" charset="-128"/>
              </a:rPr>
              <a:t>eepsea vessels however are not expected to be fuelled by hydrogen due to low </a:t>
            </a:r>
            <a:r>
              <a:rPr lang="en-GB">
                <a:solidFill>
                  <a:srgbClr val="343434"/>
                </a:solidFill>
                <a:latin typeface="Arial Nova Cond"/>
                <a:ea typeface="ＭＳ Ｐゴシック" pitchFamily="-1" charset="-128"/>
              </a:rPr>
              <a:t>energy density of hydrogen and </a:t>
            </a:r>
            <a:r>
              <a:rPr lang="en-GB" sz="1600">
                <a:solidFill>
                  <a:srgbClr val="343434"/>
                </a:solidFill>
                <a:latin typeface="Arial Nova Cond"/>
                <a:ea typeface="ＭＳ Ｐゴシック" pitchFamily="-1" charset="-128"/>
              </a:rPr>
              <a:t>space constraints on the vessel.</a:t>
            </a:r>
          </a:p>
          <a:p>
            <a:endParaRPr lang="en-SG" dirty="0"/>
          </a:p>
        </p:txBody>
      </p:sp>
      <p:sp>
        <p:nvSpPr>
          <p:cNvPr id="7" name="Content Placeholder 58">
            <a:extLst>
              <a:ext uri="{FF2B5EF4-FFF2-40B4-BE49-F238E27FC236}">
                <a16:creationId xmlns:a16="http://schemas.microsoft.com/office/drawing/2014/main" xmlns="" id="{2320C99A-88A5-D81E-0CA0-88261245BD1E}"/>
              </a:ext>
            </a:extLst>
          </p:cNvPr>
          <p:cNvSpPr txBox="1">
            <a:spLocks/>
          </p:cNvSpPr>
          <p:nvPr/>
        </p:nvSpPr>
        <p:spPr>
          <a:xfrm>
            <a:off x="480000" y="5203706"/>
            <a:ext cx="7973535" cy="1450200"/>
          </a:xfrm>
          <a:prstGeom prst="rect">
            <a:avLst/>
          </a:prstGeom>
        </p:spPr>
        <p:txBody>
          <a:bodyPr vert="horz" lIns="0" tIns="0" rIns="0" bIns="0" rtlCol="0">
            <a:noAutofit/>
          </a:bodyPr>
          <a:lstStyle>
            <a:lvl1pPr marL="216000" indent="-216000" algn="l" defTabSz="457189" rtl="0" eaLnBrk="1" latinLnBrk="0" hangingPunct="1">
              <a:spcBef>
                <a:spcPts val="400"/>
              </a:spcBef>
              <a:spcAft>
                <a:spcPts val="300"/>
              </a:spcAft>
              <a:buClr>
                <a:schemeClr val="accent1"/>
              </a:buClr>
              <a:buFont typeface="Arial"/>
              <a:buChar char="•"/>
              <a:defRPr sz="1600" kern="1200">
                <a:solidFill>
                  <a:schemeClr val="tx1">
                    <a:lumMod val="65000"/>
                    <a:lumOff val="35000"/>
                  </a:schemeClr>
                </a:solidFill>
                <a:latin typeface="Arial Nova Cond" panose="020B0506020202020204" pitchFamily="34" charset="0"/>
                <a:ea typeface="+mn-ea"/>
                <a:cs typeface="+mn-cs"/>
              </a:defRPr>
            </a:lvl1pPr>
            <a:lvl2pPr marL="540000" indent="-180000" algn="l" defTabSz="457189" rtl="0" eaLnBrk="1" latinLnBrk="0" hangingPunct="1">
              <a:spcBef>
                <a:spcPts val="300"/>
              </a:spcBef>
              <a:spcAft>
                <a:spcPts val="200"/>
              </a:spcAft>
              <a:buFont typeface="Arial" panose="020B0604020202020204" pitchFamily="34" charset="0"/>
              <a:buChar char="•"/>
              <a:defRPr sz="1400" kern="1200">
                <a:solidFill>
                  <a:schemeClr val="accent1"/>
                </a:solidFill>
                <a:latin typeface="Arial Nova Cond" panose="020B0506020202020204" pitchFamily="34" charset="0"/>
                <a:ea typeface="+mn-ea"/>
                <a:cs typeface="+mn-cs"/>
              </a:defRPr>
            </a:lvl2pPr>
            <a:lvl3pPr marL="1008000" indent="-216000" algn="l" defTabSz="457189" rtl="0" eaLnBrk="1" latinLnBrk="0" hangingPunct="1">
              <a:spcBef>
                <a:spcPts val="300"/>
              </a:spcBef>
              <a:spcAft>
                <a:spcPts val="200"/>
              </a:spcAft>
              <a:buFont typeface="Arial"/>
              <a:buChar char="•"/>
              <a:defRPr sz="1300" kern="1200">
                <a:solidFill>
                  <a:schemeClr val="tx1">
                    <a:lumMod val="50000"/>
                    <a:lumOff val="50000"/>
                  </a:schemeClr>
                </a:solidFill>
                <a:latin typeface="Arial Nova Cond" panose="020B0506020202020204" pitchFamily="34" charset="0"/>
                <a:ea typeface="+mn-ea"/>
                <a:cs typeface="+mn-cs"/>
              </a:defRPr>
            </a:lvl3pPr>
            <a:lvl4pPr marL="1440000" indent="-216000" algn="l" defTabSz="457189" rtl="0" eaLnBrk="1" latinLnBrk="0" hangingPunct="1">
              <a:spcBef>
                <a:spcPts val="300"/>
              </a:spcBef>
              <a:spcAft>
                <a:spcPts val="200"/>
              </a:spcAft>
              <a:buFont typeface="Arial"/>
              <a:buChar char="–"/>
              <a:defRPr sz="1400" kern="1200">
                <a:solidFill>
                  <a:schemeClr val="tx1">
                    <a:lumMod val="65000"/>
                    <a:lumOff val="35000"/>
                  </a:schemeClr>
                </a:solidFill>
                <a:latin typeface="Arial Nova Cond" panose="020B0506020202020204" pitchFamily="34" charset="0"/>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Arial Nova Cond" panose="020B0506020202020204" pitchFamily="34"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216000" marR="0" lvl="0" indent="-216000" algn="l" defTabSz="457189" rtl="0" eaLnBrk="1" fontAlgn="auto" latinLnBrk="0" hangingPunct="1">
              <a:lnSpc>
                <a:spcPct val="100000"/>
              </a:lnSpc>
              <a:spcBef>
                <a:spcPts val="400"/>
              </a:spcBef>
              <a:spcAft>
                <a:spcPts val="300"/>
              </a:spcAft>
              <a:buClr>
                <a:srgbClr val="002B5C"/>
              </a:buClr>
              <a:buSzTx/>
              <a:buFont typeface="Arial"/>
              <a:buChar char="•"/>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Nova Cond" panose="020B0506020202020204" pitchFamily="34" charset="0"/>
                <a:ea typeface="+mn-ea"/>
                <a:cs typeface="+mn-cs"/>
              </a:rPr>
              <a:t>Over 800 hydrogen projects globally in various stages providing an estimated overall capacity of 65 mtpa; aligned with the hydrogen demands of the Announced Pledges Scenario. These projects do not only aim to produce hydrogen as the end product, but also as intermediate and feedstock to produce other alternative fuels such as ammonia and methanol. </a:t>
            </a:r>
          </a:p>
          <a:p>
            <a:pPr marL="216000" marR="0" lvl="0" indent="-216000" algn="l" defTabSz="457189" rtl="0" eaLnBrk="1" fontAlgn="auto" latinLnBrk="0" hangingPunct="1">
              <a:lnSpc>
                <a:spcPct val="100000"/>
              </a:lnSpc>
              <a:spcBef>
                <a:spcPts val="400"/>
              </a:spcBef>
              <a:spcAft>
                <a:spcPts val="300"/>
              </a:spcAft>
              <a:buClr>
                <a:srgbClr val="002B5C"/>
              </a:buClr>
              <a:buSzTx/>
              <a:buFont typeface="Arial"/>
              <a:buChar char="•"/>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Nova Cond" panose="020B0506020202020204" pitchFamily="34" charset="0"/>
                <a:ea typeface="+mn-ea"/>
                <a:cs typeface="+mn-cs"/>
              </a:rPr>
              <a:t>A combined investment of more than USD$300 billion has been made for these projects, likely due for completion in 2030. </a:t>
            </a:r>
          </a:p>
        </p:txBody>
      </p:sp>
      <p:pic>
        <p:nvPicPr>
          <p:cNvPr id="9" name="Content Placeholder 7">
            <a:extLst>
              <a:ext uri="{FF2B5EF4-FFF2-40B4-BE49-F238E27FC236}">
                <a16:creationId xmlns:a16="http://schemas.microsoft.com/office/drawing/2014/main" xmlns="" id="{EE49D663-9C76-425F-E3AC-6F1A65F0A0F4}"/>
              </a:ext>
            </a:extLst>
          </p:cNvPr>
          <p:cNvPicPr>
            <a:picLocks noChangeAspect="1"/>
          </p:cNvPicPr>
          <p:nvPr/>
        </p:nvPicPr>
        <p:blipFill>
          <a:blip r:embed="rId2"/>
          <a:stretch>
            <a:fillRect/>
          </a:stretch>
        </p:blipFill>
        <p:spPr>
          <a:xfrm>
            <a:off x="917222" y="1872603"/>
            <a:ext cx="5391717" cy="3282597"/>
          </a:xfrm>
          <a:prstGeom prst="rect">
            <a:avLst/>
          </a:prstGeom>
        </p:spPr>
      </p:pic>
      <p:sp>
        <p:nvSpPr>
          <p:cNvPr id="10" name="Oval 9">
            <a:extLst>
              <a:ext uri="{FF2B5EF4-FFF2-40B4-BE49-F238E27FC236}">
                <a16:creationId xmlns:a16="http://schemas.microsoft.com/office/drawing/2014/main" xmlns="" id="{96E24137-DE9D-D1C0-E72D-1BEB50A6E880}"/>
              </a:ext>
            </a:extLst>
          </p:cNvPr>
          <p:cNvSpPr/>
          <p:nvPr/>
        </p:nvSpPr>
        <p:spPr>
          <a:xfrm flipV="1">
            <a:off x="3234486" y="2356149"/>
            <a:ext cx="351338" cy="35133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11" name="Oval 10">
            <a:extLst>
              <a:ext uri="{FF2B5EF4-FFF2-40B4-BE49-F238E27FC236}">
                <a16:creationId xmlns:a16="http://schemas.microsoft.com/office/drawing/2014/main" xmlns="" id="{D19862E1-756E-C66E-25A7-FA24066FDB99}"/>
              </a:ext>
            </a:extLst>
          </p:cNvPr>
          <p:cNvSpPr/>
          <p:nvPr/>
        </p:nvSpPr>
        <p:spPr>
          <a:xfrm flipV="1">
            <a:off x="3301478" y="2334341"/>
            <a:ext cx="351338" cy="351338"/>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12" name="Oval 11">
            <a:extLst>
              <a:ext uri="{FF2B5EF4-FFF2-40B4-BE49-F238E27FC236}">
                <a16:creationId xmlns:a16="http://schemas.microsoft.com/office/drawing/2014/main" xmlns="" id="{8333C1F8-BB90-0A0D-8454-37E3B349CE5E}"/>
              </a:ext>
            </a:extLst>
          </p:cNvPr>
          <p:cNvSpPr/>
          <p:nvPr/>
        </p:nvSpPr>
        <p:spPr>
          <a:xfrm flipV="1">
            <a:off x="6565979" y="4577558"/>
            <a:ext cx="131752" cy="131752"/>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13" name="Oval 12">
            <a:extLst>
              <a:ext uri="{FF2B5EF4-FFF2-40B4-BE49-F238E27FC236}">
                <a16:creationId xmlns:a16="http://schemas.microsoft.com/office/drawing/2014/main" xmlns="" id="{4C2597EB-9166-FA5A-5BC8-49C9A5099AAD}"/>
              </a:ext>
            </a:extLst>
          </p:cNvPr>
          <p:cNvSpPr/>
          <p:nvPr/>
        </p:nvSpPr>
        <p:spPr>
          <a:xfrm flipV="1">
            <a:off x="6533041" y="4263535"/>
            <a:ext cx="197628" cy="197628"/>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14" name="Oval 13">
            <a:extLst>
              <a:ext uri="{FF2B5EF4-FFF2-40B4-BE49-F238E27FC236}">
                <a16:creationId xmlns:a16="http://schemas.microsoft.com/office/drawing/2014/main" xmlns="" id="{AE06BBDF-017F-7F6D-3E95-667CC2B96905}"/>
              </a:ext>
            </a:extLst>
          </p:cNvPr>
          <p:cNvSpPr/>
          <p:nvPr/>
        </p:nvSpPr>
        <p:spPr>
          <a:xfrm flipV="1">
            <a:off x="6500103" y="3883638"/>
            <a:ext cx="263504" cy="263504"/>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15" name="Oval 14">
            <a:extLst>
              <a:ext uri="{FF2B5EF4-FFF2-40B4-BE49-F238E27FC236}">
                <a16:creationId xmlns:a16="http://schemas.microsoft.com/office/drawing/2014/main" xmlns="" id="{36750D6D-D8C6-9EDC-DB2C-DCC10CA6EAE2}"/>
              </a:ext>
            </a:extLst>
          </p:cNvPr>
          <p:cNvSpPr/>
          <p:nvPr/>
        </p:nvSpPr>
        <p:spPr>
          <a:xfrm flipV="1">
            <a:off x="6456186" y="3415908"/>
            <a:ext cx="351338" cy="351338"/>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16" name="Oval 15">
            <a:extLst>
              <a:ext uri="{FF2B5EF4-FFF2-40B4-BE49-F238E27FC236}">
                <a16:creationId xmlns:a16="http://schemas.microsoft.com/office/drawing/2014/main" xmlns="" id="{CA459DDE-4A4C-41ED-6043-957DD90E8B02}"/>
              </a:ext>
            </a:extLst>
          </p:cNvPr>
          <p:cNvSpPr/>
          <p:nvPr/>
        </p:nvSpPr>
        <p:spPr>
          <a:xfrm flipV="1">
            <a:off x="6565979" y="2272417"/>
            <a:ext cx="131752" cy="131752"/>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17" name="Oval 16">
            <a:extLst>
              <a:ext uri="{FF2B5EF4-FFF2-40B4-BE49-F238E27FC236}">
                <a16:creationId xmlns:a16="http://schemas.microsoft.com/office/drawing/2014/main" xmlns="" id="{10B6FCC5-04AE-0536-091E-BFBFB2F22559}"/>
              </a:ext>
            </a:extLst>
          </p:cNvPr>
          <p:cNvSpPr/>
          <p:nvPr/>
        </p:nvSpPr>
        <p:spPr>
          <a:xfrm flipV="1">
            <a:off x="6565979" y="2502080"/>
            <a:ext cx="131752" cy="13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18" name="Oval 17">
            <a:extLst>
              <a:ext uri="{FF2B5EF4-FFF2-40B4-BE49-F238E27FC236}">
                <a16:creationId xmlns:a16="http://schemas.microsoft.com/office/drawing/2014/main" xmlns="" id="{F9D2CFC0-D429-05A4-014D-5E6F11B43376}"/>
              </a:ext>
            </a:extLst>
          </p:cNvPr>
          <p:cNvSpPr/>
          <p:nvPr/>
        </p:nvSpPr>
        <p:spPr>
          <a:xfrm flipV="1">
            <a:off x="6565979" y="2775100"/>
            <a:ext cx="131752" cy="131752"/>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19" name="Oval 18">
            <a:extLst>
              <a:ext uri="{FF2B5EF4-FFF2-40B4-BE49-F238E27FC236}">
                <a16:creationId xmlns:a16="http://schemas.microsoft.com/office/drawing/2014/main" xmlns="" id="{6FC9A8F7-8A40-B661-DE6D-0246A3D9B5E9}"/>
              </a:ext>
            </a:extLst>
          </p:cNvPr>
          <p:cNvSpPr/>
          <p:nvPr/>
        </p:nvSpPr>
        <p:spPr>
          <a:xfrm flipV="1">
            <a:off x="5331695" y="4412303"/>
            <a:ext cx="131752" cy="131752"/>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20" name="Oval 19">
            <a:extLst>
              <a:ext uri="{FF2B5EF4-FFF2-40B4-BE49-F238E27FC236}">
                <a16:creationId xmlns:a16="http://schemas.microsoft.com/office/drawing/2014/main" xmlns="" id="{2465CFF7-D85A-1F06-7C4E-533B290C10AF}"/>
              </a:ext>
            </a:extLst>
          </p:cNvPr>
          <p:cNvSpPr/>
          <p:nvPr/>
        </p:nvSpPr>
        <p:spPr>
          <a:xfrm flipV="1">
            <a:off x="3482853" y="2492550"/>
            <a:ext cx="131752" cy="131752"/>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21" name="Oval 20">
            <a:extLst>
              <a:ext uri="{FF2B5EF4-FFF2-40B4-BE49-F238E27FC236}">
                <a16:creationId xmlns:a16="http://schemas.microsoft.com/office/drawing/2014/main" xmlns="" id="{59B0FF3F-C10C-DD9F-1DF3-07B761538F0B}"/>
              </a:ext>
            </a:extLst>
          </p:cNvPr>
          <p:cNvSpPr/>
          <p:nvPr/>
        </p:nvSpPr>
        <p:spPr>
          <a:xfrm flipV="1">
            <a:off x="1684563" y="2404109"/>
            <a:ext cx="131752" cy="131752"/>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22" name="Oval 21">
            <a:extLst>
              <a:ext uri="{FF2B5EF4-FFF2-40B4-BE49-F238E27FC236}">
                <a16:creationId xmlns:a16="http://schemas.microsoft.com/office/drawing/2014/main" xmlns="" id="{8B87F248-6623-B8D3-383F-ACFA01972B07}"/>
              </a:ext>
            </a:extLst>
          </p:cNvPr>
          <p:cNvSpPr/>
          <p:nvPr/>
        </p:nvSpPr>
        <p:spPr>
          <a:xfrm flipV="1">
            <a:off x="4930400" y="2871619"/>
            <a:ext cx="131752" cy="131752"/>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23" name="Oval 22">
            <a:extLst>
              <a:ext uri="{FF2B5EF4-FFF2-40B4-BE49-F238E27FC236}">
                <a16:creationId xmlns:a16="http://schemas.microsoft.com/office/drawing/2014/main" xmlns="" id="{458F77F6-89B2-6D5E-4EA9-DAE8731E8297}"/>
              </a:ext>
            </a:extLst>
          </p:cNvPr>
          <p:cNvSpPr/>
          <p:nvPr/>
        </p:nvSpPr>
        <p:spPr>
          <a:xfrm flipV="1">
            <a:off x="4200735" y="3126588"/>
            <a:ext cx="131752" cy="13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24" name="Oval 23">
            <a:extLst>
              <a:ext uri="{FF2B5EF4-FFF2-40B4-BE49-F238E27FC236}">
                <a16:creationId xmlns:a16="http://schemas.microsoft.com/office/drawing/2014/main" xmlns="" id="{643B2447-4028-7981-E4F8-AEEE2EA74144}"/>
              </a:ext>
            </a:extLst>
          </p:cNvPr>
          <p:cNvSpPr/>
          <p:nvPr/>
        </p:nvSpPr>
        <p:spPr>
          <a:xfrm flipV="1">
            <a:off x="2232615" y="3353065"/>
            <a:ext cx="131752" cy="13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25" name="Oval 24">
            <a:extLst>
              <a:ext uri="{FF2B5EF4-FFF2-40B4-BE49-F238E27FC236}">
                <a16:creationId xmlns:a16="http://schemas.microsoft.com/office/drawing/2014/main" xmlns="" id="{856C6EFC-A56E-320C-E7FF-30FF022F3F8F}"/>
              </a:ext>
            </a:extLst>
          </p:cNvPr>
          <p:cNvSpPr/>
          <p:nvPr/>
        </p:nvSpPr>
        <p:spPr>
          <a:xfrm flipV="1">
            <a:off x="4857539" y="2958378"/>
            <a:ext cx="131752" cy="13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26" name="Oval 25">
            <a:extLst>
              <a:ext uri="{FF2B5EF4-FFF2-40B4-BE49-F238E27FC236}">
                <a16:creationId xmlns:a16="http://schemas.microsoft.com/office/drawing/2014/main" xmlns="" id="{A2549C98-9095-7768-84C2-92102DE22276}"/>
              </a:ext>
            </a:extLst>
          </p:cNvPr>
          <p:cNvSpPr/>
          <p:nvPr/>
        </p:nvSpPr>
        <p:spPr>
          <a:xfrm flipV="1">
            <a:off x="3789906" y="2856061"/>
            <a:ext cx="131752" cy="13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27" name="Oval 26">
            <a:extLst>
              <a:ext uri="{FF2B5EF4-FFF2-40B4-BE49-F238E27FC236}">
                <a16:creationId xmlns:a16="http://schemas.microsoft.com/office/drawing/2014/main" xmlns="" id="{4E3C49EC-A8D8-2078-4640-79D8917E3A61}"/>
              </a:ext>
            </a:extLst>
          </p:cNvPr>
          <p:cNvSpPr/>
          <p:nvPr/>
        </p:nvSpPr>
        <p:spPr>
          <a:xfrm flipV="1">
            <a:off x="3151948" y="2914848"/>
            <a:ext cx="131752" cy="13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28" name="Oval 27">
            <a:extLst>
              <a:ext uri="{FF2B5EF4-FFF2-40B4-BE49-F238E27FC236}">
                <a16:creationId xmlns:a16="http://schemas.microsoft.com/office/drawing/2014/main" xmlns="" id="{4AD2A5C0-77DC-BC2C-6C80-A615A2D5EB8A}"/>
              </a:ext>
            </a:extLst>
          </p:cNvPr>
          <p:cNvSpPr/>
          <p:nvPr/>
        </p:nvSpPr>
        <p:spPr>
          <a:xfrm flipV="1">
            <a:off x="1501518" y="3144311"/>
            <a:ext cx="131752" cy="13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29" name="Oval 28">
            <a:extLst>
              <a:ext uri="{FF2B5EF4-FFF2-40B4-BE49-F238E27FC236}">
                <a16:creationId xmlns:a16="http://schemas.microsoft.com/office/drawing/2014/main" xmlns="" id="{893F1982-2878-E1C2-0F20-01A707E53718}"/>
              </a:ext>
            </a:extLst>
          </p:cNvPr>
          <p:cNvSpPr/>
          <p:nvPr/>
        </p:nvSpPr>
        <p:spPr>
          <a:xfrm flipV="1">
            <a:off x="3569247" y="4275875"/>
            <a:ext cx="131752" cy="13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30" name="Oval 29">
            <a:extLst>
              <a:ext uri="{FF2B5EF4-FFF2-40B4-BE49-F238E27FC236}">
                <a16:creationId xmlns:a16="http://schemas.microsoft.com/office/drawing/2014/main" xmlns="" id="{8F5F1702-57C0-DF9B-7264-A680968B86DF}"/>
              </a:ext>
            </a:extLst>
          </p:cNvPr>
          <p:cNvSpPr/>
          <p:nvPr/>
        </p:nvSpPr>
        <p:spPr>
          <a:xfrm flipV="1">
            <a:off x="5339697" y="4270119"/>
            <a:ext cx="131752" cy="131752"/>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31" name="TextBox 30">
            <a:extLst>
              <a:ext uri="{FF2B5EF4-FFF2-40B4-BE49-F238E27FC236}">
                <a16:creationId xmlns:a16="http://schemas.microsoft.com/office/drawing/2014/main" xmlns="" id="{96B254AB-3DFD-B0B2-C596-DC3C8A4B775F}"/>
              </a:ext>
            </a:extLst>
          </p:cNvPr>
          <p:cNvSpPr txBox="1"/>
          <p:nvPr/>
        </p:nvSpPr>
        <p:spPr>
          <a:xfrm>
            <a:off x="6307229" y="2065358"/>
            <a:ext cx="1447134" cy="26282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SG" sz="800" b="0" i="0" u="none" strike="noStrike" kern="1200" cap="none" spc="0" normalizeH="0" baseline="0" noProof="0" dirty="0">
                <a:ln>
                  <a:noFill/>
                </a:ln>
                <a:solidFill>
                  <a:srgbClr val="002B5C"/>
                </a:solidFill>
                <a:effectLst/>
                <a:uLnTx/>
                <a:uFillTx/>
                <a:latin typeface="Arial Nova Cond"/>
                <a:ea typeface="+mn-ea"/>
                <a:cs typeface="+mn-cs"/>
              </a:rPr>
              <a:t>Electricity Source</a:t>
            </a:r>
          </a:p>
        </p:txBody>
      </p:sp>
      <p:sp>
        <p:nvSpPr>
          <p:cNvPr id="32" name="TextBox 31">
            <a:extLst>
              <a:ext uri="{FF2B5EF4-FFF2-40B4-BE49-F238E27FC236}">
                <a16:creationId xmlns:a16="http://schemas.microsoft.com/office/drawing/2014/main" xmlns="" id="{12C3508A-AA09-8CBA-490B-C7D988E88C78}"/>
              </a:ext>
            </a:extLst>
          </p:cNvPr>
          <p:cNvSpPr txBox="1"/>
          <p:nvPr/>
        </p:nvSpPr>
        <p:spPr>
          <a:xfrm>
            <a:off x="6307231" y="3091857"/>
            <a:ext cx="1447134" cy="215444"/>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SG" sz="800" b="0" i="0" u="none" strike="noStrike" kern="1200" cap="none" spc="0" normalizeH="0" baseline="0" noProof="0" dirty="0">
                <a:ln>
                  <a:noFill/>
                </a:ln>
                <a:solidFill>
                  <a:srgbClr val="002B5C"/>
                </a:solidFill>
                <a:effectLst/>
                <a:uLnTx/>
                <a:uFillTx/>
                <a:latin typeface="Arial Nova Cond"/>
                <a:ea typeface="+mn-ea"/>
                <a:cs typeface="+mn-cs"/>
              </a:rPr>
              <a:t>Plant Size, kt per year</a:t>
            </a:r>
          </a:p>
        </p:txBody>
      </p:sp>
      <p:sp>
        <p:nvSpPr>
          <p:cNvPr id="33" name="TextBox 32">
            <a:extLst>
              <a:ext uri="{FF2B5EF4-FFF2-40B4-BE49-F238E27FC236}">
                <a16:creationId xmlns:a16="http://schemas.microsoft.com/office/drawing/2014/main" xmlns="" id="{46B7D49A-5C52-9B2C-9EE2-A68E06CFC4E2}"/>
              </a:ext>
            </a:extLst>
          </p:cNvPr>
          <p:cNvSpPr txBox="1"/>
          <p:nvPr/>
        </p:nvSpPr>
        <p:spPr>
          <a:xfrm>
            <a:off x="6904396" y="2246712"/>
            <a:ext cx="825107" cy="244052"/>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SG" sz="700" b="0" i="0" u="none" strike="noStrike" kern="1200" cap="none" spc="0" normalizeH="0" baseline="0" noProof="0" dirty="0">
                <a:ln>
                  <a:noFill/>
                </a:ln>
                <a:solidFill>
                  <a:srgbClr val="002B5C"/>
                </a:solidFill>
                <a:effectLst/>
                <a:uLnTx/>
                <a:uFillTx/>
                <a:latin typeface="Arial Nova Cond"/>
                <a:ea typeface="+mn-ea"/>
                <a:cs typeface="+mn-cs"/>
              </a:rPr>
              <a:t>Wind</a:t>
            </a:r>
          </a:p>
        </p:txBody>
      </p:sp>
      <p:sp>
        <p:nvSpPr>
          <p:cNvPr id="34" name="TextBox 33">
            <a:extLst>
              <a:ext uri="{FF2B5EF4-FFF2-40B4-BE49-F238E27FC236}">
                <a16:creationId xmlns:a16="http://schemas.microsoft.com/office/drawing/2014/main" xmlns="" id="{307416A6-E398-59E8-ED45-900C0E577356}"/>
              </a:ext>
            </a:extLst>
          </p:cNvPr>
          <p:cNvSpPr txBox="1"/>
          <p:nvPr/>
        </p:nvSpPr>
        <p:spPr>
          <a:xfrm>
            <a:off x="6919140" y="2499427"/>
            <a:ext cx="825107" cy="244052"/>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SG" sz="700" b="0" i="0" u="none" strike="noStrike" kern="1200" cap="none" spc="0" normalizeH="0" baseline="0" noProof="0" dirty="0">
                <a:ln>
                  <a:noFill/>
                </a:ln>
                <a:solidFill>
                  <a:srgbClr val="002B5C"/>
                </a:solidFill>
                <a:effectLst/>
                <a:uLnTx/>
                <a:uFillTx/>
                <a:latin typeface="Arial Nova Cond"/>
                <a:ea typeface="+mn-ea"/>
                <a:cs typeface="+mn-cs"/>
              </a:rPr>
              <a:t>Solar</a:t>
            </a:r>
          </a:p>
        </p:txBody>
      </p:sp>
      <p:sp>
        <p:nvSpPr>
          <p:cNvPr id="35" name="TextBox 34">
            <a:extLst>
              <a:ext uri="{FF2B5EF4-FFF2-40B4-BE49-F238E27FC236}">
                <a16:creationId xmlns:a16="http://schemas.microsoft.com/office/drawing/2014/main" xmlns="" id="{BE26984A-D39F-E9E9-931B-9D14465E9273}"/>
              </a:ext>
            </a:extLst>
          </p:cNvPr>
          <p:cNvSpPr txBox="1"/>
          <p:nvPr/>
        </p:nvSpPr>
        <p:spPr>
          <a:xfrm>
            <a:off x="6911753" y="2759250"/>
            <a:ext cx="825107" cy="244052"/>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SG" sz="700" b="0" i="0" u="none" strike="noStrike" kern="1200" cap="none" spc="0" normalizeH="0" baseline="0" noProof="0" dirty="0">
                <a:ln>
                  <a:noFill/>
                </a:ln>
                <a:solidFill>
                  <a:srgbClr val="002B5C"/>
                </a:solidFill>
                <a:effectLst/>
                <a:uLnTx/>
                <a:uFillTx/>
                <a:latin typeface="Arial Nova Cond"/>
                <a:ea typeface="+mn-ea"/>
                <a:cs typeface="+mn-cs"/>
              </a:rPr>
              <a:t>Hydro</a:t>
            </a:r>
          </a:p>
        </p:txBody>
      </p:sp>
      <p:sp>
        <p:nvSpPr>
          <p:cNvPr id="36" name="TextBox 35">
            <a:extLst>
              <a:ext uri="{FF2B5EF4-FFF2-40B4-BE49-F238E27FC236}">
                <a16:creationId xmlns:a16="http://schemas.microsoft.com/office/drawing/2014/main" xmlns="" id="{09B554B4-5FCD-636D-BAEE-DA8B24436D06}"/>
              </a:ext>
            </a:extLst>
          </p:cNvPr>
          <p:cNvSpPr txBox="1"/>
          <p:nvPr/>
        </p:nvSpPr>
        <p:spPr>
          <a:xfrm>
            <a:off x="6915720" y="3904313"/>
            <a:ext cx="825107" cy="300371"/>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SG" sz="1000" b="0" i="0" u="none" strike="noStrike" kern="1200" cap="none" spc="0" normalizeH="0" baseline="0" noProof="0" dirty="0">
                <a:ln>
                  <a:noFill/>
                </a:ln>
                <a:solidFill>
                  <a:srgbClr val="002B5C"/>
                </a:solidFill>
                <a:effectLst/>
                <a:uLnTx/>
                <a:uFillTx/>
                <a:latin typeface="Arial Nova Cond"/>
                <a:ea typeface="+mn-ea"/>
                <a:cs typeface="+mn-cs"/>
              </a:rPr>
              <a:t>&lt; 800</a:t>
            </a:r>
          </a:p>
        </p:txBody>
      </p:sp>
      <p:sp>
        <p:nvSpPr>
          <p:cNvPr id="37" name="TextBox 36">
            <a:extLst>
              <a:ext uri="{FF2B5EF4-FFF2-40B4-BE49-F238E27FC236}">
                <a16:creationId xmlns:a16="http://schemas.microsoft.com/office/drawing/2014/main" xmlns="" id="{136C7BF8-186C-2F3D-6E24-2EA89A4EC938}"/>
              </a:ext>
            </a:extLst>
          </p:cNvPr>
          <p:cNvSpPr txBox="1"/>
          <p:nvPr/>
        </p:nvSpPr>
        <p:spPr>
          <a:xfrm>
            <a:off x="6915720" y="4240232"/>
            <a:ext cx="825107" cy="28159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SG" sz="900" b="0" i="0" u="none" strike="noStrike" kern="1200" cap="none" spc="0" normalizeH="0" baseline="0" noProof="0" dirty="0">
                <a:ln>
                  <a:noFill/>
                </a:ln>
                <a:solidFill>
                  <a:srgbClr val="002B5C"/>
                </a:solidFill>
                <a:effectLst/>
                <a:uLnTx/>
                <a:uFillTx/>
                <a:latin typeface="Arial Nova Cond"/>
                <a:ea typeface="+mn-ea"/>
                <a:cs typeface="+mn-cs"/>
              </a:rPr>
              <a:t>&lt; 400</a:t>
            </a:r>
          </a:p>
        </p:txBody>
      </p:sp>
      <p:sp>
        <p:nvSpPr>
          <p:cNvPr id="38" name="TextBox 37">
            <a:extLst>
              <a:ext uri="{FF2B5EF4-FFF2-40B4-BE49-F238E27FC236}">
                <a16:creationId xmlns:a16="http://schemas.microsoft.com/office/drawing/2014/main" xmlns="" id="{B8E32029-3812-6F8F-1A46-02044ED180DA}"/>
              </a:ext>
            </a:extLst>
          </p:cNvPr>
          <p:cNvSpPr txBox="1"/>
          <p:nvPr/>
        </p:nvSpPr>
        <p:spPr>
          <a:xfrm>
            <a:off x="6915720" y="3428581"/>
            <a:ext cx="825107" cy="309759"/>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SG" sz="1050" b="0" i="0" u="none" strike="noStrike" kern="1200" cap="none" spc="0" normalizeH="0" baseline="0" noProof="0" dirty="0">
                <a:ln>
                  <a:noFill/>
                </a:ln>
                <a:solidFill>
                  <a:srgbClr val="002B5C"/>
                </a:solidFill>
                <a:effectLst/>
                <a:uLnTx/>
                <a:uFillTx/>
                <a:latin typeface="Arial Nova Cond"/>
                <a:ea typeface="+mn-ea"/>
                <a:cs typeface="+mn-cs"/>
              </a:rPr>
              <a:t>&gt; 800</a:t>
            </a:r>
          </a:p>
        </p:txBody>
      </p:sp>
      <p:sp>
        <p:nvSpPr>
          <p:cNvPr id="39" name="TextBox 38">
            <a:extLst>
              <a:ext uri="{FF2B5EF4-FFF2-40B4-BE49-F238E27FC236}">
                <a16:creationId xmlns:a16="http://schemas.microsoft.com/office/drawing/2014/main" xmlns="" id="{3E3E5074-F235-107F-542E-21587CE35536}"/>
              </a:ext>
            </a:extLst>
          </p:cNvPr>
          <p:cNvSpPr txBox="1"/>
          <p:nvPr/>
        </p:nvSpPr>
        <p:spPr>
          <a:xfrm>
            <a:off x="6915720" y="4512021"/>
            <a:ext cx="825107" cy="26282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SG" sz="800" b="0" i="0" u="none" strike="noStrike" kern="1200" cap="none" spc="0" normalizeH="0" baseline="0" noProof="0" dirty="0">
                <a:ln>
                  <a:noFill/>
                </a:ln>
                <a:solidFill>
                  <a:srgbClr val="002B5C"/>
                </a:solidFill>
                <a:effectLst/>
                <a:uLnTx/>
                <a:uFillTx/>
                <a:latin typeface="Arial Nova Cond"/>
                <a:ea typeface="+mn-ea"/>
                <a:cs typeface="+mn-cs"/>
              </a:rPr>
              <a:t>&lt; 40</a:t>
            </a:r>
          </a:p>
        </p:txBody>
      </p:sp>
      <p:sp>
        <p:nvSpPr>
          <p:cNvPr id="40" name="Oval 39">
            <a:extLst>
              <a:ext uri="{FF2B5EF4-FFF2-40B4-BE49-F238E27FC236}">
                <a16:creationId xmlns:a16="http://schemas.microsoft.com/office/drawing/2014/main" xmlns="" id="{FE3D739C-C994-3EB9-C9E0-83C91E4B5A3F}"/>
              </a:ext>
            </a:extLst>
          </p:cNvPr>
          <p:cNvSpPr/>
          <p:nvPr/>
        </p:nvSpPr>
        <p:spPr>
          <a:xfrm flipV="1">
            <a:off x="1895316" y="4097884"/>
            <a:ext cx="351338" cy="351338"/>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41" name="Oval 40">
            <a:extLst>
              <a:ext uri="{FF2B5EF4-FFF2-40B4-BE49-F238E27FC236}">
                <a16:creationId xmlns:a16="http://schemas.microsoft.com/office/drawing/2014/main" xmlns="" id="{34BA70DA-D2AA-B0C4-080F-C765689A0F17}"/>
              </a:ext>
            </a:extLst>
          </p:cNvPr>
          <p:cNvSpPr/>
          <p:nvPr/>
        </p:nvSpPr>
        <p:spPr>
          <a:xfrm flipV="1">
            <a:off x="5021465" y="2892670"/>
            <a:ext cx="197628" cy="197628"/>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42" name="Oval 41">
            <a:extLst>
              <a:ext uri="{FF2B5EF4-FFF2-40B4-BE49-F238E27FC236}">
                <a16:creationId xmlns:a16="http://schemas.microsoft.com/office/drawing/2014/main" xmlns="" id="{74CDADBB-2119-39DB-EAFC-BFA682E183EF}"/>
              </a:ext>
            </a:extLst>
          </p:cNvPr>
          <p:cNvSpPr/>
          <p:nvPr/>
        </p:nvSpPr>
        <p:spPr>
          <a:xfrm flipV="1">
            <a:off x="3677677" y="2221993"/>
            <a:ext cx="131752" cy="131752"/>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43" name="Oval 42">
            <a:extLst>
              <a:ext uri="{FF2B5EF4-FFF2-40B4-BE49-F238E27FC236}">
                <a16:creationId xmlns:a16="http://schemas.microsoft.com/office/drawing/2014/main" xmlns="" id="{F224BAEF-8829-9FF0-CA41-A255FF5E2C95}"/>
              </a:ext>
            </a:extLst>
          </p:cNvPr>
          <p:cNvSpPr/>
          <p:nvPr/>
        </p:nvSpPr>
        <p:spPr>
          <a:xfrm flipV="1">
            <a:off x="5425757" y="2769326"/>
            <a:ext cx="131752" cy="131752"/>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44" name="Oval 43">
            <a:extLst>
              <a:ext uri="{FF2B5EF4-FFF2-40B4-BE49-F238E27FC236}">
                <a16:creationId xmlns:a16="http://schemas.microsoft.com/office/drawing/2014/main" xmlns="" id="{0F897822-739F-47E8-AF1D-5F5101831C88}"/>
              </a:ext>
            </a:extLst>
          </p:cNvPr>
          <p:cNvSpPr/>
          <p:nvPr/>
        </p:nvSpPr>
        <p:spPr>
          <a:xfrm flipV="1">
            <a:off x="2410798" y="3913854"/>
            <a:ext cx="263504" cy="263504"/>
          </a:xfrm>
          <a:prstGeom prst="ellipse">
            <a:avLst/>
          </a:prstGeom>
          <a:solidFill>
            <a:srgbClr val="5C72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45" name="Oval 44">
            <a:extLst>
              <a:ext uri="{FF2B5EF4-FFF2-40B4-BE49-F238E27FC236}">
                <a16:creationId xmlns:a16="http://schemas.microsoft.com/office/drawing/2014/main" xmlns="" id="{ED2F24DD-FECF-BA11-A188-6B533BEE4C83}"/>
              </a:ext>
            </a:extLst>
          </p:cNvPr>
          <p:cNvSpPr/>
          <p:nvPr/>
        </p:nvSpPr>
        <p:spPr>
          <a:xfrm flipV="1">
            <a:off x="3151948" y="2725001"/>
            <a:ext cx="197628" cy="197628"/>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46" name="Oval 45">
            <a:extLst>
              <a:ext uri="{FF2B5EF4-FFF2-40B4-BE49-F238E27FC236}">
                <a16:creationId xmlns:a16="http://schemas.microsoft.com/office/drawing/2014/main" xmlns="" id="{921D7A5A-AD37-4676-7C80-F1407AF21DC3}"/>
              </a:ext>
            </a:extLst>
          </p:cNvPr>
          <p:cNvSpPr/>
          <p:nvPr/>
        </p:nvSpPr>
        <p:spPr>
          <a:xfrm flipV="1">
            <a:off x="4266610" y="4060964"/>
            <a:ext cx="351338" cy="351338"/>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47" name="Oval 46">
            <a:extLst>
              <a:ext uri="{FF2B5EF4-FFF2-40B4-BE49-F238E27FC236}">
                <a16:creationId xmlns:a16="http://schemas.microsoft.com/office/drawing/2014/main" xmlns="" id="{AC780E52-E3A8-BA0D-5C9C-E53780F57810}"/>
              </a:ext>
            </a:extLst>
          </p:cNvPr>
          <p:cNvSpPr/>
          <p:nvPr/>
        </p:nvSpPr>
        <p:spPr>
          <a:xfrm flipV="1">
            <a:off x="1640370" y="2794507"/>
            <a:ext cx="197628" cy="197628"/>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48" name="Oval 47">
            <a:extLst>
              <a:ext uri="{FF2B5EF4-FFF2-40B4-BE49-F238E27FC236}">
                <a16:creationId xmlns:a16="http://schemas.microsoft.com/office/drawing/2014/main" xmlns="" id="{87D7D57F-D350-7187-DF3A-89140B967602}"/>
              </a:ext>
            </a:extLst>
          </p:cNvPr>
          <p:cNvSpPr/>
          <p:nvPr/>
        </p:nvSpPr>
        <p:spPr>
          <a:xfrm flipV="1">
            <a:off x="2377993" y="3933244"/>
            <a:ext cx="197628" cy="197628"/>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49" name="Oval 48">
            <a:extLst>
              <a:ext uri="{FF2B5EF4-FFF2-40B4-BE49-F238E27FC236}">
                <a16:creationId xmlns:a16="http://schemas.microsoft.com/office/drawing/2014/main" xmlns="" id="{87B401AD-5111-E5DC-BF73-C50ECF41AFBF}"/>
              </a:ext>
            </a:extLst>
          </p:cNvPr>
          <p:cNvSpPr/>
          <p:nvPr/>
        </p:nvSpPr>
        <p:spPr>
          <a:xfrm flipV="1">
            <a:off x="5042240" y="3513901"/>
            <a:ext cx="197628" cy="197628"/>
          </a:xfrm>
          <a:prstGeom prst="ellipse">
            <a:avLst/>
          </a:prstGeom>
          <a:solidFill>
            <a:srgbClr val="5C72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50" name="Oval 49">
            <a:extLst>
              <a:ext uri="{FF2B5EF4-FFF2-40B4-BE49-F238E27FC236}">
                <a16:creationId xmlns:a16="http://schemas.microsoft.com/office/drawing/2014/main" xmlns="" id="{7FF03926-901A-1536-EF69-CE33545B3B02}"/>
              </a:ext>
            </a:extLst>
          </p:cNvPr>
          <p:cNvSpPr/>
          <p:nvPr/>
        </p:nvSpPr>
        <p:spPr>
          <a:xfrm flipV="1">
            <a:off x="2298490" y="4330345"/>
            <a:ext cx="197628" cy="197628"/>
          </a:xfrm>
          <a:prstGeom prst="ellipse">
            <a:avLst/>
          </a:prstGeom>
          <a:solidFill>
            <a:srgbClr val="5C72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51" name="Oval 50">
            <a:extLst>
              <a:ext uri="{FF2B5EF4-FFF2-40B4-BE49-F238E27FC236}">
                <a16:creationId xmlns:a16="http://schemas.microsoft.com/office/drawing/2014/main" xmlns="" id="{D0DDD54F-CF4E-5C4F-5235-FC4B3CBCD6E7}"/>
              </a:ext>
            </a:extLst>
          </p:cNvPr>
          <p:cNvSpPr/>
          <p:nvPr/>
        </p:nvSpPr>
        <p:spPr>
          <a:xfrm flipV="1">
            <a:off x="5623562" y="4341751"/>
            <a:ext cx="351338" cy="35133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52" name="Oval 51">
            <a:extLst>
              <a:ext uri="{FF2B5EF4-FFF2-40B4-BE49-F238E27FC236}">
                <a16:creationId xmlns:a16="http://schemas.microsoft.com/office/drawing/2014/main" xmlns="" id="{8E023173-15A7-5587-6E6A-5ACF3561284B}"/>
              </a:ext>
            </a:extLst>
          </p:cNvPr>
          <p:cNvSpPr/>
          <p:nvPr/>
        </p:nvSpPr>
        <p:spPr>
          <a:xfrm flipV="1">
            <a:off x="1948250" y="4072492"/>
            <a:ext cx="197628" cy="19762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53" name="Oval 52">
            <a:extLst>
              <a:ext uri="{FF2B5EF4-FFF2-40B4-BE49-F238E27FC236}">
                <a16:creationId xmlns:a16="http://schemas.microsoft.com/office/drawing/2014/main" xmlns="" id="{454A5BB5-1AF3-52F6-BC62-C8E6811A7317}"/>
              </a:ext>
            </a:extLst>
          </p:cNvPr>
          <p:cNvSpPr/>
          <p:nvPr/>
        </p:nvSpPr>
        <p:spPr>
          <a:xfrm flipV="1">
            <a:off x="4641244" y="3353065"/>
            <a:ext cx="197628" cy="19762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54" name="Oval 53">
            <a:extLst>
              <a:ext uri="{FF2B5EF4-FFF2-40B4-BE49-F238E27FC236}">
                <a16:creationId xmlns:a16="http://schemas.microsoft.com/office/drawing/2014/main" xmlns="" id="{BFA1AF50-C0B6-573D-3AA8-252D0B425B86}"/>
              </a:ext>
            </a:extLst>
          </p:cNvPr>
          <p:cNvSpPr/>
          <p:nvPr/>
        </p:nvSpPr>
        <p:spPr>
          <a:xfrm flipV="1">
            <a:off x="4226640" y="3195071"/>
            <a:ext cx="197628" cy="19762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55" name="Oval 54">
            <a:extLst>
              <a:ext uri="{FF2B5EF4-FFF2-40B4-BE49-F238E27FC236}">
                <a16:creationId xmlns:a16="http://schemas.microsoft.com/office/drawing/2014/main" xmlns="" id="{9C6CC202-CD81-B5C6-DC5F-8294BE865271}"/>
              </a:ext>
            </a:extLst>
          </p:cNvPr>
          <p:cNvSpPr/>
          <p:nvPr/>
        </p:nvSpPr>
        <p:spPr>
          <a:xfrm flipV="1">
            <a:off x="3095635" y="2730138"/>
            <a:ext cx="197628" cy="19762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56" name="Oval 55">
            <a:extLst>
              <a:ext uri="{FF2B5EF4-FFF2-40B4-BE49-F238E27FC236}">
                <a16:creationId xmlns:a16="http://schemas.microsoft.com/office/drawing/2014/main" xmlns="" id="{0AC593A4-19FD-F762-D395-FFDA7E119119}"/>
              </a:ext>
            </a:extLst>
          </p:cNvPr>
          <p:cNvSpPr/>
          <p:nvPr/>
        </p:nvSpPr>
        <p:spPr>
          <a:xfrm flipV="1">
            <a:off x="1577898" y="2829223"/>
            <a:ext cx="197628" cy="19762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Tree>
    <p:extLst>
      <p:ext uri="{BB962C8B-B14F-4D97-AF65-F5344CB8AC3E}">
        <p14:creationId xmlns:p14="http://schemas.microsoft.com/office/powerpoint/2010/main" val="3166506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006D3-F803-95EF-9C0E-1DCC14150738}"/>
              </a:ext>
            </a:extLst>
          </p:cNvPr>
          <p:cNvSpPr>
            <a:spLocks noGrp="1"/>
          </p:cNvSpPr>
          <p:nvPr>
            <p:ph type="title"/>
          </p:nvPr>
        </p:nvSpPr>
        <p:spPr>
          <a:xfrm>
            <a:off x="1408855" y="2140301"/>
            <a:ext cx="8804290" cy="1826581"/>
          </a:xfrm>
        </p:spPr>
        <p:txBody>
          <a:bodyPr/>
          <a:lstStyle/>
          <a:p>
            <a:r>
              <a:rPr lang="en-US" dirty="0" err="1" smtClean="0"/>
              <a:t>alternat</a:t>
            </a:r>
            <a:r>
              <a:rPr lang="tr-TR" dirty="0" smtClean="0"/>
              <a:t>ı</a:t>
            </a:r>
            <a:r>
              <a:rPr lang="en-US" dirty="0" err="1" smtClean="0"/>
              <a:t>ve</a:t>
            </a:r>
            <a:r>
              <a:rPr lang="en-US" dirty="0" smtClean="0"/>
              <a:t> </a:t>
            </a:r>
            <a:r>
              <a:rPr lang="en-US" dirty="0"/>
              <a:t>fuel – </a:t>
            </a:r>
            <a:r>
              <a:rPr lang="tr-TR" dirty="0" smtClean="0"/>
              <a:t>ı</a:t>
            </a:r>
            <a:r>
              <a:rPr lang="en-US" dirty="0" smtClean="0"/>
              <a:t>s </a:t>
            </a:r>
            <a:r>
              <a:rPr lang="en-US" dirty="0" err="1" smtClean="0"/>
              <a:t>everyth</a:t>
            </a:r>
            <a:r>
              <a:rPr lang="tr-TR" dirty="0" smtClean="0"/>
              <a:t>ı</a:t>
            </a:r>
            <a:r>
              <a:rPr lang="en-US" dirty="0" smtClean="0"/>
              <a:t>ng </a:t>
            </a:r>
            <a:r>
              <a:rPr lang="en-US" dirty="0"/>
              <a:t>green?</a:t>
            </a:r>
          </a:p>
        </p:txBody>
      </p:sp>
    </p:spTree>
    <p:extLst>
      <p:ext uri="{BB962C8B-B14F-4D97-AF65-F5344CB8AC3E}">
        <p14:creationId xmlns:p14="http://schemas.microsoft.com/office/powerpoint/2010/main" val="2499650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xmlns="" id="{651993ED-E8CC-712E-64A4-E06B86561E17}"/>
              </a:ext>
            </a:extLst>
          </p:cNvPr>
          <p:cNvGraphicFramePr>
            <a:graphicFrameLocks noGrp="1"/>
          </p:cNvGraphicFramePr>
          <p:nvPr>
            <p:extLst>
              <p:ext uri="{D42A27DB-BD31-4B8C-83A1-F6EECF244321}">
                <p14:modId xmlns:p14="http://schemas.microsoft.com/office/powerpoint/2010/main" val="624333175"/>
              </p:ext>
            </p:extLst>
          </p:nvPr>
        </p:nvGraphicFramePr>
        <p:xfrm>
          <a:off x="188258" y="201706"/>
          <a:ext cx="11752730" cy="6454590"/>
        </p:xfrm>
        <a:graphic>
          <a:graphicData uri="http://schemas.openxmlformats.org/drawingml/2006/table">
            <a:tbl>
              <a:tblPr firstRow="1" bandRow="1">
                <a:tableStyleId>{5C22544A-7EE6-4342-B048-85BDC9FD1C3A}</a:tableStyleId>
              </a:tblPr>
              <a:tblGrid>
                <a:gridCol w="1111262">
                  <a:extLst>
                    <a:ext uri="{9D8B030D-6E8A-4147-A177-3AD203B41FA5}">
                      <a16:colId xmlns:a16="http://schemas.microsoft.com/office/drawing/2014/main" xmlns="" val="1293739537"/>
                    </a:ext>
                  </a:extLst>
                </a:gridCol>
                <a:gridCol w="2894767">
                  <a:extLst>
                    <a:ext uri="{9D8B030D-6E8A-4147-A177-3AD203B41FA5}">
                      <a16:colId xmlns:a16="http://schemas.microsoft.com/office/drawing/2014/main" xmlns="" val="2011384468"/>
                    </a:ext>
                  </a:extLst>
                </a:gridCol>
                <a:gridCol w="4280414">
                  <a:extLst>
                    <a:ext uri="{9D8B030D-6E8A-4147-A177-3AD203B41FA5}">
                      <a16:colId xmlns:a16="http://schemas.microsoft.com/office/drawing/2014/main" xmlns="" val="1644492715"/>
                    </a:ext>
                  </a:extLst>
                </a:gridCol>
                <a:gridCol w="3466287">
                  <a:extLst>
                    <a:ext uri="{9D8B030D-6E8A-4147-A177-3AD203B41FA5}">
                      <a16:colId xmlns:a16="http://schemas.microsoft.com/office/drawing/2014/main" xmlns="" val="2371250977"/>
                    </a:ext>
                  </a:extLst>
                </a:gridCol>
              </a:tblGrid>
              <a:tr h="448422">
                <a:tc>
                  <a:txBody>
                    <a:bodyPr/>
                    <a:lstStyle/>
                    <a:p>
                      <a:pPr algn="ctr" fontAlgn="ctr"/>
                      <a:r>
                        <a:rPr lang="en-US" sz="1400" b="1" u="none" strike="noStrike" dirty="0">
                          <a:effectLst/>
                        </a:rPr>
                        <a:t>Fuels available</a:t>
                      </a:r>
                      <a:endParaRPr lang="en-US" sz="1400" b="1" i="0" u="none" strike="noStrike" dirty="0">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Current status</a:t>
                      </a:r>
                      <a:endParaRPr lang="en-US" sz="1400" b="1" i="0" u="none" strike="noStrike" dirty="0">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Benefits</a:t>
                      </a:r>
                      <a:endParaRPr lang="en-US" sz="1400" b="1" i="0" u="none" strike="noStrike" dirty="0">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Restrictions</a:t>
                      </a:r>
                      <a:endParaRPr lang="en-US" sz="1400" b="1" i="0" u="none" strike="noStrike" dirty="0">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82903682"/>
                  </a:ext>
                </a:extLst>
              </a:tr>
              <a:tr h="542097">
                <a:tc>
                  <a:txBody>
                    <a:bodyPr/>
                    <a:lstStyle/>
                    <a:p>
                      <a:pPr algn="ctr" fontAlgn="ctr"/>
                      <a:r>
                        <a:rPr lang="en-US" sz="1100" u="none" strike="noStrike">
                          <a:effectLst/>
                        </a:rPr>
                        <a:t>MDO/MGO/LSFO</a:t>
                      </a:r>
                      <a:endParaRPr lang="en-US" sz="1100" b="0" i="0" u="none" strike="noStrike">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Current standard fuel in the marine industry</a:t>
                      </a:r>
                      <a:endParaRPr lang="en-US" sz="1100" b="0" i="0" u="none" strike="noStrike" dirty="0">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Easy to adopt, fuel efficiency improving due to (i) general fleet renewal and (ii) new technologies, slow steaming can reduce carbon</a:t>
                      </a:r>
                      <a:endParaRPr lang="en-US" sz="1100" b="0" i="0" u="none" strike="noStrike">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High GHG, PM, Nox, low sulphur fuel more expensive</a:t>
                      </a:r>
                      <a:endParaRPr lang="en-US" sz="1100" b="0" i="0" u="none" strike="noStrike">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90501283"/>
                  </a:ext>
                </a:extLst>
              </a:tr>
              <a:tr h="650516">
                <a:tc>
                  <a:txBody>
                    <a:bodyPr/>
                    <a:lstStyle/>
                    <a:p>
                      <a:pPr algn="ctr" fontAlgn="ctr"/>
                      <a:r>
                        <a:rPr lang="en-US" sz="1100" u="none" strike="noStrike">
                          <a:effectLst/>
                        </a:rPr>
                        <a:t>LNG</a:t>
                      </a:r>
                      <a:endParaRPr lang="en-US" sz="1100" b="0" i="0" u="none" strike="noStrike">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Requires LNG capable engines with different fuel handling system and increased fuel storage space required</a:t>
                      </a:r>
                      <a:endParaRPr lang="en-US" sz="1100" b="0" i="0" u="none" strike="noStrike">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Safe to use, proven technology, bunkering network evolving, very low Nox, Sox, PM&gt;20% less CO2. LNG carriers can use waste boil-off gas</a:t>
                      </a:r>
                      <a:endParaRPr lang="en-US" sz="1100" b="0" i="0" u="none" strike="noStrike">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Methane slips, still a fossil fuel, regional variation in bunkering availability, future LNG pricing uncertain, high CAPEX (especially retrofit), potential loss of cargo capacity</a:t>
                      </a:r>
                      <a:endParaRPr lang="en-US" sz="1100" b="0" i="0" u="none" strike="noStrike">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15783379"/>
                  </a:ext>
                </a:extLst>
              </a:tr>
              <a:tr h="527815">
                <a:tc>
                  <a:txBody>
                    <a:bodyPr/>
                    <a:lstStyle/>
                    <a:p>
                      <a:pPr algn="ctr" fontAlgn="ctr"/>
                      <a:r>
                        <a:rPr lang="en-US" sz="1100" u="none" strike="noStrike" dirty="0">
                          <a:effectLst/>
                        </a:rPr>
                        <a:t>LPG</a:t>
                      </a:r>
                      <a:endParaRPr lang="en-US" sz="1100" b="0" i="0" u="none" strike="noStrike" dirty="0">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Requires LPG capable </a:t>
                      </a:r>
                      <a:r>
                        <a:rPr lang="en-US" sz="1100" u="none" strike="noStrike" dirty="0" err="1">
                          <a:effectLst/>
                        </a:rPr>
                        <a:t>engineswith</a:t>
                      </a:r>
                      <a:r>
                        <a:rPr lang="en-US" sz="1100" u="none" strike="noStrike" dirty="0">
                          <a:effectLst/>
                        </a:rPr>
                        <a:t> different fuel handling system</a:t>
                      </a:r>
                      <a:endParaRPr lang="en-US" sz="1100" b="0" i="0" u="none" strike="noStrike" dirty="0">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Low Nox, Sox, Lower CO2, LPG carrier can use cargo as fuel, extensive terminal infrastructure</a:t>
                      </a:r>
                      <a:endParaRPr lang="en-US" sz="1100" b="0" i="0" u="none" strike="noStrike">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Limited uptake as a marine fuel to date outside of LPG carriers, still a fossil fuel, economic incentive depends on pricing.</a:t>
                      </a:r>
                      <a:endParaRPr lang="en-US" sz="1100" b="0" i="0" u="none" strike="noStrike">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59855048"/>
                  </a:ext>
                </a:extLst>
              </a:tr>
              <a:tr h="542097">
                <a:tc>
                  <a:txBody>
                    <a:bodyPr/>
                    <a:lstStyle/>
                    <a:p>
                      <a:pPr algn="ctr" fontAlgn="ctr"/>
                      <a:r>
                        <a:rPr lang="en-US" sz="1100" u="none" strike="noStrike">
                          <a:effectLst/>
                        </a:rPr>
                        <a:t>Methanol</a:t>
                      </a:r>
                      <a:endParaRPr lang="en-US" sz="1100" b="0" i="0" u="none" strike="noStrike">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primarily produced from natural gas, although increased development of 'green' methanol. Can be used in dual-fuel oil/methanol engines</a:t>
                      </a:r>
                      <a:endParaRPr lang="en-US" sz="1100" b="0" i="0" u="none" strike="noStrike">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Fuel handling and risk management simpler than LNG, zero CO2 emission for 'green' methanol reduced </a:t>
                      </a:r>
                      <a:r>
                        <a:rPr lang="en-US" sz="1100" u="none" strike="noStrike" dirty="0" err="1">
                          <a:effectLst/>
                        </a:rPr>
                        <a:t>Nox</a:t>
                      </a:r>
                      <a:r>
                        <a:rPr lang="en-US" sz="1100" u="none" strike="noStrike" dirty="0">
                          <a:effectLst/>
                        </a:rPr>
                        <a:t>, Sox, existing terminal infrastructure</a:t>
                      </a:r>
                      <a:endParaRPr lang="en-US" sz="1100" b="0" i="0" u="none" strike="noStrike" dirty="0">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Retrofit can be complex, low energy density, likely to be costly in the short term, toxic and flammable, global production limited</a:t>
                      </a:r>
                      <a:endParaRPr lang="en-US" sz="1100" b="0" i="0" u="none" strike="noStrike">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53279864"/>
                  </a:ext>
                </a:extLst>
              </a:tr>
              <a:tr h="650516">
                <a:tc>
                  <a:txBody>
                    <a:bodyPr/>
                    <a:lstStyle/>
                    <a:p>
                      <a:pPr algn="ctr" fontAlgn="ctr"/>
                      <a:r>
                        <a:rPr lang="en-US" sz="1100" u="none" strike="noStrike">
                          <a:effectLst/>
                        </a:rPr>
                        <a:t>Biofuels</a:t>
                      </a:r>
                      <a:endParaRPr lang="en-US" sz="1100" b="0" i="0" u="none" strike="noStrike">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While many engines are compatible, some ships require modification to fuel system and engine</a:t>
                      </a:r>
                      <a:endParaRPr lang="en-US" sz="1100" b="0" i="0" u="none" strike="noStrike">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Some types of biofuels already widely available at competitive prices and can use existing waste products. Requires limited changes to engines and fuel handling</a:t>
                      </a:r>
                      <a:endParaRPr lang="en-US" sz="1100" b="0" i="0" u="none" strike="noStrike" dirty="0">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Typically no CO2 reduction from vessel itself, emission vary according to supply chain, sustainability issue (e.g. land use for palm oil production)</a:t>
                      </a:r>
                      <a:endParaRPr lang="en-US" sz="1100" b="0" i="0" u="none" strike="noStrike">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03326671"/>
                  </a:ext>
                </a:extLst>
              </a:tr>
              <a:tr h="650516">
                <a:tc>
                  <a:txBody>
                    <a:bodyPr/>
                    <a:lstStyle/>
                    <a:p>
                      <a:pPr algn="ctr" fontAlgn="ctr"/>
                      <a:r>
                        <a:rPr lang="en-US" sz="1100" u="none" strike="noStrike">
                          <a:effectLst/>
                        </a:rPr>
                        <a:t>Hydrogen</a:t>
                      </a:r>
                      <a:endParaRPr lang="en-US" sz="1100" b="0" i="0" u="none" strike="noStrike">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Development focused on zero-emission fuel cells, can also be used in specialist combustion engines</a:t>
                      </a:r>
                      <a:endParaRPr lang="en-US" sz="1100" b="0" i="0" u="none" strike="noStrike" dirty="0">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Potentially, both clean and abundant, attracting significant investment in technology, fuel cells more efficient than combustion engines</a:t>
                      </a:r>
                      <a:endParaRPr lang="en-US" sz="1100" b="0" i="0" u="none" strike="noStrike" dirty="0">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Fuel production is still energy intensive, large scale production expensive, undeveloped bunkering infrastructure, expensive to store at -253 degree Celcius</a:t>
                      </a:r>
                      <a:endParaRPr lang="en-US" sz="1100" b="0" i="0" u="none" strike="noStrike">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69734457"/>
                  </a:ext>
                </a:extLst>
              </a:tr>
              <a:tr h="650516">
                <a:tc>
                  <a:txBody>
                    <a:bodyPr/>
                    <a:lstStyle/>
                    <a:p>
                      <a:pPr algn="ctr" fontAlgn="ctr"/>
                      <a:r>
                        <a:rPr lang="en-US" sz="1100" u="none" strike="noStrike">
                          <a:effectLst/>
                        </a:rPr>
                        <a:t>Ammonia</a:t>
                      </a:r>
                      <a:endParaRPr lang="en-US" sz="1100" b="0" i="0" u="none" strike="noStrike">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Can be produced from catalytic reaction of nitrogen from air and hydrogen from water and used in combustion engines or fuel cells</a:t>
                      </a:r>
                      <a:endParaRPr lang="en-US" sz="1100" b="0" i="0" u="none" strike="noStrike">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Already produced and traded at scale, zero emission from vessel itself, 'green' ammonia could be fully GHG emission free.</a:t>
                      </a:r>
                      <a:endParaRPr lang="en-US" sz="1100" b="0" i="0" u="none" strike="noStrike" dirty="0">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Current production process (Haber Bosch) is highly energy intensive, much less energy dense than oil-based fuels, toxic and corrosive, significant </a:t>
                      </a:r>
                      <a:r>
                        <a:rPr lang="en-US" sz="1100" u="none" strike="noStrike" dirty="0" err="1">
                          <a:effectLst/>
                        </a:rPr>
                        <a:t>Nox</a:t>
                      </a:r>
                      <a:r>
                        <a:rPr lang="en-US" sz="1100" u="none" strike="noStrike" dirty="0">
                          <a:effectLst/>
                        </a:rPr>
                        <a:t> emissions.</a:t>
                      </a:r>
                      <a:endParaRPr lang="en-US" sz="1100" b="0" i="0" u="none" strike="noStrike" dirty="0">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96453161"/>
                  </a:ext>
                </a:extLst>
              </a:tr>
              <a:tr h="702480">
                <a:tc>
                  <a:txBody>
                    <a:bodyPr/>
                    <a:lstStyle/>
                    <a:p>
                      <a:pPr algn="ctr" fontAlgn="ctr"/>
                      <a:r>
                        <a:rPr lang="en-US" sz="1100" u="none" strike="noStrike">
                          <a:effectLst/>
                        </a:rPr>
                        <a:t>Batteries</a:t>
                      </a:r>
                      <a:endParaRPr lang="en-US" sz="1100" b="0" i="0" u="none" strike="noStrike">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Batteries can store electrical energy for propulsion by charging ships using High Voltage Share Connection</a:t>
                      </a:r>
                      <a:endParaRPr lang="en-US" sz="1100" b="0" i="0" u="none" strike="noStrike">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Ship itself does not generate emission, could be carbon free, if onland power source is green too, already in use for small ferries, expanding network of HVSC facilities at ports.</a:t>
                      </a:r>
                      <a:endParaRPr lang="en-US" sz="1100" b="0" i="0" u="none" strike="noStrike">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Impractical for larger vessels or those on long voyages, due to size of batteries needed, upstream emission still possible, potential loss of cargo space, unsuitable for many locations</a:t>
                      </a:r>
                      <a:endParaRPr lang="en-US" sz="1100" b="0" i="0" u="none" strike="noStrike" dirty="0">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52887670"/>
                  </a:ext>
                </a:extLst>
              </a:tr>
              <a:tr h="542097">
                <a:tc>
                  <a:txBody>
                    <a:bodyPr/>
                    <a:lstStyle/>
                    <a:p>
                      <a:pPr algn="ctr" fontAlgn="ctr"/>
                      <a:r>
                        <a:rPr lang="en-US" sz="1100" u="none" strike="noStrike">
                          <a:effectLst/>
                        </a:rPr>
                        <a:t>Synthetic Methane</a:t>
                      </a:r>
                      <a:endParaRPr lang="en-US" sz="1100" b="0" i="0" u="none" strike="noStrike">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Fuel produced by combining Hydrogen produced using excess energy from renewables and waste CO2</a:t>
                      </a:r>
                      <a:endParaRPr lang="en-US" sz="1100" b="0" i="0" u="none" strike="noStrike">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Fuel could be used in LNG capable engines, potential for extend LNG beyond 'bridging fuel, good method of Carbon capture and reuse.</a:t>
                      </a:r>
                      <a:endParaRPr lang="en-US" sz="1100" b="0" i="0" u="none" strike="noStrike">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Production process is still very energy inefficient and costly</a:t>
                      </a:r>
                      <a:endParaRPr lang="en-US" sz="1100" b="0" i="0" u="none" strike="noStrike" dirty="0">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45959640"/>
                  </a:ext>
                </a:extLst>
              </a:tr>
              <a:tr h="547518">
                <a:tc>
                  <a:txBody>
                    <a:bodyPr/>
                    <a:lstStyle/>
                    <a:p>
                      <a:pPr algn="ctr" fontAlgn="ctr"/>
                      <a:r>
                        <a:rPr lang="en-US" sz="1100" u="none" strike="noStrike">
                          <a:effectLst/>
                        </a:rPr>
                        <a:t>Nuclear</a:t>
                      </a:r>
                      <a:endParaRPr lang="en-US" sz="1100" b="0" i="0" u="none" strike="noStrike">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Powered by small nuclear power plants</a:t>
                      </a:r>
                      <a:endParaRPr lang="en-US" sz="1100" b="0" i="0" u="none" strike="noStrike">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Extremely high power, mature technology, minimal emission from ships.</a:t>
                      </a:r>
                      <a:endParaRPr lang="en-US" sz="1100" b="0" i="0" u="none" strike="noStrike">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dirty="0">
                          <a:effectLst/>
                        </a:rPr>
                        <a:t>Emission still produced by fuel production, creation of nuclear waste, significant risks, adoption faces political and regulatory issues.</a:t>
                      </a:r>
                      <a:endParaRPr lang="en-US" sz="1100" b="0" i="0" u="none" strike="noStrike" dirty="0">
                        <a:solidFill>
                          <a:srgbClr val="000000"/>
                        </a:solidFill>
                        <a:effectLst/>
                        <a:latin typeface="Calibri" panose="020F0502020204030204" pitchFamily="34" charset="0"/>
                      </a:endParaRPr>
                    </a:p>
                  </a:txBody>
                  <a:tcPr marL="3668" marR="3668" marT="36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43615972"/>
                  </a:ext>
                </a:extLst>
              </a:tr>
            </a:tbl>
          </a:graphicData>
        </a:graphic>
      </p:graphicFrame>
    </p:spTree>
    <p:extLst>
      <p:ext uri="{BB962C8B-B14F-4D97-AF65-F5344CB8AC3E}">
        <p14:creationId xmlns:p14="http://schemas.microsoft.com/office/powerpoint/2010/main" val="688252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xmlns="" id="{D1C2010D-6F8F-BE31-6977-2C7A2A7C1906}"/>
              </a:ext>
            </a:extLst>
          </p:cNvPr>
          <p:cNvSpPr txBox="1">
            <a:spLocks/>
          </p:cNvSpPr>
          <p:nvPr/>
        </p:nvSpPr>
        <p:spPr>
          <a:xfrm>
            <a:off x="479999" y="403989"/>
            <a:ext cx="11340525" cy="432000"/>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SG" dirty="0"/>
              <a:t>Alternative Fuel Pathway Maturity Map</a:t>
            </a:r>
          </a:p>
        </p:txBody>
      </p:sp>
      <p:sp>
        <p:nvSpPr>
          <p:cNvPr id="7" name="TextBox 6">
            <a:extLst>
              <a:ext uri="{FF2B5EF4-FFF2-40B4-BE49-F238E27FC236}">
                <a16:creationId xmlns:a16="http://schemas.microsoft.com/office/drawing/2014/main" xmlns="" id="{3A5F508A-BB65-F11A-4FF2-2CBEA370E4BD}"/>
              </a:ext>
            </a:extLst>
          </p:cNvPr>
          <p:cNvSpPr txBox="1"/>
          <p:nvPr/>
        </p:nvSpPr>
        <p:spPr>
          <a:xfrm>
            <a:off x="979224" y="5922280"/>
            <a:ext cx="205443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1" i="0" u="none" strike="noStrike" kern="1200" cap="none" spc="0" normalizeH="0" baseline="0" noProof="0" dirty="0">
                <a:ln>
                  <a:noFill/>
                </a:ln>
                <a:solidFill>
                  <a:srgbClr val="002B5C"/>
                </a:solidFill>
                <a:effectLst/>
                <a:uLnTx/>
                <a:uFillTx/>
                <a:latin typeface="Arial Nova Cond"/>
                <a:ea typeface="+mn-ea"/>
                <a:cs typeface="+mn-cs"/>
              </a:rPr>
              <a:t>Mature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050" b="0" i="0" u="none" strike="noStrike" kern="1200" cap="none" spc="0" normalizeH="0" baseline="0" noProof="0" dirty="0">
                <a:ln>
                  <a:noFill/>
                </a:ln>
                <a:solidFill>
                  <a:prstClr val="black"/>
                </a:solidFill>
                <a:effectLst/>
                <a:uLnTx/>
                <a:uFillTx/>
                <a:latin typeface="Arial Nova Cond"/>
                <a:ea typeface="+mn-ea"/>
                <a:cs typeface="+mn-cs"/>
              </a:rPr>
              <a:t>Solutions are available, and none or marginal barriers identified. </a:t>
            </a:r>
          </a:p>
        </p:txBody>
      </p:sp>
      <p:sp>
        <p:nvSpPr>
          <p:cNvPr id="8" name="TextBox 7">
            <a:extLst>
              <a:ext uri="{FF2B5EF4-FFF2-40B4-BE49-F238E27FC236}">
                <a16:creationId xmlns:a16="http://schemas.microsoft.com/office/drawing/2014/main" xmlns="" id="{56C000CF-C2C5-BC5E-54CB-1CD8EAD8EE4D}"/>
              </a:ext>
            </a:extLst>
          </p:cNvPr>
          <p:cNvSpPr txBox="1"/>
          <p:nvPr/>
        </p:nvSpPr>
        <p:spPr>
          <a:xfrm>
            <a:off x="3713455" y="5922280"/>
            <a:ext cx="205443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1" i="0" u="none" strike="noStrike" kern="1200" cap="none" spc="0" normalizeH="0" baseline="0" noProof="0" dirty="0">
                <a:ln>
                  <a:noFill/>
                </a:ln>
                <a:solidFill>
                  <a:srgbClr val="F3B000"/>
                </a:solidFill>
                <a:effectLst/>
                <a:uLnTx/>
                <a:uFillTx/>
                <a:latin typeface="Arial Nova Cond"/>
                <a:ea typeface="+mn-ea"/>
                <a:cs typeface="+mn-cs"/>
              </a:rPr>
              <a:t>Solutions identified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050" b="0" i="0" u="none" strike="noStrike" kern="1200" cap="none" spc="0" normalizeH="0" baseline="0" noProof="0" dirty="0">
                <a:ln>
                  <a:noFill/>
                </a:ln>
                <a:solidFill>
                  <a:prstClr val="black"/>
                </a:solidFill>
                <a:effectLst/>
                <a:uLnTx/>
                <a:uFillTx/>
                <a:latin typeface="Arial Nova Cond"/>
                <a:ea typeface="+mn-ea"/>
                <a:cs typeface="+mn-cs"/>
              </a:rPr>
              <a:t>Solutions are available, and none or marginal barriers identified. </a:t>
            </a:r>
          </a:p>
        </p:txBody>
      </p:sp>
      <p:sp>
        <p:nvSpPr>
          <p:cNvPr id="9" name="TextBox 8">
            <a:extLst>
              <a:ext uri="{FF2B5EF4-FFF2-40B4-BE49-F238E27FC236}">
                <a16:creationId xmlns:a16="http://schemas.microsoft.com/office/drawing/2014/main" xmlns="" id="{020F26D0-9754-C698-9382-4237D01D0B25}"/>
              </a:ext>
            </a:extLst>
          </p:cNvPr>
          <p:cNvSpPr txBox="1"/>
          <p:nvPr/>
        </p:nvSpPr>
        <p:spPr>
          <a:xfrm>
            <a:off x="6447686" y="5913224"/>
            <a:ext cx="205443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1" i="0" u="none" strike="noStrike" kern="1200" cap="none" spc="0" normalizeH="0" baseline="0" noProof="0" dirty="0">
                <a:ln>
                  <a:noFill/>
                </a:ln>
                <a:solidFill>
                  <a:srgbClr val="8B1C6D"/>
                </a:solidFill>
                <a:effectLst/>
                <a:uLnTx/>
                <a:uFillTx/>
                <a:latin typeface="Arial Nova Cond"/>
                <a:ea typeface="+mn-ea"/>
                <a:cs typeface="+mn-cs"/>
              </a:rPr>
              <a:t>Major challenges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050" b="0" i="0" u="none" strike="noStrike" kern="1200" cap="none" spc="0" normalizeH="0" baseline="0" noProof="0" dirty="0">
                <a:ln>
                  <a:noFill/>
                </a:ln>
                <a:solidFill>
                  <a:prstClr val="black"/>
                </a:solidFill>
                <a:effectLst/>
                <a:uLnTx/>
                <a:uFillTx/>
                <a:latin typeface="Arial Nova Cond"/>
                <a:ea typeface="+mn-ea"/>
                <a:cs typeface="+mn-cs"/>
              </a:rPr>
              <a:t>Solutions are available, and none or marginal barriers identified. </a:t>
            </a:r>
          </a:p>
        </p:txBody>
      </p:sp>
      <p:sp>
        <p:nvSpPr>
          <p:cNvPr id="10" name="Content Placeholder 1">
            <a:extLst>
              <a:ext uri="{FF2B5EF4-FFF2-40B4-BE49-F238E27FC236}">
                <a16:creationId xmlns:a16="http://schemas.microsoft.com/office/drawing/2014/main" xmlns="" id="{61878EBF-FEAE-C2D3-EA9F-D8FC75CE53A2}"/>
              </a:ext>
            </a:extLst>
          </p:cNvPr>
          <p:cNvSpPr txBox="1">
            <a:spLocks/>
          </p:cNvSpPr>
          <p:nvPr/>
        </p:nvSpPr>
        <p:spPr>
          <a:xfrm>
            <a:off x="524747" y="835989"/>
            <a:ext cx="9049559" cy="789488"/>
          </a:xfrm>
          <a:prstGeom prst="rect">
            <a:avLst/>
          </a:prstGeom>
        </p:spPr>
        <p:txBody>
          <a:bodyPr vert="horz" lIns="0" tIns="0" rIns="0" bIns="0" rtlCol="0">
            <a:noAutofit/>
          </a:bodyPr>
          <a:lstStyle>
            <a:lvl1pPr marL="0" indent="0" algn="l" defTabSz="457189" rtl="0" eaLnBrk="1" latinLnBrk="0" hangingPunct="1">
              <a:spcBef>
                <a:spcPts val="600"/>
              </a:spcBef>
              <a:spcAft>
                <a:spcPts val="400"/>
              </a:spcAft>
              <a:buClr>
                <a:schemeClr val="accent1"/>
              </a:buClr>
              <a:buFont typeface="Arial"/>
              <a:buNone/>
              <a:defRPr sz="2000" b="0" kern="1200">
                <a:solidFill>
                  <a:schemeClr val="tx1">
                    <a:lumMod val="65000"/>
                    <a:lumOff val="35000"/>
                  </a:schemeClr>
                </a:solidFill>
                <a:latin typeface="Arial Nova Cond" panose="020B0506020202020204" pitchFamily="34" charset="0"/>
                <a:ea typeface="+mn-ea"/>
                <a:cs typeface="+mn-cs"/>
              </a:defRPr>
            </a:lvl1pPr>
            <a:lvl2pPr marL="540000" indent="-180000" algn="l" defTabSz="457189" rtl="0" eaLnBrk="1" latinLnBrk="0" hangingPunct="1">
              <a:spcBef>
                <a:spcPts val="400"/>
              </a:spcBef>
              <a:spcAft>
                <a:spcPts val="400"/>
              </a:spcAft>
              <a:buFont typeface="Arial" panose="020B0604020202020204" pitchFamily="34" charset="0"/>
              <a:buChar char="•"/>
              <a:defRPr sz="1867" kern="1200">
                <a:solidFill>
                  <a:schemeClr val="accent1"/>
                </a:solidFill>
                <a:latin typeface="Arial Nova Cond" panose="020B0506020202020204" pitchFamily="34" charset="0"/>
                <a:ea typeface="+mn-ea"/>
                <a:cs typeface="+mn-cs"/>
              </a:defRPr>
            </a:lvl2pPr>
            <a:lvl3pPr marL="1008000" indent="-216000" algn="l" defTabSz="457189" rtl="0" eaLnBrk="1" latinLnBrk="0" hangingPunct="1">
              <a:spcBef>
                <a:spcPts val="400"/>
              </a:spcBef>
              <a:spcAft>
                <a:spcPts val="400"/>
              </a:spcAft>
              <a:buFont typeface="Arial"/>
              <a:buChar char="•"/>
              <a:defRPr sz="2000" kern="1200">
                <a:solidFill>
                  <a:schemeClr val="tx1">
                    <a:lumMod val="50000"/>
                    <a:lumOff val="50000"/>
                  </a:schemeClr>
                </a:solidFill>
                <a:latin typeface="Arial Nova Cond" panose="020B0506020202020204" pitchFamily="34" charset="0"/>
                <a:ea typeface="+mn-ea"/>
                <a:cs typeface="+mn-cs"/>
              </a:defRPr>
            </a:lvl3pPr>
            <a:lvl4pPr marL="1440000" indent="-216000" algn="l" defTabSz="457189" rtl="0" eaLnBrk="1" latinLnBrk="0" hangingPunct="1">
              <a:spcBef>
                <a:spcPts val="400"/>
              </a:spcBef>
              <a:spcAft>
                <a:spcPts val="400"/>
              </a:spcAft>
              <a:buFont typeface="Arial"/>
              <a:buChar char="–"/>
              <a:defRPr sz="1800" kern="1200">
                <a:solidFill>
                  <a:schemeClr val="tx1">
                    <a:lumMod val="65000"/>
                    <a:lumOff val="35000"/>
                  </a:schemeClr>
                </a:solidFill>
                <a:latin typeface="Arial Nova Cond" panose="020B0506020202020204" pitchFamily="34" charset="0"/>
                <a:ea typeface="+mn-ea"/>
                <a:cs typeface="+mn-cs"/>
              </a:defRPr>
            </a:lvl4pPr>
            <a:lvl5pPr marL="2057349" indent="-228594" algn="l" defTabSz="457189" rtl="0" eaLnBrk="1" latinLnBrk="0" hangingPunct="1">
              <a:spcBef>
                <a:spcPct val="20000"/>
              </a:spcBef>
              <a:buFont typeface="Arial"/>
              <a:buChar char="»"/>
              <a:defRPr sz="1800" kern="1200">
                <a:solidFill>
                  <a:schemeClr val="tx1"/>
                </a:solidFill>
                <a:latin typeface="Arial Nova Cond" panose="020B0506020202020204" pitchFamily="34" charset="0"/>
                <a:ea typeface="+mn-ea"/>
                <a:cs typeface="+mn-cs"/>
              </a:defRPr>
            </a:lvl5pPr>
            <a:lvl6pPr marL="2514537" indent="-228594" algn="l" defTabSz="457189" rtl="0" eaLnBrk="1" latinLnBrk="0" hangingPunct="1">
              <a:spcBef>
                <a:spcPct val="20000"/>
              </a:spcBef>
              <a:buFont typeface="Arial"/>
              <a:buChar char="•"/>
              <a:defRPr sz="18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18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18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1800" kern="1200">
                <a:solidFill>
                  <a:schemeClr val="tx1"/>
                </a:solidFill>
                <a:latin typeface="+mn-lt"/>
                <a:ea typeface="+mn-ea"/>
                <a:cs typeface="+mn-cs"/>
              </a:defRPr>
            </a:lvl9pPr>
          </a:lstStyle>
          <a:p>
            <a:pPr marL="0" marR="0" lvl="0" indent="0" algn="just" defTabSz="457189" rtl="0" eaLnBrk="1" fontAlgn="auto" latinLnBrk="0" hangingPunct="1">
              <a:lnSpc>
                <a:spcPct val="100000"/>
              </a:lnSpc>
              <a:spcBef>
                <a:spcPts val="600"/>
              </a:spcBef>
              <a:spcAft>
                <a:spcPts val="400"/>
              </a:spcAft>
              <a:buClr>
                <a:srgbClr val="002B5C"/>
              </a:buClr>
              <a:buSzTx/>
              <a:buFont typeface="Arial"/>
              <a:buNone/>
              <a:tabLst/>
              <a:defRPr/>
            </a:pPr>
            <a:r>
              <a:rPr kumimoji="0" lang="en-GB" sz="1400" b="1"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rPr>
              <a:t>There are major challenges in making ammonia a viable alternative fuel. The challenges pertaining to various aspects such as fuel storage, logistics and bunkering, onboard energy storage &amp; fuel conversion, fuel management, regulation and certification etc. Hydrogen has not been included here as it will likely be used only for short-sea shipping.</a:t>
            </a:r>
          </a:p>
        </p:txBody>
      </p:sp>
      <p:pic>
        <p:nvPicPr>
          <p:cNvPr id="17" name="Picture 16">
            <a:extLst>
              <a:ext uri="{FF2B5EF4-FFF2-40B4-BE49-F238E27FC236}">
                <a16:creationId xmlns:a16="http://schemas.microsoft.com/office/drawing/2014/main" xmlns="" id="{A410DD3C-5F2E-638B-119B-25AD7E2B360E}"/>
              </a:ext>
            </a:extLst>
          </p:cNvPr>
          <p:cNvPicPr>
            <a:picLocks noChangeAspect="1"/>
          </p:cNvPicPr>
          <p:nvPr/>
        </p:nvPicPr>
        <p:blipFill>
          <a:blip r:embed="rId2"/>
          <a:stretch>
            <a:fillRect/>
          </a:stretch>
        </p:blipFill>
        <p:spPr>
          <a:xfrm>
            <a:off x="480000" y="1625477"/>
            <a:ext cx="9336354" cy="4296803"/>
          </a:xfrm>
          <a:prstGeom prst="rect">
            <a:avLst/>
          </a:prstGeom>
        </p:spPr>
      </p:pic>
    </p:spTree>
    <p:extLst>
      <p:ext uri="{BB962C8B-B14F-4D97-AF65-F5344CB8AC3E}">
        <p14:creationId xmlns:p14="http://schemas.microsoft.com/office/powerpoint/2010/main" val="1838484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xmlns="" id="{E6487BA1-F3E6-EBA1-0E09-B624E21DBB97}"/>
              </a:ext>
            </a:extLst>
          </p:cNvPr>
          <p:cNvSpPr>
            <a:spLocks noGrp="1"/>
          </p:cNvSpPr>
          <p:nvPr>
            <p:ph type="title"/>
          </p:nvPr>
        </p:nvSpPr>
        <p:spPr>
          <a:xfrm>
            <a:off x="479999" y="403989"/>
            <a:ext cx="11340525" cy="432000"/>
          </a:xfrm>
        </p:spPr>
        <p:txBody>
          <a:bodyPr>
            <a:normAutofit fontScale="90000"/>
          </a:bodyPr>
          <a:lstStyle/>
          <a:p>
            <a:r>
              <a:rPr lang="en-US" dirty="0"/>
              <a:t>Understanding emissions</a:t>
            </a:r>
          </a:p>
        </p:txBody>
      </p:sp>
      <p:pic>
        <p:nvPicPr>
          <p:cNvPr id="3" name="Content Placeholder 14">
            <a:extLst>
              <a:ext uri="{FF2B5EF4-FFF2-40B4-BE49-F238E27FC236}">
                <a16:creationId xmlns:a16="http://schemas.microsoft.com/office/drawing/2014/main" xmlns="" id="{55159A5E-5DB5-6B54-3961-ED12D456C8C2}"/>
              </a:ext>
            </a:extLst>
          </p:cNvPr>
          <p:cNvPicPr>
            <a:picLocks noGrp="1" noChangeAspect="1"/>
          </p:cNvPicPr>
          <p:nvPr>
            <p:ph idx="1"/>
          </p:nvPr>
        </p:nvPicPr>
        <p:blipFill>
          <a:blip r:embed="rId2"/>
          <a:stretch>
            <a:fillRect/>
          </a:stretch>
        </p:blipFill>
        <p:spPr>
          <a:xfrm>
            <a:off x="689317" y="1127125"/>
            <a:ext cx="10916529" cy="4967288"/>
          </a:xfrm>
        </p:spPr>
      </p:pic>
      <p:sp>
        <p:nvSpPr>
          <p:cNvPr id="4" name="Content Placeholder 12">
            <a:extLst>
              <a:ext uri="{FF2B5EF4-FFF2-40B4-BE49-F238E27FC236}">
                <a16:creationId xmlns:a16="http://schemas.microsoft.com/office/drawing/2014/main" xmlns="" id="{FC2F7C75-2C5A-9D51-6280-9D7FF045668F}"/>
              </a:ext>
            </a:extLst>
          </p:cNvPr>
          <p:cNvSpPr txBox="1">
            <a:spLocks/>
          </p:cNvSpPr>
          <p:nvPr/>
        </p:nvSpPr>
        <p:spPr>
          <a:xfrm>
            <a:off x="689317" y="6115196"/>
            <a:ext cx="5760000" cy="27035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200" i="1" dirty="0"/>
              <a:t>Source: Pusan University</a:t>
            </a:r>
          </a:p>
        </p:txBody>
      </p:sp>
    </p:spTree>
    <p:extLst>
      <p:ext uri="{BB962C8B-B14F-4D97-AF65-F5344CB8AC3E}">
        <p14:creationId xmlns:p14="http://schemas.microsoft.com/office/powerpoint/2010/main" val="1036492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B4A904-21F9-6F95-D841-30994F8FA3F6}"/>
              </a:ext>
            </a:extLst>
          </p:cNvPr>
          <p:cNvSpPr>
            <a:spLocks noGrp="1"/>
          </p:cNvSpPr>
          <p:nvPr>
            <p:ph type="title"/>
          </p:nvPr>
        </p:nvSpPr>
        <p:spPr>
          <a:xfrm>
            <a:off x="479999" y="403989"/>
            <a:ext cx="11340525" cy="432000"/>
          </a:xfrm>
        </p:spPr>
        <p:txBody>
          <a:bodyPr>
            <a:normAutofit fontScale="90000"/>
          </a:bodyPr>
          <a:lstStyle/>
          <a:p>
            <a:r>
              <a:rPr lang="en-US" dirty="0"/>
              <a:t>Well-to-wake emissions for different fuels</a:t>
            </a:r>
          </a:p>
        </p:txBody>
      </p:sp>
      <p:pic>
        <p:nvPicPr>
          <p:cNvPr id="3" name="Content Placeholder 5">
            <a:extLst>
              <a:ext uri="{FF2B5EF4-FFF2-40B4-BE49-F238E27FC236}">
                <a16:creationId xmlns:a16="http://schemas.microsoft.com/office/drawing/2014/main" xmlns="" id="{95B5E4CF-4E2D-3DFD-B25F-FFDD4DBA78C0}"/>
              </a:ext>
            </a:extLst>
          </p:cNvPr>
          <p:cNvPicPr>
            <a:picLocks noGrp="1" noChangeAspect="1"/>
          </p:cNvPicPr>
          <p:nvPr>
            <p:ph idx="1"/>
          </p:nvPr>
        </p:nvPicPr>
        <p:blipFill rotWithShape="1">
          <a:blip r:embed="rId2"/>
          <a:srcRect b="3471"/>
          <a:stretch/>
        </p:blipFill>
        <p:spPr>
          <a:xfrm>
            <a:off x="610770" y="835987"/>
            <a:ext cx="11244660" cy="5227187"/>
          </a:xfrm>
        </p:spPr>
      </p:pic>
      <p:sp>
        <p:nvSpPr>
          <p:cNvPr id="4" name="Content Placeholder 3">
            <a:extLst>
              <a:ext uri="{FF2B5EF4-FFF2-40B4-BE49-F238E27FC236}">
                <a16:creationId xmlns:a16="http://schemas.microsoft.com/office/drawing/2014/main" xmlns="" id="{653B29EB-2246-773B-3C1B-E54C99AA807C}"/>
              </a:ext>
            </a:extLst>
          </p:cNvPr>
          <p:cNvSpPr txBox="1">
            <a:spLocks/>
          </p:cNvSpPr>
          <p:nvPr/>
        </p:nvSpPr>
        <p:spPr>
          <a:xfrm>
            <a:off x="610769" y="6222801"/>
            <a:ext cx="5760000" cy="27035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200" i="1" dirty="0"/>
              <a:t>Source: NTNU</a:t>
            </a:r>
          </a:p>
        </p:txBody>
      </p:sp>
    </p:spTree>
    <p:extLst>
      <p:ext uri="{BB962C8B-B14F-4D97-AF65-F5344CB8AC3E}">
        <p14:creationId xmlns:p14="http://schemas.microsoft.com/office/powerpoint/2010/main" val="959185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006D3-F803-95EF-9C0E-1DCC14150738}"/>
              </a:ext>
            </a:extLst>
          </p:cNvPr>
          <p:cNvSpPr>
            <a:spLocks noGrp="1"/>
          </p:cNvSpPr>
          <p:nvPr>
            <p:ph type="title"/>
          </p:nvPr>
        </p:nvSpPr>
        <p:spPr>
          <a:xfrm>
            <a:off x="1408855" y="2140301"/>
            <a:ext cx="8804290" cy="1826581"/>
          </a:xfrm>
        </p:spPr>
        <p:txBody>
          <a:bodyPr/>
          <a:lstStyle/>
          <a:p>
            <a:r>
              <a:rPr lang="en-US" dirty="0" err="1" smtClean="0"/>
              <a:t>alternat</a:t>
            </a:r>
            <a:r>
              <a:rPr lang="tr-TR" dirty="0" smtClean="0"/>
              <a:t>ı</a:t>
            </a:r>
            <a:r>
              <a:rPr lang="en-US" dirty="0" err="1" smtClean="0"/>
              <a:t>ve</a:t>
            </a:r>
            <a:r>
              <a:rPr lang="en-US" dirty="0" smtClean="0"/>
              <a:t> </a:t>
            </a:r>
            <a:r>
              <a:rPr lang="en-US" dirty="0"/>
              <a:t>fuel – </a:t>
            </a:r>
            <a:r>
              <a:rPr lang="en-US" dirty="0" err="1" smtClean="0"/>
              <a:t>dr</a:t>
            </a:r>
            <a:r>
              <a:rPr lang="tr-TR" dirty="0" smtClean="0"/>
              <a:t>ı</a:t>
            </a:r>
            <a:r>
              <a:rPr lang="en-US" dirty="0" err="1" smtClean="0"/>
              <a:t>vers</a:t>
            </a:r>
            <a:endParaRPr lang="en-US" dirty="0"/>
          </a:p>
        </p:txBody>
      </p:sp>
    </p:spTree>
    <p:extLst>
      <p:ext uri="{BB962C8B-B14F-4D97-AF65-F5344CB8AC3E}">
        <p14:creationId xmlns:p14="http://schemas.microsoft.com/office/powerpoint/2010/main" val="125474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xmlns="" id="{3230F166-FF8F-5213-1A3A-B566E6A5C444}"/>
              </a:ext>
            </a:extLst>
          </p:cNvPr>
          <p:cNvSpPr>
            <a:spLocks noGrp="1"/>
          </p:cNvSpPr>
          <p:nvPr>
            <p:ph type="title"/>
          </p:nvPr>
        </p:nvSpPr>
        <p:spPr>
          <a:xfrm>
            <a:off x="240849" y="642786"/>
            <a:ext cx="11340525" cy="432000"/>
          </a:xfrm>
        </p:spPr>
        <p:txBody>
          <a:bodyPr>
            <a:normAutofit fontScale="90000"/>
          </a:bodyPr>
          <a:lstStyle/>
          <a:p>
            <a:r>
              <a:rPr lang="en-IN" dirty="0"/>
              <a:t>Drivers and key issues for successful adoption of alternative fuels </a:t>
            </a:r>
            <a:endParaRPr lang="en-US" dirty="0"/>
          </a:p>
        </p:txBody>
      </p:sp>
      <p:graphicFrame>
        <p:nvGraphicFramePr>
          <p:cNvPr id="10" name="Content Placeholder 5">
            <a:extLst>
              <a:ext uri="{FF2B5EF4-FFF2-40B4-BE49-F238E27FC236}">
                <a16:creationId xmlns:a16="http://schemas.microsoft.com/office/drawing/2014/main" xmlns="" id="{41CBC43E-3A00-348A-AFBA-2A52A1BA2B28}"/>
              </a:ext>
            </a:extLst>
          </p:cNvPr>
          <p:cNvGraphicFramePr>
            <a:graphicFrameLocks/>
          </p:cNvGraphicFramePr>
          <p:nvPr/>
        </p:nvGraphicFramePr>
        <p:xfrm>
          <a:off x="479425" y="1127125"/>
          <a:ext cx="11341100" cy="4967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7219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006D3-F803-95EF-9C0E-1DCC14150738}"/>
              </a:ext>
            </a:extLst>
          </p:cNvPr>
          <p:cNvSpPr>
            <a:spLocks noGrp="1"/>
          </p:cNvSpPr>
          <p:nvPr>
            <p:ph type="title"/>
          </p:nvPr>
        </p:nvSpPr>
        <p:spPr>
          <a:xfrm>
            <a:off x="1408855" y="1602419"/>
            <a:ext cx="8804290" cy="1826581"/>
          </a:xfrm>
        </p:spPr>
        <p:txBody>
          <a:bodyPr/>
          <a:lstStyle/>
          <a:p>
            <a:r>
              <a:rPr lang="en-US" dirty="0" err="1" smtClean="0"/>
              <a:t>Decarbon</a:t>
            </a:r>
            <a:r>
              <a:rPr lang="tr-TR" dirty="0" smtClean="0"/>
              <a:t>ı</a:t>
            </a:r>
            <a:r>
              <a:rPr lang="en-US" dirty="0" smtClean="0"/>
              <a:t>sat</a:t>
            </a:r>
            <a:r>
              <a:rPr lang="tr-TR" dirty="0" smtClean="0"/>
              <a:t>ı</a:t>
            </a:r>
            <a:r>
              <a:rPr lang="en-US" dirty="0" smtClean="0"/>
              <a:t>on</a:t>
            </a:r>
            <a:endParaRPr lang="en-US" dirty="0"/>
          </a:p>
        </p:txBody>
      </p:sp>
    </p:spTree>
    <p:extLst>
      <p:ext uri="{BB962C8B-B14F-4D97-AF65-F5344CB8AC3E}">
        <p14:creationId xmlns:p14="http://schemas.microsoft.com/office/powerpoint/2010/main" val="3227278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C22AD6-504C-D2C1-FFA1-3632AAF9CB91}"/>
              </a:ext>
            </a:extLst>
          </p:cNvPr>
          <p:cNvSpPr>
            <a:spLocks noGrp="1"/>
          </p:cNvSpPr>
          <p:nvPr>
            <p:ph type="title"/>
          </p:nvPr>
        </p:nvSpPr>
        <p:spPr>
          <a:xfrm>
            <a:off x="371476" y="259967"/>
            <a:ext cx="9875520" cy="1356360"/>
          </a:xfrm>
        </p:spPr>
        <p:txBody>
          <a:bodyPr/>
          <a:lstStyle/>
          <a:p>
            <a:r>
              <a:rPr lang="en-US" dirty="0"/>
              <a:t>Drivers and enablers</a:t>
            </a:r>
          </a:p>
        </p:txBody>
      </p:sp>
      <p:graphicFrame>
        <p:nvGraphicFramePr>
          <p:cNvPr id="3" name="Table 5">
            <a:extLst>
              <a:ext uri="{FF2B5EF4-FFF2-40B4-BE49-F238E27FC236}">
                <a16:creationId xmlns:a16="http://schemas.microsoft.com/office/drawing/2014/main" xmlns="" id="{41879B6A-149E-C77F-BBAA-A6869A3835DE}"/>
              </a:ext>
            </a:extLst>
          </p:cNvPr>
          <p:cNvGraphicFramePr>
            <a:graphicFrameLocks/>
          </p:cNvGraphicFramePr>
          <p:nvPr>
            <p:extLst>
              <p:ext uri="{D42A27DB-BD31-4B8C-83A1-F6EECF244321}">
                <p14:modId xmlns:p14="http://schemas.microsoft.com/office/powerpoint/2010/main" val="742739816"/>
              </p:ext>
            </p:extLst>
          </p:nvPr>
        </p:nvGraphicFramePr>
        <p:xfrm>
          <a:off x="6480062" y="2298535"/>
          <a:ext cx="5340462" cy="4042919"/>
        </p:xfrm>
        <a:graphic>
          <a:graphicData uri="http://schemas.openxmlformats.org/drawingml/2006/table">
            <a:tbl>
              <a:tblPr firstRow="1">
                <a:tableStyleId>{68D230F3-CF80-4859-8CE7-A43EE81993B5}</a:tableStyleId>
              </a:tblPr>
              <a:tblGrid>
                <a:gridCol w="1780154">
                  <a:extLst>
                    <a:ext uri="{9D8B030D-6E8A-4147-A177-3AD203B41FA5}">
                      <a16:colId xmlns:a16="http://schemas.microsoft.com/office/drawing/2014/main" xmlns="" val="2610638055"/>
                    </a:ext>
                  </a:extLst>
                </a:gridCol>
                <a:gridCol w="1780154">
                  <a:extLst>
                    <a:ext uri="{9D8B030D-6E8A-4147-A177-3AD203B41FA5}">
                      <a16:colId xmlns:a16="http://schemas.microsoft.com/office/drawing/2014/main" xmlns="" val="2736841678"/>
                    </a:ext>
                  </a:extLst>
                </a:gridCol>
                <a:gridCol w="1780154">
                  <a:extLst>
                    <a:ext uri="{9D8B030D-6E8A-4147-A177-3AD203B41FA5}">
                      <a16:colId xmlns:a16="http://schemas.microsoft.com/office/drawing/2014/main" xmlns="" val="3277691634"/>
                    </a:ext>
                  </a:extLst>
                </a:gridCol>
              </a:tblGrid>
              <a:tr h="675775">
                <a:tc gridSpan="3">
                  <a:txBody>
                    <a:bodyPr/>
                    <a:lstStyle/>
                    <a:p>
                      <a:pPr algn="ctr"/>
                      <a:r>
                        <a:rPr lang="en-SG" sz="2000" dirty="0"/>
                        <a:t>Market enablers</a:t>
                      </a:r>
                    </a:p>
                  </a:txBody>
                  <a:tcPr anchor="ctr"/>
                </a:tc>
                <a:tc hMerge="1">
                  <a:txBody>
                    <a:bodyPr/>
                    <a:lstStyle/>
                    <a:p>
                      <a:endParaRPr lang="en-SG" dirty="0"/>
                    </a:p>
                  </a:txBody>
                  <a:tcPr/>
                </a:tc>
                <a:tc hMerge="1">
                  <a:txBody>
                    <a:bodyPr/>
                    <a:lstStyle/>
                    <a:p>
                      <a:endParaRPr lang="en-SG" dirty="0"/>
                    </a:p>
                  </a:txBody>
                  <a:tcPr/>
                </a:tc>
                <a:extLst>
                  <a:ext uri="{0D108BD9-81ED-4DB2-BD59-A6C34878D82A}">
                    <a16:rowId xmlns:a16="http://schemas.microsoft.com/office/drawing/2014/main" xmlns="" val="2541712226"/>
                  </a:ext>
                </a:extLst>
              </a:tr>
              <a:tr h="237023">
                <a:tc>
                  <a:txBody>
                    <a:bodyPr/>
                    <a:lstStyle/>
                    <a:p>
                      <a:pPr algn="ctr"/>
                      <a:r>
                        <a:rPr lang="en-SG" sz="1200" dirty="0"/>
                        <a:t>Regulation and policy making</a:t>
                      </a:r>
                    </a:p>
                  </a:txBody>
                  <a:tcPr anchor="ctr"/>
                </a:tc>
                <a:tc>
                  <a:txBody>
                    <a:bodyPr/>
                    <a:lstStyle/>
                    <a:p>
                      <a:pPr algn="ctr"/>
                      <a:r>
                        <a:rPr lang="en-SG" sz="1200" dirty="0"/>
                        <a:t>Financing</a:t>
                      </a:r>
                    </a:p>
                  </a:txBody>
                  <a:tcPr anchor="ctr"/>
                </a:tc>
                <a:tc>
                  <a:txBody>
                    <a:bodyPr/>
                    <a:lstStyle/>
                    <a:p>
                      <a:pPr algn="ctr"/>
                      <a:r>
                        <a:rPr lang="en-SG" sz="1200" dirty="0"/>
                        <a:t>Cargo owners &amp; customers</a:t>
                      </a:r>
                    </a:p>
                  </a:txBody>
                  <a:tcPr anchor="ctr"/>
                </a:tc>
                <a:extLst>
                  <a:ext uri="{0D108BD9-81ED-4DB2-BD59-A6C34878D82A}">
                    <a16:rowId xmlns:a16="http://schemas.microsoft.com/office/drawing/2014/main" xmlns="" val="111515230"/>
                  </a:ext>
                </a:extLst>
              </a:tr>
              <a:tr h="806824">
                <a:tc>
                  <a:txBody>
                    <a:bodyPr/>
                    <a:lstStyle/>
                    <a:p>
                      <a:pPr algn="ctr"/>
                      <a:endParaRPr lang="en-SG" dirty="0"/>
                    </a:p>
                  </a:txBody>
                  <a:tcPr anchor="ctr"/>
                </a:tc>
                <a:tc>
                  <a:txBody>
                    <a:bodyPr/>
                    <a:lstStyle/>
                    <a:p>
                      <a:pPr algn="ctr"/>
                      <a:endParaRPr lang="en-SG" dirty="0"/>
                    </a:p>
                  </a:txBody>
                  <a:tcPr anchor="ctr"/>
                </a:tc>
                <a:tc>
                  <a:txBody>
                    <a:bodyPr/>
                    <a:lstStyle/>
                    <a:p>
                      <a:pPr algn="ctr"/>
                      <a:endParaRPr lang="en-SG" dirty="0"/>
                    </a:p>
                  </a:txBody>
                  <a:tcPr anchor="ctr"/>
                </a:tc>
                <a:extLst>
                  <a:ext uri="{0D108BD9-81ED-4DB2-BD59-A6C34878D82A}">
                    <a16:rowId xmlns:a16="http://schemas.microsoft.com/office/drawing/2014/main" xmlns="" val="150281035"/>
                  </a:ext>
                </a:extLst>
              </a:tr>
              <a:tr h="1877821">
                <a:tc>
                  <a:txBody>
                    <a:bodyPr/>
                    <a:lstStyle/>
                    <a:p>
                      <a:pPr algn="ctr"/>
                      <a:r>
                        <a:rPr lang="en-SG" sz="1200" dirty="0"/>
                        <a:t>Focus on removing barriers and closing cost-gaps</a:t>
                      </a:r>
                    </a:p>
                    <a:p>
                      <a:pPr algn="ctr"/>
                      <a:endParaRPr lang="en-SG" sz="1200" dirty="0"/>
                    </a:p>
                    <a:p>
                      <a:pPr algn="ctr"/>
                      <a:r>
                        <a:rPr lang="en-SG" sz="1200" dirty="0"/>
                        <a:t>Present long-term regulatory roadmaps and experiment with regulatory sandboxes to find solutions fast</a:t>
                      </a:r>
                    </a:p>
                    <a:p>
                      <a:pPr algn="ctr"/>
                      <a:endParaRPr lang="en-SG" sz="1200" dirty="0"/>
                    </a:p>
                    <a:p>
                      <a:pPr algn="ctr"/>
                      <a:r>
                        <a:rPr lang="en-SG" sz="1200" dirty="0"/>
                        <a:t>Introduce carbon pricing</a:t>
                      </a:r>
                    </a:p>
                  </a:txBody>
                  <a:tcPr anchor="ctr"/>
                </a:tc>
                <a:tc>
                  <a:txBody>
                    <a:bodyPr/>
                    <a:lstStyle/>
                    <a:p>
                      <a:pPr algn="ctr"/>
                      <a:r>
                        <a:rPr lang="en-SG" sz="1200" dirty="0"/>
                        <a:t>Mobilise capital to decarbonisation technologies</a:t>
                      </a:r>
                    </a:p>
                    <a:p>
                      <a:pPr algn="ctr"/>
                      <a:endParaRPr lang="en-SG" sz="1200" dirty="0"/>
                    </a:p>
                    <a:p>
                      <a:pPr algn="ctr"/>
                      <a:r>
                        <a:rPr lang="en-SG" sz="1200" dirty="0"/>
                        <a:t>Engage in private-public partnerships</a:t>
                      </a:r>
                    </a:p>
                    <a:p>
                      <a:pPr algn="ctr"/>
                      <a:endParaRPr lang="en-SG" sz="1200" dirty="0"/>
                    </a:p>
                    <a:p>
                      <a:pPr algn="ctr"/>
                      <a:r>
                        <a:rPr lang="en-SG" sz="1200" dirty="0"/>
                        <a:t>De-risk investments by providing e.g. cheaper capital, governmental guarantees, subsidies</a:t>
                      </a:r>
                    </a:p>
                  </a:txBody>
                  <a:tcPr anchor="ctr"/>
                </a:tc>
                <a:tc>
                  <a:txBody>
                    <a:bodyPr/>
                    <a:lstStyle/>
                    <a:p>
                      <a:pPr algn="ctr"/>
                      <a:r>
                        <a:rPr lang="en-SG" sz="1200" dirty="0"/>
                        <a:t>Be transparent about green shipping demand</a:t>
                      </a:r>
                    </a:p>
                    <a:p>
                      <a:pPr algn="ctr"/>
                      <a:endParaRPr lang="en-SG" sz="1200" dirty="0"/>
                    </a:p>
                    <a:p>
                      <a:pPr algn="ctr"/>
                      <a:r>
                        <a:rPr lang="en-SG" sz="1200" dirty="0"/>
                        <a:t>Be willing to share some of the costs of alternative fuels</a:t>
                      </a:r>
                    </a:p>
                    <a:p>
                      <a:pPr algn="ctr"/>
                      <a:endParaRPr lang="en-SG" sz="1200" dirty="0"/>
                    </a:p>
                    <a:p>
                      <a:pPr algn="ctr"/>
                      <a:r>
                        <a:rPr lang="en-SG" sz="1200" dirty="0"/>
                        <a:t>Work to find solutions to aggregate fragmented supply and demand</a:t>
                      </a:r>
                    </a:p>
                  </a:txBody>
                  <a:tcPr anchor="ctr"/>
                </a:tc>
                <a:extLst>
                  <a:ext uri="{0D108BD9-81ED-4DB2-BD59-A6C34878D82A}">
                    <a16:rowId xmlns:a16="http://schemas.microsoft.com/office/drawing/2014/main" xmlns="" val="1151029084"/>
                  </a:ext>
                </a:extLst>
              </a:tr>
            </a:tbl>
          </a:graphicData>
        </a:graphic>
      </p:graphicFrame>
      <p:graphicFrame>
        <p:nvGraphicFramePr>
          <p:cNvPr id="4" name="Table 5">
            <a:extLst>
              <a:ext uri="{FF2B5EF4-FFF2-40B4-BE49-F238E27FC236}">
                <a16:creationId xmlns:a16="http://schemas.microsoft.com/office/drawing/2014/main" xmlns="" id="{50861EB2-26AA-C652-FB80-94EDC0577993}"/>
              </a:ext>
            </a:extLst>
          </p:cNvPr>
          <p:cNvGraphicFramePr>
            <a:graphicFrameLocks/>
          </p:cNvGraphicFramePr>
          <p:nvPr>
            <p:extLst>
              <p:ext uri="{D42A27DB-BD31-4B8C-83A1-F6EECF244321}">
                <p14:modId xmlns:p14="http://schemas.microsoft.com/office/powerpoint/2010/main" val="1941171452"/>
              </p:ext>
            </p:extLst>
          </p:nvPr>
        </p:nvGraphicFramePr>
        <p:xfrm>
          <a:off x="479999" y="2291638"/>
          <a:ext cx="5340462" cy="4042919"/>
        </p:xfrm>
        <a:graphic>
          <a:graphicData uri="http://schemas.openxmlformats.org/drawingml/2006/table">
            <a:tbl>
              <a:tblPr firstRow="1">
                <a:tableStyleId>{68D230F3-CF80-4859-8CE7-A43EE81993B5}</a:tableStyleId>
              </a:tblPr>
              <a:tblGrid>
                <a:gridCol w="1780154">
                  <a:extLst>
                    <a:ext uri="{9D8B030D-6E8A-4147-A177-3AD203B41FA5}">
                      <a16:colId xmlns:a16="http://schemas.microsoft.com/office/drawing/2014/main" xmlns="" val="2610638055"/>
                    </a:ext>
                  </a:extLst>
                </a:gridCol>
                <a:gridCol w="1780154">
                  <a:extLst>
                    <a:ext uri="{9D8B030D-6E8A-4147-A177-3AD203B41FA5}">
                      <a16:colId xmlns:a16="http://schemas.microsoft.com/office/drawing/2014/main" xmlns="" val="2736841678"/>
                    </a:ext>
                  </a:extLst>
                </a:gridCol>
                <a:gridCol w="1780154">
                  <a:extLst>
                    <a:ext uri="{9D8B030D-6E8A-4147-A177-3AD203B41FA5}">
                      <a16:colId xmlns:a16="http://schemas.microsoft.com/office/drawing/2014/main" xmlns="" val="3277691634"/>
                    </a:ext>
                  </a:extLst>
                </a:gridCol>
              </a:tblGrid>
              <a:tr h="675775">
                <a:tc gridSpan="3">
                  <a:txBody>
                    <a:bodyPr/>
                    <a:lstStyle/>
                    <a:p>
                      <a:pPr algn="ctr"/>
                      <a:r>
                        <a:rPr lang="en-SG" sz="2000" dirty="0"/>
                        <a:t>Transition drivers</a:t>
                      </a:r>
                    </a:p>
                  </a:txBody>
                  <a:tcPr anchor="ctr"/>
                </a:tc>
                <a:tc hMerge="1">
                  <a:txBody>
                    <a:bodyPr/>
                    <a:lstStyle/>
                    <a:p>
                      <a:endParaRPr lang="en-SG" dirty="0"/>
                    </a:p>
                  </a:txBody>
                  <a:tcPr/>
                </a:tc>
                <a:tc hMerge="1">
                  <a:txBody>
                    <a:bodyPr/>
                    <a:lstStyle/>
                    <a:p>
                      <a:endParaRPr lang="en-SG" dirty="0"/>
                    </a:p>
                  </a:txBody>
                  <a:tcPr/>
                </a:tc>
                <a:extLst>
                  <a:ext uri="{0D108BD9-81ED-4DB2-BD59-A6C34878D82A}">
                    <a16:rowId xmlns:a16="http://schemas.microsoft.com/office/drawing/2014/main" xmlns="" val="2541712226"/>
                  </a:ext>
                </a:extLst>
              </a:tr>
              <a:tr h="262568">
                <a:tc>
                  <a:txBody>
                    <a:bodyPr/>
                    <a:lstStyle/>
                    <a:p>
                      <a:pPr algn="ctr"/>
                      <a:r>
                        <a:rPr lang="en-SG" sz="1200" dirty="0"/>
                        <a:t>Alternative fuel producers</a:t>
                      </a:r>
                    </a:p>
                  </a:txBody>
                  <a:tcPr anchor="ctr"/>
                </a:tc>
                <a:tc>
                  <a:txBody>
                    <a:bodyPr/>
                    <a:lstStyle/>
                    <a:p>
                      <a:pPr algn="ctr"/>
                      <a:r>
                        <a:rPr lang="en-SG" sz="1200" dirty="0"/>
                        <a:t>Ports &amp; terminals</a:t>
                      </a:r>
                    </a:p>
                  </a:txBody>
                  <a:tcPr anchor="ctr"/>
                </a:tc>
                <a:tc>
                  <a:txBody>
                    <a:bodyPr/>
                    <a:lstStyle/>
                    <a:p>
                      <a:pPr algn="ctr"/>
                      <a:r>
                        <a:rPr lang="en-SG" sz="1200" dirty="0"/>
                        <a:t>Vessel owners &amp; operators</a:t>
                      </a:r>
                    </a:p>
                  </a:txBody>
                  <a:tcPr anchor="ctr"/>
                </a:tc>
                <a:extLst>
                  <a:ext uri="{0D108BD9-81ED-4DB2-BD59-A6C34878D82A}">
                    <a16:rowId xmlns:a16="http://schemas.microsoft.com/office/drawing/2014/main" xmlns="" val="111515230"/>
                  </a:ext>
                </a:extLst>
              </a:tr>
              <a:tr h="806824">
                <a:tc>
                  <a:txBody>
                    <a:bodyPr/>
                    <a:lstStyle/>
                    <a:p>
                      <a:pPr algn="ctr"/>
                      <a:endParaRPr lang="en-SG" dirty="0"/>
                    </a:p>
                  </a:txBody>
                  <a:tcPr anchor="ctr"/>
                </a:tc>
                <a:tc>
                  <a:txBody>
                    <a:bodyPr/>
                    <a:lstStyle/>
                    <a:p>
                      <a:pPr algn="ctr"/>
                      <a:endParaRPr lang="en-SG" dirty="0"/>
                    </a:p>
                  </a:txBody>
                  <a:tcPr anchor="ctr"/>
                </a:tc>
                <a:tc>
                  <a:txBody>
                    <a:bodyPr/>
                    <a:lstStyle/>
                    <a:p>
                      <a:pPr algn="ctr"/>
                      <a:endParaRPr lang="en-SG" dirty="0"/>
                    </a:p>
                  </a:txBody>
                  <a:tcPr anchor="ctr"/>
                </a:tc>
                <a:extLst>
                  <a:ext uri="{0D108BD9-81ED-4DB2-BD59-A6C34878D82A}">
                    <a16:rowId xmlns:a16="http://schemas.microsoft.com/office/drawing/2014/main" xmlns="" val="150281035"/>
                  </a:ext>
                </a:extLst>
              </a:tr>
              <a:tr h="1877821">
                <a:tc>
                  <a:txBody>
                    <a:bodyPr/>
                    <a:lstStyle/>
                    <a:p>
                      <a:pPr algn="ctr"/>
                      <a:r>
                        <a:rPr lang="en-SG" sz="1200" dirty="0"/>
                        <a:t>Unlock barriers to enable all alternative fuel pathways</a:t>
                      </a:r>
                    </a:p>
                    <a:p>
                      <a:pPr algn="ctr"/>
                      <a:endParaRPr lang="en-SG" sz="1200" dirty="0"/>
                    </a:p>
                    <a:p>
                      <a:pPr algn="ctr"/>
                      <a:r>
                        <a:rPr lang="en-SG" sz="1200" dirty="0"/>
                        <a:t>Promote and scale commercially available alternative fuels</a:t>
                      </a:r>
                    </a:p>
                  </a:txBody>
                  <a:tcPr anchor="ctr"/>
                </a:tc>
                <a:tc>
                  <a:txBody>
                    <a:bodyPr/>
                    <a:lstStyle/>
                    <a:p>
                      <a:pPr algn="ctr"/>
                      <a:r>
                        <a:rPr lang="en-SG" sz="1200" dirty="0"/>
                        <a:t>Re-purpose existing infrastructure to support uptake of alternative fuels</a:t>
                      </a:r>
                    </a:p>
                    <a:p>
                      <a:pPr algn="ctr"/>
                      <a:endParaRPr lang="en-SG" sz="1200" dirty="0"/>
                    </a:p>
                    <a:p>
                      <a:pPr algn="ctr"/>
                      <a:r>
                        <a:rPr lang="en-SG" sz="1200" dirty="0"/>
                        <a:t>Share learnings and develop blue-prints on safe handling of all alternative fuels</a:t>
                      </a:r>
                    </a:p>
                  </a:txBody>
                  <a:tcPr anchor="ctr"/>
                </a:tc>
                <a:tc>
                  <a:txBody>
                    <a:bodyPr/>
                    <a:lstStyle/>
                    <a:p>
                      <a:pPr algn="ctr"/>
                      <a:r>
                        <a:rPr lang="en-SG" sz="1200" dirty="0"/>
                        <a:t>Order dual-fuel ships </a:t>
                      </a:r>
                    </a:p>
                    <a:p>
                      <a:pPr algn="ctr"/>
                      <a:endParaRPr lang="en-SG" sz="1200" dirty="0"/>
                    </a:p>
                    <a:p>
                      <a:pPr algn="ctr"/>
                      <a:r>
                        <a:rPr lang="en-SG" sz="1200" dirty="0"/>
                        <a:t>Maximize energy efficiency</a:t>
                      </a:r>
                    </a:p>
                    <a:p>
                      <a:pPr algn="ctr"/>
                      <a:endParaRPr lang="en-SG" sz="1200" dirty="0"/>
                    </a:p>
                    <a:p>
                      <a:pPr algn="ctr"/>
                      <a:r>
                        <a:rPr lang="en-SG" sz="1200" dirty="0"/>
                        <a:t>Send demand signals to fuel producers</a:t>
                      </a:r>
                    </a:p>
                    <a:p>
                      <a:pPr algn="ctr"/>
                      <a:endParaRPr lang="en-SG" sz="1200" dirty="0"/>
                    </a:p>
                    <a:p>
                      <a:pPr algn="ctr"/>
                      <a:r>
                        <a:rPr lang="en-SG" sz="1200" dirty="0"/>
                        <a:t>Deepen dialogue and green service offering with customers</a:t>
                      </a:r>
                    </a:p>
                  </a:txBody>
                  <a:tcPr anchor="ctr"/>
                </a:tc>
                <a:extLst>
                  <a:ext uri="{0D108BD9-81ED-4DB2-BD59-A6C34878D82A}">
                    <a16:rowId xmlns:a16="http://schemas.microsoft.com/office/drawing/2014/main" xmlns="" val="1151029084"/>
                  </a:ext>
                </a:extLst>
              </a:tr>
            </a:tbl>
          </a:graphicData>
        </a:graphic>
      </p:graphicFrame>
      <p:sp>
        <p:nvSpPr>
          <p:cNvPr id="5" name="Content Placeholder 1">
            <a:extLst>
              <a:ext uri="{FF2B5EF4-FFF2-40B4-BE49-F238E27FC236}">
                <a16:creationId xmlns:a16="http://schemas.microsoft.com/office/drawing/2014/main" xmlns="" id="{D40D9EC5-5201-59EB-8488-B88255C41E86}"/>
              </a:ext>
            </a:extLst>
          </p:cNvPr>
          <p:cNvSpPr txBox="1">
            <a:spLocks/>
          </p:cNvSpPr>
          <p:nvPr/>
        </p:nvSpPr>
        <p:spPr>
          <a:xfrm>
            <a:off x="479999" y="1341230"/>
            <a:ext cx="11340525" cy="370632"/>
          </a:xfrm>
          <a:prstGeom prst="rect">
            <a:avLst/>
          </a:prstGeom>
        </p:spPr>
        <p:txBody>
          <a:bodyPr vert="horz" lIns="0" tIns="0" rIns="0" bIns="0" rtlCol="0">
            <a:noAutofit/>
          </a:bodyPr>
          <a:lstStyle>
            <a:lvl1pPr marL="0" indent="0" algn="l" defTabSz="457189" rtl="0" eaLnBrk="1" latinLnBrk="0" hangingPunct="1">
              <a:spcBef>
                <a:spcPts val="600"/>
              </a:spcBef>
              <a:spcAft>
                <a:spcPts val="400"/>
              </a:spcAft>
              <a:buClr>
                <a:schemeClr val="accent1"/>
              </a:buClr>
              <a:buFont typeface="Arial"/>
              <a:buNone/>
              <a:defRPr sz="2000" b="0" kern="1200">
                <a:solidFill>
                  <a:schemeClr val="tx1">
                    <a:lumMod val="65000"/>
                    <a:lumOff val="35000"/>
                  </a:schemeClr>
                </a:solidFill>
                <a:latin typeface="Arial Nova Cond" panose="020B0506020202020204" pitchFamily="34" charset="0"/>
                <a:ea typeface="+mn-ea"/>
                <a:cs typeface="+mn-cs"/>
              </a:defRPr>
            </a:lvl1pPr>
            <a:lvl2pPr marL="540000" indent="-180000" algn="l" defTabSz="457189" rtl="0" eaLnBrk="1" latinLnBrk="0" hangingPunct="1">
              <a:spcBef>
                <a:spcPts val="400"/>
              </a:spcBef>
              <a:spcAft>
                <a:spcPts val="400"/>
              </a:spcAft>
              <a:buFont typeface="Arial" panose="020B0604020202020204" pitchFamily="34" charset="0"/>
              <a:buChar char="•"/>
              <a:defRPr sz="1867" kern="1200">
                <a:solidFill>
                  <a:schemeClr val="accent1"/>
                </a:solidFill>
                <a:latin typeface="Arial Nova Cond" panose="020B0506020202020204" pitchFamily="34" charset="0"/>
                <a:ea typeface="+mn-ea"/>
                <a:cs typeface="+mn-cs"/>
              </a:defRPr>
            </a:lvl2pPr>
            <a:lvl3pPr marL="1008000" indent="-216000" algn="l" defTabSz="457189" rtl="0" eaLnBrk="1" latinLnBrk="0" hangingPunct="1">
              <a:spcBef>
                <a:spcPts val="400"/>
              </a:spcBef>
              <a:spcAft>
                <a:spcPts val="400"/>
              </a:spcAft>
              <a:buFont typeface="Arial"/>
              <a:buChar char="•"/>
              <a:defRPr sz="2000" kern="1200">
                <a:solidFill>
                  <a:schemeClr val="tx1">
                    <a:lumMod val="50000"/>
                    <a:lumOff val="50000"/>
                  </a:schemeClr>
                </a:solidFill>
                <a:latin typeface="Arial Nova Cond" panose="020B0506020202020204" pitchFamily="34" charset="0"/>
                <a:ea typeface="+mn-ea"/>
                <a:cs typeface="+mn-cs"/>
              </a:defRPr>
            </a:lvl3pPr>
            <a:lvl4pPr marL="1440000" indent="-216000" algn="l" defTabSz="457189" rtl="0" eaLnBrk="1" latinLnBrk="0" hangingPunct="1">
              <a:spcBef>
                <a:spcPts val="400"/>
              </a:spcBef>
              <a:spcAft>
                <a:spcPts val="400"/>
              </a:spcAft>
              <a:buFont typeface="Arial"/>
              <a:buChar char="–"/>
              <a:defRPr sz="1800" kern="1200">
                <a:solidFill>
                  <a:schemeClr val="tx1">
                    <a:lumMod val="65000"/>
                    <a:lumOff val="35000"/>
                  </a:schemeClr>
                </a:solidFill>
                <a:latin typeface="Arial Nova Cond" panose="020B0506020202020204" pitchFamily="34" charset="0"/>
                <a:ea typeface="+mn-ea"/>
                <a:cs typeface="+mn-cs"/>
              </a:defRPr>
            </a:lvl4pPr>
            <a:lvl5pPr marL="2057349" indent="-228594" algn="l" defTabSz="457189" rtl="0" eaLnBrk="1" latinLnBrk="0" hangingPunct="1">
              <a:spcBef>
                <a:spcPct val="20000"/>
              </a:spcBef>
              <a:buFont typeface="Arial"/>
              <a:buChar char="»"/>
              <a:defRPr sz="1800" kern="1200">
                <a:solidFill>
                  <a:schemeClr val="tx1"/>
                </a:solidFill>
                <a:latin typeface="Arial Nova Cond" panose="020B0506020202020204" pitchFamily="34" charset="0"/>
                <a:ea typeface="+mn-ea"/>
                <a:cs typeface="+mn-cs"/>
              </a:defRPr>
            </a:lvl5pPr>
            <a:lvl6pPr marL="2514537" indent="-228594" algn="l" defTabSz="457189" rtl="0" eaLnBrk="1" latinLnBrk="0" hangingPunct="1">
              <a:spcBef>
                <a:spcPct val="20000"/>
              </a:spcBef>
              <a:buFont typeface="Arial"/>
              <a:buChar char="•"/>
              <a:defRPr sz="18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18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18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1800" kern="1200">
                <a:solidFill>
                  <a:schemeClr val="tx1"/>
                </a:solidFill>
                <a:latin typeface="+mn-lt"/>
                <a:ea typeface="+mn-ea"/>
                <a:cs typeface="+mn-cs"/>
              </a:defRPr>
            </a:lvl9pPr>
          </a:lstStyle>
          <a:p>
            <a:pPr marL="0" marR="0" lvl="0" indent="0" algn="just" defTabSz="457189" rtl="0" eaLnBrk="1" fontAlgn="auto" latinLnBrk="0" hangingPunct="1">
              <a:lnSpc>
                <a:spcPct val="100000"/>
              </a:lnSpc>
              <a:spcBef>
                <a:spcPts val="600"/>
              </a:spcBef>
              <a:spcAft>
                <a:spcPts val="400"/>
              </a:spcAft>
              <a:buClr>
                <a:srgbClr val="002B5C"/>
              </a:buClr>
              <a:buSzTx/>
              <a:buFont typeface="Arial"/>
              <a:buNone/>
              <a:tabLst/>
              <a:defRPr/>
            </a:pPr>
            <a:r>
              <a:rPr kumimoji="0" lang="en-SG" sz="1400" b="1"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rPr>
              <a:t>The first movers to take action are split into the transition drivers and market enablers. Everyone from alternative fuel producers, ports &amp; terminals, vessel owners &amp; operators to regulations &amp; policies making, financing and cargo &amp; customers would have to work hand in hand and step up in order for change to take place. </a:t>
            </a:r>
          </a:p>
        </p:txBody>
      </p:sp>
    </p:spTree>
    <p:extLst>
      <p:ext uri="{BB962C8B-B14F-4D97-AF65-F5344CB8AC3E}">
        <p14:creationId xmlns:p14="http://schemas.microsoft.com/office/powerpoint/2010/main" val="944418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006D3-F803-95EF-9C0E-1DCC14150738}"/>
              </a:ext>
            </a:extLst>
          </p:cNvPr>
          <p:cNvSpPr>
            <a:spLocks noGrp="1"/>
          </p:cNvSpPr>
          <p:nvPr>
            <p:ph type="title"/>
          </p:nvPr>
        </p:nvSpPr>
        <p:spPr>
          <a:xfrm>
            <a:off x="1408855" y="2140301"/>
            <a:ext cx="8804290" cy="1826581"/>
          </a:xfrm>
        </p:spPr>
        <p:txBody>
          <a:bodyPr/>
          <a:lstStyle/>
          <a:p>
            <a:r>
              <a:rPr lang="en-US" dirty="0" err="1" smtClean="0"/>
              <a:t>alternat</a:t>
            </a:r>
            <a:r>
              <a:rPr lang="tr-TR" dirty="0" smtClean="0"/>
              <a:t>ı</a:t>
            </a:r>
            <a:r>
              <a:rPr lang="en-US" dirty="0" err="1" smtClean="0"/>
              <a:t>ve</a:t>
            </a:r>
            <a:r>
              <a:rPr lang="en-US" dirty="0" smtClean="0"/>
              <a:t> </a:t>
            </a:r>
            <a:r>
              <a:rPr lang="en-US" dirty="0"/>
              <a:t>fuel – what do people </a:t>
            </a:r>
            <a:r>
              <a:rPr lang="en-US" dirty="0" err="1" smtClean="0"/>
              <a:t>th</a:t>
            </a:r>
            <a:r>
              <a:rPr lang="tr-TR" dirty="0" smtClean="0"/>
              <a:t>ı</a:t>
            </a:r>
            <a:r>
              <a:rPr lang="en-US" dirty="0" err="1" smtClean="0"/>
              <a:t>nk</a:t>
            </a:r>
            <a:r>
              <a:rPr lang="en-US" dirty="0"/>
              <a:t>?</a:t>
            </a:r>
          </a:p>
        </p:txBody>
      </p:sp>
    </p:spTree>
    <p:extLst>
      <p:ext uri="{BB962C8B-B14F-4D97-AF65-F5344CB8AC3E}">
        <p14:creationId xmlns:p14="http://schemas.microsoft.com/office/powerpoint/2010/main" val="212066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C22AD6-504C-D2C1-FFA1-3632AAF9CB91}"/>
              </a:ext>
            </a:extLst>
          </p:cNvPr>
          <p:cNvSpPr>
            <a:spLocks noGrp="1"/>
          </p:cNvSpPr>
          <p:nvPr>
            <p:ph type="title"/>
          </p:nvPr>
        </p:nvSpPr>
        <p:spPr>
          <a:xfrm>
            <a:off x="286121" y="233082"/>
            <a:ext cx="11619757" cy="1071283"/>
          </a:xfrm>
        </p:spPr>
        <p:txBody>
          <a:bodyPr>
            <a:normAutofit/>
          </a:bodyPr>
          <a:lstStyle/>
          <a:p>
            <a:r>
              <a:rPr lang="en-US" sz="3200" dirty="0"/>
              <a:t>Which alternative fuel will have the highest uptake by 2030/2050?</a:t>
            </a:r>
          </a:p>
        </p:txBody>
      </p:sp>
      <p:pic>
        <p:nvPicPr>
          <p:cNvPr id="6" name="Picture 5">
            <a:extLst>
              <a:ext uri="{FF2B5EF4-FFF2-40B4-BE49-F238E27FC236}">
                <a16:creationId xmlns:a16="http://schemas.microsoft.com/office/drawing/2014/main" xmlns="" id="{D94EC9DF-CEE3-577F-C54B-9A3FEB1C9D5B}"/>
              </a:ext>
            </a:extLst>
          </p:cNvPr>
          <p:cNvPicPr>
            <a:picLocks noChangeAspect="1"/>
          </p:cNvPicPr>
          <p:nvPr/>
        </p:nvPicPr>
        <p:blipFill>
          <a:blip r:embed="rId2"/>
          <a:stretch>
            <a:fillRect/>
          </a:stretch>
        </p:blipFill>
        <p:spPr>
          <a:xfrm>
            <a:off x="286121" y="1071843"/>
            <a:ext cx="11249025" cy="5553075"/>
          </a:xfrm>
          <a:prstGeom prst="rect">
            <a:avLst/>
          </a:prstGeom>
        </p:spPr>
      </p:pic>
    </p:spTree>
    <p:extLst>
      <p:ext uri="{BB962C8B-B14F-4D97-AF65-F5344CB8AC3E}">
        <p14:creationId xmlns:p14="http://schemas.microsoft.com/office/powerpoint/2010/main" val="3136785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006D3-F803-95EF-9C0E-1DCC14150738}"/>
              </a:ext>
            </a:extLst>
          </p:cNvPr>
          <p:cNvSpPr>
            <a:spLocks noGrp="1"/>
          </p:cNvSpPr>
          <p:nvPr>
            <p:ph type="title"/>
          </p:nvPr>
        </p:nvSpPr>
        <p:spPr>
          <a:xfrm>
            <a:off x="1408855" y="2140301"/>
            <a:ext cx="8804290" cy="1826581"/>
          </a:xfrm>
        </p:spPr>
        <p:txBody>
          <a:bodyPr/>
          <a:lstStyle/>
          <a:p>
            <a:r>
              <a:rPr lang="en-US" dirty="0" err="1" smtClean="0"/>
              <a:t>alternat</a:t>
            </a:r>
            <a:r>
              <a:rPr lang="tr-TR" dirty="0" smtClean="0"/>
              <a:t>ı</a:t>
            </a:r>
            <a:r>
              <a:rPr lang="en-US" dirty="0" err="1" smtClean="0"/>
              <a:t>ve</a:t>
            </a:r>
            <a:r>
              <a:rPr lang="en-US" dirty="0" smtClean="0"/>
              <a:t> </a:t>
            </a:r>
            <a:r>
              <a:rPr lang="en-US" dirty="0"/>
              <a:t>fuel – development</a:t>
            </a:r>
          </a:p>
        </p:txBody>
      </p:sp>
    </p:spTree>
    <p:extLst>
      <p:ext uri="{BB962C8B-B14F-4D97-AF65-F5344CB8AC3E}">
        <p14:creationId xmlns:p14="http://schemas.microsoft.com/office/powerpoint/2010/main" val="4012337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74A2B2B-4D45-156E-CFD7-CA39AD563E74}"/>
              </a:ext>
            </a:extLst>
          </p:cNvPr>
          <p:cNvSpPr>
            <a:spLocks noGrp="1"/>
          </p:cNvSpPr>
          <p:nvPr>
            <p:ph type="title"/>
          </p:nvPr>
        </p:nvSpPr>
        <p:spPr>
          <a:xfrm>
            <a:off x="479999" y="403988"/>
            <a:ext cx="11340525" cy="591093"/>
          </a:xfrm>
        </p:spPr>
        <p:txBody>
          <a:bodyPr>
            <a:normAutofit fontScale="90000"/>
          </a:bodyPr>
          <a:lstStyle/>
          <a:p>
            <a:r>
              <a:rPr lang="en-US" dirty="0"/>
              <a:t>Developments in ship technologies</a:t>
            </a:r>
            <a:endParaRPr lang="en-GB" dirty="0"/>
          </a:p>
        </p:txBody>
      </p:sp>
      <p:pic>
        <p:nvPicPr>
          <p:cNvPr id="2" name="Content Placeholder 7">
            <a:extLst>
              <a:ext uri="{FF2B5EF4-FFF2-40B4-BE49-F238E27FC236}">
                <a16:creationId xmlns:a16="http://schemas.microsoft.com/office/drawing/2014/main" xmlns="" id="{34943648-BA28-533D-2C98-949A9EB32BAF}"/>
              </a:ext>
            </a:extLst>
          </p:cNvPr>
          <p:cNvPicPr>
            <a:picLocks noGrp="1" noChangeAspect="1"/>
          </p:cNvPicPr>
          <p:nvPr>
            <p:ph idx="1"/>
          </p:nvPr>
        </p:nvPicPr>
        <p:blipFill>
          <a:blip r:embed="rId2"/>
          <a:stretch>
            <a:fillRect/>
          </a:stretch>
        </p:blipFill>
        <p:spPr>
          <a:xfrm>
            <a:off x="479999" y="995081"/>
            <a:ext cx="11232002" cy="5458930"/>
          </a:xfrm>
        </p:spPr>
      </p:pic>
      <p:sp>
        <p:nvSpPr>
          <p:cNvPr id="3" name="Content Placeholder 8">
            <a:extLst>
              <a:ext uri="{FF2B5EF4-FFF2-40B4-BE49-F238E27FC236}">
                <a16:creationId xmlns:a16="http://schemas.microsoft.com/office/drawing/2014/main" xmlns="" id="{CAEA7F3E-E618-1D82-4987-A9ED06EA76D7}"/>
              </a:ext>
            </a:extLst>
          </p:cNvPr>
          <p:cNvSpPr txBox="1">
            <a:spLocks/>
          </p:cNvSpPr>
          <p:nvPr/>
        </p:nvSpPr>
        <p:spPr>
          <a:xfrm rot="16200000">
            <a:off x="-2373347" y="2068857"/>
            <a:ext cx="5760000" cy="270353"/>
          </a:xfrm>
          <a:prstGeom prst="rect">
            <a:avLst/>
          </a:prstGeom>
        </p:spPr>
        <p:txBody>
          <a:bodyPr anchor="ct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400" b="1" dirty="0"/>
              <a:t>Total number of ship technology projects by fuel</a:t>
            </a:r>
            <a:endParaRPr lang="en-GB" sz="1400" b="1" dirty="0"/>
          </a:p>
        </p:txBody>
      </p:sp>
    </p:spTree>
    <p:extLst>
      <p:ext uri="{BB962C8B-B14F-4D97-AF65-F5344CB8AC3E}">
        <p14:creationId xmlns:p14="http://schemas.microsoft.com/office/powerpoint/2010/main" val="2475448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006D3-F803-95EF-9C0E-1DCC14150738}"/>
              </a:ext>
            </a:extLst>
          </p:cNvPr>
          <p:cNvSpPr>
            <a:spLocks noGrp="1"/>
          </p:cNvSpPr>
          <p:nvPr>
            <p:ph type="title"/>
          </p:nvPr>
        </p:nvSpPr>
        <p:spPr>
          <a:xfrm>
            <a:off x="1408855" y="2140301"/>
            <a:ext cx="8804290" cy="1826581"/>
          </a:xfrm>
        </p:spPr>
        <p:txBody>
          <a:bodyPr/>
          <a:lstStyle/>
          <a:p>
            <a:r>
              <a:rPr lang="en-US" dirty="0" err="1" smtClean="0"/>
              <a:t>alternat</a:t>
            </a:r>
            <a:r>
              <a:rPr lang="tr-TR" dirty="0" smtClean="0"/>
              <a:t>ı</a:t>
            </a:r>
            <a:r>
              <a:rPr lang="en-US" dirty="0" err="1" smtClean="0"/>
              <a:t>ve</a:t>
            </a:r>
            <a:r>
              <a:rPr lang="en-US" dirty="0" smtClean="0"/>
              <a:t> </a:t>
            </a:r>
            <a:r>
              <a:rPr lang="en-US" dirty="0"/>
              <a:t>fuel – </a:t>
            </a:r>
            <a:r>
              <a:rPr lang="en-US" dirty="0" smtClean="0"/>
              <a:t>ex</a:t>
            </a:r>
            <a:r>
              <a:rPr lang="tr-TR" dirty="0" smtClean="0"/>
              <a:t>ı</a:t>
            </a:r>
            <a:r>
              <a:rPr lang="en-US" dirty="0" err="1" smtClean="0"/>
              <a:t>st</a:t>
            </a:r>
            <a:r>
              <a:rPr lang="tr-TR" dirty="0" smtClean="0"/>
              <a:t>ı</a:t>
            </a:r>
            <a:r>
              <a:rPr lang="en-US" dirty="0" smtClean="0"/>
              <a:t>ng </a:t>
            </a:r>
            <a:r>
              <a:rPr lang="en-US" dirty="0"/>
              <a:t>fleet</a:t>
            </a:r>
          </a:p>
        </p:txBody>
      </p:sp>
    </p:spTree>
    <p:extLst>
      <p:ext uri="{BB962C8B-B14F-4D97-AF65-F5344CB8AC3E}">
        <p14:creationId xmlns:p14="http://schemas.microsoft.com/office/powerpoint/2010/main" val="3454039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B19D59A-D283-2768-48FD-29A0C4712936}"/>
              </a:ext>
            </a:extLst>
          </p:cNvPr>
          <p:cNvSpPr txBox="1">
            <a:spLocks/>
          </p:cNvSpPr>
          <p:nvPr/>
        </p:nvSpPr>
        <p:spPr>
          <a:xfrm>
            <a:off x="267847" y="364746"/>
            <a:ext cx="7562988" cy="432000"/>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highlight>
                  <a:srgbClr val="FFFFFF"/>
                </a:highlight>
              </a:rPr>
              <a:t>Alternative fuel uptake</a:t>
            </a:r>
            <a:r>
              <a:rPr lang="en-GB" dirty="0"/>
              <a:t>: Existing fleet</a:t>
            </a:r>
          </a:p>
        </p:txBody>
      </p:sp>
      <p:sp>
        <p:nvSpPr>
          <p:cNvPr id="8" name="Content Placeholder 4">
            <a:extLst>
              <a:ext uri="{FF2B5EF4-FFF2-40B4-BE49-F238E27FC236}">
                <a16:creationId xmlns:a16="http://schemas.microsoft.com/office/drawing/2014/main" xmlns="" id="{F671FDC4-35C1-7F00-0E2E-5B2047574774}"/>
              </a:ext>
            </a:extLst>
          </p:cNvPr>
          <p:cNvSpPr txBox="1">
            <a:spLocks/>
          </p:cNvSpPr>
          <p:nvPr/>
        </p:nvSpPr>
        <p:spPr>
          <a:xfrm>
            <a:off x="267847" y="796746"/>
            <a:ext cx="11068024" cy="768000"/>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SG" sz="1400" b="1" dirty="0">
                <a:solidFill>
                  <a:schemeClr val="accent1"/>
                </a:solidFill>
              </a:rPr>
              <a:t>Currently, a meagre 1% of the global fleet has alternative fuel propulsion systems. </a:t>
            </a:r>
            <a:endParaRPr lang="en-IN" sz="1400" b="1" dirty="0">
              <a:solidFill>
                <a:schemeClr val="accent1"/>
              </a:solidFill>
            </a:endParaRPr>
          </a:p>
          <a:p>
            <a:pPr algn="just"/>
            <a:endParaRPr lang="en-US" dirty="0"/>
          </a:p>
        </p:txBody>
      </p:sp>
      <p:graphicFrame>
        <p:nvGraphicFramePr>
          <p:cNvPr id="11" name="Chart 10">
            <a:extLst>
              <a:ext uri="{FF2B5EF4-FFF2-40B4-BE49-F238E27FC236}">
                <a16:creationId xmlns:a16="http://schemas.microsoft.com/office/drawing/2014/main" xmlns="" id="{8F37C883-8B29-1DCF-1834-6AAF664D1059}"/>
              </a:ext>
            </a:extLst>
          </p:cNvPr>
          <p:cNvGraphicFramePr>
            <a:graphicFrameLocks/>
          </p:cNvGraphicFramePr>
          <p:nvPr>
            <p:extLst>
              <p:ext uri="{D42A27DB-BD31-4B8C-83A1-F6EECF244321}">
                <p14:modId xmlns:p14="http://schemas.microsoft.com/office/powerpoint/2010/main" val="243445926"/>
              </p:ext>
            </p:extLst>
          </p:nvPr>
        </p:nvGraphicFramePr>
        <p:xfrm>
          <a:off x="422075" y="1228746"/>
          <a:ext cx="5519698"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xmlns="" id="{5C231D28-0299-437B-988A-9989E1C7C2C7}"/>
              </a:ext>
            </a:extLst>
          </p:cNvPr>
          <p:cNvGraphicFramePr>
            <a:graphicFrameLocks/>
          </p:cNvGraphicFramePr>
          <p:nvPr>
            <p:extLst>
              <p:ext uri="{D42A27DB-BD31-4B8C-83A1-F6EECF244321}">
                <p14:modId xmlns:p14="http://schemas.microsoft.com/office/powerpoint/2010/main" val="1876980772"/>
              </p:ext>
            </p:extLst>
          </p:nvPr>
        </p:nvGraphicFramePr>
        <p:xfrm>
          <a:off x="6096000" y="1228746"/>
          <a:ext cx="5065619"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xmlns="" id="{F1CB6621-712C-40E1-A808-4847C55EEAFA}"/>
              </a:ext>
            </a:extLst>
          </p:cNvPr>
          <p:cNvGraphicFramePr>
            <a:graphicFrameLocks/>
          </p:cNvGraphicFramePr>
          <p:nvPr>
            <p:extLst>
              <p:ext uri="{D42A27DB-BD31-4B8C-83A1-F6EECF244321}">
                <p14:modId xmlns:p14="http://schemas.microsoft.com/office/powerpoint/2010/main" val="272161436"/>
              </p:ext>
            </p:extLst>
          </p:nvPr>
        </p:nvGraphicFramePr>
        <p:xfrm>
          <a:off x="649115" y="3871077"/>
          <a:ext cx="5065618"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xmlns="" id="{1FE91083-00CF-4F05-9BEC-480E52AD6464}"/>
              </a:ext>
            </a:extLst>
          </p:cNvPr>
          <p:cNvGraphicFramePr>
            <a:graphicFrameLocks/>
          </p:cNvGraphicFramePr>
          <p:nvPr>
            <p:extLst>
              <p:ext uri="{D42A27DB-BD31-4B8C-83A1-F6EECF244321}">
                <p14:modId xmlns:p14="http://schemas.microsoft.com/office/powerpoint/2010/main" val="516181644"/>
              </p:ext>
            </p:extLst>
          </p:nvPr>
        </p:nvGraphicFramePr>
        <p:xfrm>
          <a:off x="6190789" y="3871077"/>
          <a:ext cx="487604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71754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B19D59A-D283-2768-48FD-29A0C4712936}"/>
              </a:ext>
            </a:extLst>
          </p:cNvPr>
          <p:cNvSpPr txBox="1">
            <a:spLocks/>
          </p:cNvSpPr>
          <p:nvPr/>
        </p:nvSpPr>
        <p:spPr>
          <a:xfrm>
            <a:off x="267847" y="364746"/>
            <a:ext cx="7562988" cy="432000"/>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highlight>
                  <a:srgbClr val="FFFFFF"/>
                </a:highlight>
              </a:rPr>
              <a:t>Alternative fuel uptake</a:t>
            </a:r>
            <a:r>
              <a:rPr lang="en-GB" dirty="0"/>
              <a:t>: Existing fleet</a:t>
            </a:r>
          </a:p>
        </p:txBody>
      </p:sp>
      <p:graphicFrame>
        <p:nvGraphicFramePr>
          <p:cNvPr id="2" name="Chart 1">
            <a:extLst>
              <a:ext uri="{FF2B5EF4-FFF2-40B4-BE49-F238E27FC236}">
                <a16:creationId xmlns:a16="http://schemas.microsoft.com/office/drawing/2014/main" xmlns="" id="{D4287E2D-A0D3-405D-9321-55A63A484A12}"/>
              </a:ext>
            </a:extLst>
          </p:cNvPr>
          <p:cNvGraphicFramePr>
            <a:graphicFrameLocks/>
          </p:cNvGraphicFramePr>
          <p:nvPr>
            <p:extLst>
              <p:ext uri="{D42A27DB-BD31-4B8C-83A1-F6EECF244321}">
                <p14:modId xmlns:p14="http://schemas.microsoft.com/office/powerpoint/2010/main" val="3884203893"/>
              </p:ext>
            </p:extLst>
          </p:nvPr>
        </p:nvGraphicFramePr>
        <p:xfrm>
          <a:off x="510988" y="868735"/>
          <a:ext cx="5082988"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xmlns="" id="{9DF3AC7C-604B-4C24-AA24-7BCD01B41305}"/>
              </a:ext>
            </a:extLst>
          </p:cNvPr>
          <p:cNvGraphicFramePr>
            <a:graphicFrameLocks/>
          </p:cNvGraphicFramePr>
          <p:nvPr>
            <p:extLst>
              <p:ext uri="{D42A27DB-BD31-4B8C-83A1-F6EECF244321}">
                <p14:modId xmlns:p14="http://schemas.microsoft.com/office/powerpoint/2010/main" val="421885570"/>
              </p:ext>
            </p:extLst>
          </p:nvPr>
        </p:nvGraphicFramePr>
        <p:xfrm>
          <a:off x="6096000" y="868735"/>
          <a:ext cx="5585012"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xmlns="" id="{46F3ACB5-38A9-D5D0-DEC3-E88F127511C0}"/>
              </a:ext>
            </a:extLst>
          </p:cNvPr>
          <p:cNvGraphicFramePr>
            <a:graphicFrameLocks/>
          </p:cNvGraphicFramePr>
          <p:nvPr>
            <p:extLst>
              <p:ext uri="{D42A27DB-BD31-4B8C-83A1-F6EECF244321}">
                <p14:modId xmlns:p14="http://schemas.microsoft.com/office/powerpoint/2010/main" val="1684785263"/>
              </p:ext>
            </p:extLst>
          </p:nvPr>
        </p:nvGraphicFramePr>
        <p:xfrm>
          <a:off x="745588" y="3644152"/>
          <a:ext cx="4848388" cy="28491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xmlns="" id="{0F4DA46E-2629-4500-AF98-0C0160650761}"/>
              </a:ext>
            </a:extLst>
          </p:cNvPr>
          <p:cNvGraphicFramePr>
            <a:graphicFrameLocks/>
          </p:cNvGraphicFramePr>
          <p:nvPr>
            <p:extLst>
              <p:ext uri="{D42A27DB-BD31-4B8C-83A1-F6EECF244321}">
                <p14:modId xmlns:p14="http://schemas.microsoft.com/office/powerpoint/2010/main" val="3078050912"/>
              </p:ext>
            </p:extLst>
          </p:nvPr>
        </p:nvGraphicFramePr>
        <p:xfrm>
          <a:off x="6096000" y="3644153"/>
          <a:ext cx="5350412"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8724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B19D59A-D283-2768-48FD-29A0C4712936}"/>
              </a:ext>
            </a:extLst>
          </p:cNvPr>
          <p:cNvSpPr txBox="1">
            <a:spLocks/>
          </p:cNvSpPr>
          <p:nvPr/>
        </p:nvSpPr>
        <p:spPr>
          <a:xfrm>
            <a:off x="267847" y="364746"/>
            <a:ext cx="7562988" cy="432000"/>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highlight>
                  <a:srgbClr val="FFFFFF"/>
                </a:highlight>
              </a:rPr>
              <a:t>Alternative fuel uptake</a:t>
            </a:r>
            <a:r>
              <a:rPr lang="en-GB" dirty="0"/>
              <a:t>: Existing fleet</a:t>
            </a:r>
          </a:p>
        </p:txBody>
      </p:sp>
      <p:graphicFrame>
        <p:nvGraphicFramePr>
          <p:cNvPr id="2" name="Chart 1">
            <a:extLst>
              <a:ext uri="{FF2B5EF4-FFF2-40B4-BE49-F238E27FC236}">
                <a16:creationId xmlns:a16="http://schemas.microsoft.com/office/drawing/2014/main" xmlns="" id="{704FCE43-6C13-4842-A166-F2AC95D73EE7}"/>
              </a:ext>
            </a:extLst>
          </p:cNvPr>
          <p:cNvGraphicFramePr>
            <a:graphicFrameLocks/>
          </p:cNvGraphicFramePr>
          <p:nvPr>
            <p:extLst>
              <p:ext uri="{D42A27DB-BD31-4B8C-83A1-F6EECF244321}">
                <p14:modId xmlns:p14="http://schemas.microsoft.com/office/powerpoint/2010/main" val="2265644072"/>
              </p:ext>
            </p:extLst>
          </p:nvPr>
        </p:nvGraphicFramePr>
        <p:xfrm>
          <a:off x="492499" y="796746"/>
          <a:ext cx="5233052" cy="29280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xmlns="" id="{9EAD8BF9-5BFD-486B-B61C-55FBFD983006}"/>
              </a:ext>
            </a:extLst>
          </p:cNvPr>
          <p:cNvGraphicFramePr>
            <a:graphicFrameLocks/>
          </p:cNvGraphicFramePr>
          <p:nvPr>
            <p:extLst>
              <p:ext uri="{D42A27DB-BD31-4B8C-83A1-F6EECF244321}">
                <p14:modId xmlns:p14="http://schemas.microsoft.com/office/powerpoint/2010/main" val="208739201"/>
              </p:ext>
            </p:extLst>
          </p:nvPr>
        </p:nvGraphicFramePr>
        <p:xfrm>
          <a:off x="5937197" y="796745"/>
          <a:ext cx="4842462" cy="29280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xmlns="" id="{0518FFFC-5EBD-4F5D-9976-FDD4B02EA284}"/>
              </a:ext>
            </a:extLst>
          </p:cNvPr>
          <p:cNvGraphicFramePr>
            <a:graphicFrameLocks/>
          </p:cNvGraphicFramePr>
          <p:nvPr>
            <p:extLst>
              <p:ext uri="{D42A27DB-BD31-4B8C-83A1-F6EECF244321}">
                <p14:modId xmlns:p14="http://schemas.microsoft.com/office/powerpoint/2010/main" val="2051252211"/>
              </p:ext>
            </p:extLst>
          </p:nvPr>
        </p:nvGraphicFramePr>
        <p:xfrm>
          <a:off x="492499" y="3603812"/>
          <a:ext cx="5444940" cy="28642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xmlns="" id="{FD6A9B3B-16BB-48E4-9523-23C36D192A4B}"/>
              </a:ext>
            </a:extLst>
          </p:cNvPr>
          <p:cNvGraphicFramePr>
            <a:graphicFrameLocks/>
          </p:cNvGraphicFramePr>
          <p:nvPr>
            <p:extLst>
              <p:ext uri="{D42A27DB-BD31-4B8C-83A1-F6EECF244321}">
                <p14:modId xmlns:p14="http://schemas.microsoft.com/office/powerpoint/2010/main" val="469895044"/>
              </p:ext>
            </p:extLst>
          </p:nvPr>
        </p:nvGraphicFramePr>
        <p:xfrm>
          <a:off x="6096000" y="3603811"/>
          <a:ext cx="4692065" cy="28642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96779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B19D59A-D283-2768-48FD-29A0C4712936}"/>
              </a:ext>
            </a:extLst>
          </p:cNvPr>
          <p:cNvSpPr txBox="1">
            <a:spLocks/>
          </p:cNvSpPr>
          <p:nvPr/>
        </p:nvSpPr>
        <p:spPr>
          <a:xfrm>
            <a:off x="267847" y="364746"/>
            <a:ext cx="7562988" cy="432000"/>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highlight>
                  <a:srgbClr val="FFFFFF"/>
                </a:highlight>
              </a:rPr>
              <a:t>Alternative fuel uptake</a:t>
            </a:r>
            <a:r>
              <a:rPr lang="en-GB" dirty="0"/>
              <a:t>: Existing fleet</a:t>
            </a:r>
          </a:p>
        </p:txBody>
      </p:sp>
      <p:graphicFrame>
        <p:nvGraphicFramePr>
          <p:cNvPr id="2" name="Chart 1">
            <a:extLst>
              <a:ext uri="{FF2B5EF4-FFF2-40B4-BE49-F238E27FC236}">
                <a16:creationId xmlns:a16="http://schemas.microsoft.com/office/drawing/2014/main" xmlns="" id="{89C207CE-0F90-4F82-BA7C-AE8B417DC39F}"/>
              </a:ext>
            </a:extLst>
          </p:cNvPr>
          <p:cNvGraphicFramePr>
            <a:graphicFrameLocks/>
          </p:cNvGraphicFramePr>
          <p:nvPr>
            <p:extLst>
              <p:ext uri="{D42A27DB-BD31-4B8C-83A1-F6EECF244321}">
                <p14:modId xmlns:p14="http://schemas.microsoft.com/office/powerpoint/2010/main" val="3209523030"/>
              </p:ext>
            </p:extLst>
          </p:nvPr>
        </p:nvGraphicFramePr>
        <p:xfrm>
          <a:off x="781384" y="685800"/>
          <a:ext cx="459105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xmlns="" id="{5ACD95C2-6537-4C6F-B091-FF7B93515615}"/>
              </a:ext>
            </a:extLst>
          </p:cNvPr>
          <p:cNvGraphicFramePr>
            <a:graphicFrameLocks/>
          </p:cNvGraphicFramePr>
          <p:nvPr>
            <p:extLst>
              <p:ext uri="{D42A27DB-BD31-4B8C-83A1-F6EECF244321}">
                <p14:modId xmlns:p14="http://schemas.microsoft.com/office/powerpoint/2010/main" val="3192774458"/>
              </p:ext>
            </p:extLst>
          </p:nvPr>
        </p:nvGraphicFramePr>
        <p:xfrm>
          <a:off x="5902298" y="685800"/>
          <a:ext cx="4582886" cy="28541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xmlns="" id="{69DC4F90-AF30-467A-9E99-9E66F3869E65}"/>
              </a:ext>
            </a:extLst>
          </p:cNvPr>
          <p:cNvGraphicFramePr>
            <a:graphicFrameLocks/>
          </p:cNvGraphicFramePr>
          <p:nvPr>
            <p:extLst>
              <p:ext uri="{D42A27DB-BD31-4B8C-83A1-F6EECF244321}">
                <p14:modId xmlns:p14="http://schemas.microsoft.com/office/powerpoint/2010/main" val="3191256483"/>
              </p:ext>
            </p:extLst>
          </p:nvPr>
        </p:nvGraphicFramePr>
        <p:xfrm>
          <a:off x="494360" y="3539946"/>
          <a:ext cx="4878073"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xmlns="" id="{E5C6E7F2-FA3C-4725-A5C3-D64564CE85A5}"/>
              </a:ext>
            </a:extLst>
          </p:cNvPr>
          <p:cNvGraphicFramePr>
            <a:graphicFrameLocks/>
          </p:cNvGraphicFramePr>
          <p:nvPr>
            <p:extLst>
              <p:ext uri="{D42A27DB-BD31-4B8C-83A1-F6EECF244321}">
                <p14:modId xmlns:p14="http://schemas.microsoft.com/office/powerpoint/2010/main" val="525253705"/>
              </p:ext>
            </p:extLst>
          </p:nvPr>
        </p:nvGraphicFramePr>
        <p:xfrm>
          <a:off x="5894134" y="3539946"/>
          <a:ext cx="459105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72891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820753" y="477078"/>
            <a:ext cx="5501611" cy="5989983"/>
          </a:xfrm>
          <a:prstGeom prst="rect">
            <a:avLst/>
          </a:prstGeom>
        </p:spPr>
      </p:pic>
    </p:spTree>
    <p:extLst>
      <p:ext uri="{BB962C8B-B14F-4D97-AF65-F5344CB8AC3E}">
        <p14:creationId xmlns:p14="http://schemas.microsoft.com/office/powerpoint/2010/main" val="2845138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B19D59A-D283-2768-48FD-29A0C4712936}"/>
              </a:ext>
            </a:extLst>
          </p:cNvPr>
          <p:cNvSpPr txBox="1">
            <a:spLocks/>
          </p:cNvSpPr>
          <p:nvPr/>
        </p:nvSpPr>
        <p:spPr>
          <a:xfrm>
            <a:off x="267847" y="364746"/>
            <a:ext cx="7562988" cy="432000"/>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highlight>
                  <a:srgbClr val="FFFFFF"/>
                </a:highlight>
              </a:rPr>
              <a:t>Alternative fuel uptake</a:t>
            </a:r>
            <a:r>
              <a:rPr lang="en-GB" dirty="0"/>
              <a:t>: Existing fleet</a:t>
            </a:r>
          </a:p>
        </p:txBody>
      </p:sp>
      <p:graphicFrame>
        <p:nvGraphicFramePr>
          <p:cNvPr id="2" name="Chart 1">
            <a:extLst>
              <a:ext uri="{FF2B5EF4-FFF2-40B4-BE49-F238E27FC236}">
                <a16:creationId xmlns:a16="http://schemas.microsoft.com/office/drawing/2014/main" xmlns="" id="{DF194E9E-72AB-4F9D-910C-1FCF634004E5}"/>
              </a:ext>
            </a:extLst>
          </p:cNvPr>
          <p:cNvGraphicFramePr>
            <a:graphicFrameLocks/>
          </p:cNvGraphicFramePr>
          <p:nvPr>
            <p:extLst>
              <p:ext uri="{D42A27DB-BD31-4B8C-83A1-F6EECF244321}">
                <p14:modId xmlns:p14="http://schemas.microsoft.com/office/powerpoint/2010/main" val="2507098325"/>
              </p:ext>
            </p:extLst>
          </p:nvPr>
        </p:nvGraphicFramePr>
        <p:xfrm>
          <a:off x="415897" y="796746"/>
          <a:ext cx="5374741" cy="29011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xmlns="" id="{A94961A2-F5B3-4239-9096-FAB4B2B16F3F}"/>
              </a:ext>
            </a:extLst>
          </p:cNvPr>
          <p:cNvGraphicFramePr>
            <a:graphicFrameLocks/>
          </p:cNvGraphicFramePr>
          <p:nvPr>
            <p:extLst>
              <p:ext uri="{D42A27DB-BD31-4B8C-83A1-F6EECF244321}">
                <p14:modId xmlns:p14="http://schemas.microsoft.com/office/powerpoint/2010/main" val="3750399094"/>
              </p:ext>
            </p:extLst>
          </p:nvPr>
        </p:nvGraphicFramePr>
        <p:xfrm>
          <a:off x="5790638" y="796745"/>
          <a:ext cx="5374741" cy="29011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xmlns="" id="{1BAD8B58-8EF0-4206-9DDC-CACA5DE80CDE}"/>
              </a:ext>
            </a:extLst>
          </p:cNvPr>
          <p:cNvGraphicFramePr>
            <a:graphicFrameLocks/>
          </p:cNvGraphicFramePr>
          <p:nvPr>
            <p:extLst>
              <p:ext uri="{D42A27DB-BD31-4B8C-83A1-F6EECF244321}">
                <p14:modId xmlns:p14="http://schemas.microsoft.com/office/powerpoint/2010/main" val="1379512730"/>
              </p:ext>
            </p:extLst>
          </p:nvPr>
        </p:nvGraphicFramePr>
        <p:xfrm>
          <a:off x="407733" y="3697940"/>
          <a:ext cx="4896411" cy="27432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xmlns="" id="{3BC0613B-E91B-410C-A9B9-61B9CA668216}"/>
              </a:ext>
            </a:extLst>
          </p:cNvPr>
          <p:cNvGraphicFramePr>
            <a:graphicFrameLocks/>
          </p:cNvGraphicFramePr>
          <p:nvPr>
            <p:extLst>
              <p:ext uri="{D42A27DB-BD31-4B8C-83A1-F6EECF244321}">
                <p14:modId xmlns:p14="http://schemas.microsoft.com/office/powerpoint/2010/main" val="3767763056"/>
              </p:ext>
            </p:extLst>
          </p:nvPr>
        </p:nvGraphicFramePr>
        <p:xfrm>
          <a:off x="6095999" y="3697939"/>
          <a:ext cx="4896411" cy="27432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602269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B19D59A-D283-2768-48FD-29A0C4712936}"/>
              </a:ext>
            </a:extLst>
          </p:cNvPr>
          <p:cNvSpPr txBox="1">
            <a:spLocks/>
          </p:cNvSpPr>
          <p:nvPr/>
        </p:nvSpPr>
        <p:spPr>
          <a:xfrm>
            <a:off x="267847" y="364746"/>
            <a:ext cx="7562988" cy="432000"/>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highlight>
                  <a:srgbClr val="FFFFFF"/>
                </a:highlight>
              </a:rPr>
              <a:t>Alternative fuel uptake</a:t>
            </a:r>
            <a:r>
              <a:rPr lang="en-GB" dirty="0"/>
              <a:t>: Existing fleet</a:t>
            </a:r>
          </a:p>
        </p:txBody>
      </p:sp>
      <p:graphicFrame>
        <p:nvGraphicFramePr>
          <p:cNvPr id="2" name="Chart 1">
            <a:extLst>
              <a:ext uri="{FF2B5EF4-FFF2-40B4-BE49-F238E27FC236}">
                <a16:creationId xmlns:a16="http://schemas.microsoft.com/office/drawing/2014/main" xmlns="" id="{176C5AE0-FCB9-4229-B39F-F4E7DBD9D786}"/>
              </a:ext>
            </a:extLst>
          </p:cNvPr>
          <p:cNvGraphicFramePr>
            <a:graphicFrameLocks/>
          </p:cNvGraphicFramePr>
          <p:nvPr>
            <p:extLst>
              <p:ext uri="{D42A27DB-BD31-4B8C-83A1-F6EECF244321}">
                <p14:modId xmlns:p14="http://schemas.microsoft.com/office/powerpoint/2010/main" val="2659215951"/>
              </p:ext>
            </p:extLst>
          </p:nvPr>
        </p:nvGraphicFramePr>
        <p:xfrm>
          <a:off x="474969" y="796746"/>
          <a:ext cx="4830457" cy="27521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xmlns="" id="{AF600D2E-A288-4C50-AB6C-E7700AC4EF16}"/>
              </a:ext>
            </a:extLst>
          </p:cNvPr>
          <p:cNvGraphicFramePr>
            <a:graphicFrameLocks/>
          </p:cNvGraphicFramePr>
          <p:nvPr>
            <p:extLst>
              <p:ext uri="{D42A27DB-BD31-4B8C-83A1-F6EECF244321}">
                <p14:modId xmlns:p14="http://schemas.microsoft.com/office/powerpoint/2010/main" val="239629863"/>
              </p:ext>
            </p:extLst>
          </p:nvPr>
        </p:nvGraphicFramePr>
        <p:xfrm>
          <a:off x="5512548" y="805701"/>
          <a:ext cx="510856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xmlns="" id="{0FDC07E0-CBC3-423C-B452-971911B5EE55}"/>
              </a:ext>
            </a:extLst>
          </p:cNvPr>
          <p:cNvGraphicFramePr>
            <a:graphicFrameLocks/>
          </p:cNvGraphicFramePr>
          <p:nvPr>
            <p:extLst>
              <p:ext uri="{D42A27DB-BD31-4B8C-83A1-F6EECF244321}">
                <p14:modId xmlns:p14="http://schemas.microsoft.com/office/powerpoint/2010/main" val="821075007"/>
              </p:ext>
            </p:extLst>
          </p:nvPr>
        </p:nvGraphicFramePr>
        <p:xfrm>
          <a:off x="483134" y="3548900"/>
          <a:ext cx="5029414" cy="27342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xmlns="" id="{AB0EE753-E6F0-40E0-9ECC-DBC8809F3935}"/>
              </a:ext>
            </a:extLst>
          </p:cNvPr>
          <p:cNvGraphicFramePr>
            <a:graphicFrameLocks/>
          </p:cNvGraphicFramePr>
          <p:nvPr>
            <p:extLst>
              <p:ext uri="{D42A27DB-BD31-4B8C-83A1-F6EECF244321}">
                <p14:modId xmlns:p14="http://schemas.microsoft.com/office/powerpoint/2010/main" val="912627087"/>
              </p:ext>
            </p:extLst>
          </p:nvPr>
        </p:nvGraphicFramePr>
        <p:xfrm>
          <a:off x="5780397" y="3528450"/>
          <a:ext cx="5108559"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252211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006D3-F803-95EF-9C0E-1DCC14150738}"/>
              </a:ext>
            </a:extLst>
          </p:cNvPr>
          <p:cNvSpPr>
            <a:spLocks noGrp="1"/>
          </p:cNvSpPr>
          <p:nvPr>
            <p:ph type="title"/>
          </p:nvPr>
        </p:nvSpPr>
        <p:spPr>
          <a:xfrm>
            <a:off x="1408855" y="2140301"/>
            <a:ext cx="8804290" cy="1826581"/>
          </a:xfrm>
        </p:spPr>
        <p:txBody>
          <a:bodyPr/>
          <a:lstStyle/>
          <a:p>
            <a:r>
              <a:rPr lang="en-US" dirty="0" err="1" smtClean="0"/>
              <a:t>alternat</a:t>
            </a:r>
            <a:r>
              <a:rPr lang="tr-TR" dirty="0" smtClean="0"/>
              <a:t>ı</a:t>
            </a:r>
            <a:r>
              <a:rPr lang="en-US" dirty="0" err="1" smtClean="0"/>
              <a:t>ve</a:t>
            </a:r>
            <a:r>
              <a:rPr lang="en-US" dirty="0" smtClean="0"/>
              <a:t> </a:t>
            </a:r>
            <a:r>
              <a:rPr lang="en-US" dirty="0"/>
              <a:t>fuel – orderbook</a:t>
            </a:r>
          </a:p>
        </p:txBody>
      </p:sp>
    </p:spTree>
    <p:extLst>
      <p:ext uri="{BB962C8B-B14F-4D97-AF65-F5344CB8AC3E}">
        <p14:creationId xmlns:p14="http://schemas.microsoft.com/office/powerpoint/2010/main" val="33669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B19D59A-D283-2768-48FD-29A0C4712936}"/>
              </a:ext>
            </a:extLst>
          </p:cNvPr>
          <p:cNvSpPr txBox="1">
            <a:spLocks/>
          </p:cNvSpPr>
          <p:nvPr/>
        </p:nvSpPr>
        <p:spPr>
          <a:xfrm>
            <a:off x="296716" y="405495"/>
            <a:ext cx="7562988" cy="432000"/>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highlight>
                  <a:srgbClr val="FFFFFF"/>
                </a:highlight>
              </a:rPr>
              <a:t>Alternative fuel uptake</a:t>
            </a:r>
            <a:r>
              <a:rPr lang="en-GB" dirty="0"/>
              <a:t>: Orderbook</a:t>
            </a:r>
          </a:p>
        </p:txBody>
      </p:sp>
      <p:sp>
        <p:nvSpPr>
          <p:cNvPr id="8" name="Content Placeholder 4">
            <a:extLst>
              <a:ext uri="{FF2B5EF4-FFF2-40B4-BE49-F238E27FC236}">
                <a16:creationId xmlns:a16="http://schemas.microsoft.com/office/drawing/2014/main" xmlns="" id="{F671FDC4-35C1-7F00-0E2E-5B2047574774}"/>
              </a:ext>
            </a:extLst>
          </p:cNvPr>
          <p:cNvSpPr txBox="1">
            <a:spLocks/>
          </p:cNvSpPr>
          <p:nvPr/>
        </p:nvSpPr>
        <p:spPr>
          <a:xfrm>
            <a:off x="296716" y="621495"/>
            <a:ext cx="10581955" cy="768000"/>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SG" sz="1400" b="1" dirty="0">
                <a:solidFill>
                  <a:schemeClr val="accent1"/>
                </a:solidFill>
              </a:rPr>
              <a:t>Orderbook is fast catching up with 22% of new orders having low or zero carbon propulsion system.</a:t>
            </a:r>
            <a:endParaRPr lang="en-US" dirty="0"/>
          </a:p>
        </p:txBody>
      </p:sp>
      <p:graphicFrame>
        <p:nvGraphicFramePr>
          <p:cNvPr id="11" name="Chart 10">
            <a:extLst>
              <a:ext uri="{FF2B5EF4-FFF2-40B4-BE49-F238E27FC236}">
                <a16:creationId xmlns:a16="http://schemas.microsoft.com/office/drawing/2014/main" xmlns="" id="{C3DD5A2F-8165-5DE3-E401-0128C968D460}"/>
              </a:ext>
            </a:extLst>
          </p:cNvPr>
          <p:cNvGraphicFramePr>
            <a:graphicFrameLocks/>
          </p:cNvGraphicFramePr>
          <p:nvPr>
            <p:extLst>
              <p:ext uri="{D42A27DB-BD31-4B8C-83A1-F6EECF244321}">
                <p14:modId xmlns:p14="http://schemas.microsoft.com/office/powerpoint/2010/main" val="3164228581"/>
              </p:ext>
            </p:extLst>
          </p:nvPr>
        </p:nvGraphicFramePr>
        <p:xfrm>
          <a:off x="373613" y="1053495"/>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xmlns="" id="{ACCCDB4E-5688-4C76-8C7E-7530DE0F1687}"/>
              </a:ext>
            </a:extLst>
          </p:cNvPr>
          <p:cNvGraphicFramePr>
            <a:graphicFrameLocks/>
          </p:cNvGraphicFramePr>
          <p:nvPr>
            <p:extLst>
              <p:ext uri="{D42A27DB-BD31-4B8C-83A1-F6EECF244321}">
                <p14:modId xmlns:p14="http://schemas.microsoft.com/office/powerpoint/2010/main" val="393525433"/>
              </p:ext>
            </p:extLst>
          </p:nvPr>
        </p:nvGraphicFramePr>
        <p:xfrm>
          <a:off x="6306671" y="105191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xmlns="" id="{8E90AD2E-02ED-4D34-8357-7DBDD01C0332}"/>
              </a:ext>
            </a:extLst>
          </p:cNvPr>
          <p:cNvGraphicFramePr>
            <a:graphicFrameLocks/>
          </p:cNvGraphicFramePr>
          <p:nvPr>
            <p:extLst>
              <p:ext uri="{D42A27DB-BD31-4B8C-83A1-F6EECF244321}">
                <p14:modId xmlns:p14="http://schemas.microsoft.com/office/powerpoint/2010/main" val="3659625359"/>
              </p:ext>
            </p:extLst>
          </p:nvPr>
        </p:nvGraphicFramePr>
        <p:xfrm>
          <a:off x="373613" y="3709305"/>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xmlns="" id="{3241B917-332D-4E60-920B-CD42B3CC8179}"/>
              </a:ext>
            </a:extLst>
          </p:cNvPr>
          <p:cNvGraphicFramePr>
            <a:graphicFrameLocks/>
          </p:cNvGraphicFramePr>
          <p:nvPr>
            <p:extLst>
              <p:ext uri="{D42A27DB-BD31-4B8C-83A1-F6EECF244321}">
                <p14:modId xmlns:p14="http://schemas.microsoft.com/office/powerpoint/2010/main" val="2253548775"/>
              </p:ext>
            </p:extLst>
          </p:nvPr>
        </p:nvGraphicFramePr>
        <p:xfrm>
          <a:off x="6306671" y="3709305"/>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6447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B19D59A-D283-2768-48FD-29A0C4712936}"/>
              </a:ext>
            </a:extLst>
          </p:cNvPr>
          <p:cNvSpPr txBox="1">
            <a:spLocks/>
          </p:cNvSpPr>
          <p:nvPr/>
        </p:nvSpPr>
        <p:spPr>
          <a:xfrm>
            <a:off x="296716" y="405495"/>
            <a:ext cx="7562988" cy="432000"/>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highlight>
                  <a:srgbClr val="FFFFFF"/>
                </a:highlight>
              </a:rPr>
              <a:t>Alternative fuel uptake</a:t>
            </a:r>
            <a:r>
              <a:rPr lang="en-GB" dirty="0"/>
              <a:t>: Orderbook</a:t>
            </a:r>
          </a:p>
        </p:txBody>
      </p:sp>
      <p:graphicFrame>
        <p:nvGraphicFramePr>
          <p:cNvPr id="2" name="Chart 1">
            <a:extLst>
              <a:ext uri="{FF2B5EF4-FFF2-40B4-BE49-F238E27FC236}">
                <a16:creationId xmlns:a16="http://schemas.microsoft.com/office/drawing/2014/main" xmlns="" id="{12848577-1DC2-4125-81A4-58B832209FA3}"/>
              </a:ext>
            </a:extLst>
          </p:cNvPr>
          <p:cNvGraphicFramePr>
            <a:graphicFrameLocks/>
          </p:cNvGraphicFramePr>
          <p:nvPr>
            <p:extLst>
              <p:ext uri="{D42A27DB-BD31-4B8C-83A1-F6EECF244321}">
                <p14:modId xmlns:p14="http://schemas.microsoft.com/office/powerpoint/2010/main" val="1605610981"/>
              </p:ext>
            </p:extLst>
          </p:nvPr>
        </p:nvGraphicFramePr>
        <p:xfrm>
          <a:off x="484872" y="837495"/>
          <a:ext cx="5100001"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xmlns="" id="{24D49F68-68F9-4BE8-9551-15A2B74CAA9A}"/>
              </a:ext>
            </a:extLst>
          </p:cNvPr>
          <p:cNvGraphicFramePr>
            <a:graphicFrameLocks/>
          </p:cNvGraphicFramePr>
          <p:nvPr>
            <p:extLst>
              <p:ext uri="{D42A27DB-BD31-4B8C-83A1-F6EECF244321}">
                <p14:modId xmlns:p14="http://schemas.microsoft.com/office/powerpoint/2010/main" val="2964778133"/>
              </p:ext>
            </p:extLst>
          </p:nvPr>
        </p:nvGraphicFramePr>
        <p:xfrm>
          <a:off x="5894295" y="837495"/>
          <a:ext cx="5100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xmlns="" id="{9F631A47-14FC-4BC1-9CAA-E0307DC920ED}"/>
              </a:ext>
            </a:extLst>
          </p:cNvPr>
          <p:cNvGraphicFramePr>
            <a:graphicFrameLocks/>
          </p:cNvGraphicFramePr>
          <p:nvPr>
            <p:extLst>
              <p:ext uri="{D42A27DB-BD31-4B8C-83A1-F6EECF244321}">
                <p14:modId xmlns:p14="http://schemas.microsoft.com/office/powerpoint/2010/main" val="3211790164"/>
              </p:ext>
            </p:extLst>
          </p:nvPr>
        </p:nvGraphicFramePr>
        <p:xfrm>
          <a:off x="484872" y="3545993"/>
          <a:ext cx="4965757" cy="28718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xmlns="" id="{2AC6BD54-A215-4066-9053-6D1F3751BBF1}"/>
              </a:ext>
            </a:extLst>
          </p:cNvPr>
          <p:cNvGraphicFramePr>
            <a:graphicFrameLocks/>
          </p:cNvGraphicFramePr>
          <p:nvPr>
            <p:extLst>
              <p:ext uri="{D42A27DB-BD31-4B8C-83A1-F6EECF244321}">
                <p14:modId xmlns:p14="http://schemas.microsoft.com/office/powerpoint/2010/main" val="3275230247"/>
              </p:ext>
            </p:extLst>
          </p:nvPr>
        </p:nvGraphicFramePr>
        <p:xfrm>
          <a:off x="6096001" y="3580695"/>
          <a:ext cx="4898294" cy="283359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24728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B19D59A-D283-2768-48FD-29A0C4712936}"/>
              </a:ext>
            </a:extLst>
          </p:cNvPr>
          <p:cNvSpPr txBox="1">
            <a:spLocks/>
          </p:cNvSpPr>
          <p:nvPr/>
        </p:nvSpPr>
        <p:spPr>
          <a:xfrm>
            <a:off x="296716" y="405495"/>
            <a:ext cx="7562988" cy="432000"/>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highlight>
                  <a:srgbClr val="FFFFFF"/>
                </a:highlight>
              </a:rPr>
              <a:t>Alternative fuel uptake</a:t>
            </a:r>
            <a:r>
              <a:rPr lang="en-GB" dirty="0"/>
              <a:t>: Orderbook</a:t>
            </a:r>
          </a:p>
        </p:txBody>
      </p:sp>
      <p:graphicFrame>
        <p:nvGraphicFramePr>
          <p:cNvPr id="2" name="Chart 1">
            <a:extLst>
              <a:ext uri="{FF2B5EF4-FFF2-40B4-BE49-F238E27FC236}">
                <a16:creationId xmlns:a16="http://schemas.microsoft.com/office/drawing/2014/main" xmlns="" id="{AC642791-2BF8-4DDA-9284-D7704CA49DBC}"/>
              </a:ext>
            </a:extLst>
          </p:cNvPr>
          <p:cNvGraphicFramePr>
            <a:graphicFrameLocks/>
          </p:cNvGraphicFramePr>
          <p:nvPr>
            <p:extLst>
              <p:ext uri="{D42A27DB-BD31-4B8C-83A1-F6EECF244321}">
                <p14:modId xmlns:p14="http://schemas.microsoft.com/office/powerpoint/2010/main" val="390961683"/>
              </p:ext>
            </p:extLst>
          </p:nvPr>
        </p:nvGraphicFramePr>
        <p:xfrm>
          <a:off x="609600" y="837495"/>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xmlns="" id="{272BD0CA-17E4-4AFC-95C3-B502ABC0E5B6}"/>
              </a:ext>
            </a:extLst>
          </p:cNvPr>
          <p:cNvGraphicFramePr>
            <a:graphicFrameLocks/>
          </p:cNvGraphicFramePr>
          <p:nvPr>
            <p:extLst>
              <p:ext uri="{D42A27DB-BD31-4B8C-83A1-F6EECF244321}">
                <p14:modId xmlns:p14="http://schemas.microsoft.com/office/powerpoint/2010/main" val="1229132740"/>
              </p:ext>
            </p:extLst>
          </p:nvPr>
        </p:nvGraphicFramePr>
        <p:xfrm>
          <a:off x="5494484" y="837495"/>
          <a:ext cx="4868716"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xmlns="" id="{F7E64017-1837-4149-BC98-D35EAB754627}"/>
              </a:ext>
            </a:extLst>
          </p:cNvPr>
          <p:cNvGraphicFramePr>
            <a:graphicFrameLocks/>
          </p:cNvGraphicFramePr>
          <p:nvPr>
            <p:extLst>
              <p:ext uri="{D42A27DB-BD31-4B8C-83A1-F6EECF244321}">
                <p14:modId xmlns:p14="http://schemas.microsoft.com/office/powerpoint/2010/main" val="2949113828"/>
              </p:ext>
            </p:extLst>
          </p:nvPr>
        </p:nvGraphicFramePr>
        <p:xfrm>
          <a:off x="609600" y="3429000"/>
          <a:ext cx="4595446" cy="30235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xmlns="" id="{7720D18D-D63C-468C-9253-65091904C873}"/>
              </a:ext>
            </a:extLst>
          </p:cNvPr>
          <p:cNvGraphicFramePr>
            <a:graphicFrameLocks/>
          </p:cNvGraphicFramePr>
          <p:nvPr>
            <p:extLst>
              <p:ext uri="{D42A27DB-BD31-4B8C-83A1-F6EECF244321}">
                <p14:modId xmlns:p14="http://schemas.microsoft.com/office/powerpoint/2010/main" val="1185401322"/>
              </p:ext>
            </p:extLst>
          </p:nvPr>
        </p:nvGraphicFramePr>
        <p:xfrm>
          <a:off x="5631119" y="3429000"/>
          <a:ext cx="4595446" cy="289489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23909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B19D59A-D283-2768-48FD-29A0C4712936}"/>
              </a:ext>
            </a:extLst>
          </p:cNvPr>
          <p:cNvSpPr txBox="1">
            <a:spLocks/>
          </p:cNvSpPr>
          <p:nvPr/>
        </p:nvSpPr>
        <p:spPr>
          <a:xfrm>
            <a:off x="296716" y="405495"/>
            <a:ext cx="7562988" cy="432000"/>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highlight>
                  <a:srgbClr val="FFFFFF"/>
                </a:highlight>
              </a:rPr>
              <a:t>Alternative fuel uptake</a:t>
            </a:r>
            <a:r>
              <a:rPr lang="en-GB" dirty="0"/>
              <a:t>: Orderbook</a:t>
            </a:r>
          </a:p>
        </p:txBody>
      </p:sp>
      <p:graphicFrame>
        <p:nvGraphicFramePr>
          <p:cNvPr id="2" name="Chart 1">
            <a:extLst>
              <a:ext uri="{FF2B5EF4-FFF2-40B4-BE49-F238E27FC236}">
                <a16:creationId xmlns:a16="http://schemas.microsoft.com/office/drawing/2014/main" xmlns="" id="{B67AD22E-0EC5-4462-BBC5-B5EE08D95F12}"/>
              </a:ext>
            </a:extLst>
          </p:cNvPr>
          <p:cNvGraphicFramePr>
            <a:graphicFrameLocks/>
          </p:cNvGraphicFramePr>
          <p:nvPr>
            <p:extLst>
              <p:ext uri="{D42A27DB-BD31-4B8C-83A1-F6EECF244321}">
                <p14:modId xmlns:p14="http://schemas.microsoft.com/office/powerpoint/2010/main" val="1883380722"/>
              </p:ext>
            </p:extLst>
          </p:nvPr>
        </p:nvGraphicFramePr>
        <p:xfrm>
          <a:off x="434788" y="837495"/>
          <a:ext cx="5121949"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xmlns="" id="{6E56FCC6-22FE-494E-974D-88A67DAA0020}"/>
              </a:ext>
            </a:extLst>
          </p:cNvPr>
          <p:cNvGraphicFramePr>
            <a:graphicFrameLocks/>
          </p:cNvGraphicFramePr>
          <p:nvPr>
            <p:extLst>
              <p:ext uri="{D42A27DB-BD31-4B8C-83A1-F6EECF244321}">
                <p14:modId xmlns:p14="http://schemas.microsoft.com/office/powerpoint/2010/main" val="4084806384"/>
              </p:ext>
            </p:extLst>
          </p:nvPr>
        </p:nvGraphicFramePr>
        <p:xfrm>
          <a:off x="6185866" y="685800"/>
          <a:ext cx="4920403" cy="28948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xmlns="" id="{6F3F755C-2887-4E75-90E0-220399D5BE21}"/>
              </a:ext>
            </a:extLst>
          </p:cNvPr>
          <p:cNvGraphicFramePr>
            <a:graphicFrameLocks/>
          </p:cNvGraphicFramePr>
          <p:nvPr>
            <p:extLst>
              <p:ext uri="{D42A27DB-BD31-4B8C-83A1-F6EECF244321}">
                <p14:modId xmlns:p14="http://schemas.microsoft.com/office/powerpoint/2010/main" val="1750634575"/>
              </p:ext>
            </p:extLst>
          </p:nvPr>
        </p:nvGraphicFramePr>
        <p:xfrm>
          <a:off x="6185865" y="3429000"/>
          <a:ext cx="4920402" cy="29023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xmlns="" id="{256D9C01-1B7A-CD24-87E2-40F42E2172FF}"/>
              </a:ext>
            </a:extLst>
          </p:cNvPr>
          <p:cNvGraphicFramePr>
            <a:graphicFrameLocks/>
          </p:cNvGraphicFramePr>
          <p:nvPr>
            <p:extLst>
              <p:ext uri="{D42A27DB-BD31-4B8C-83A1-F6EECF244321}">
                <p14:modId xmlns:p14="http://schemas.microsoft.com/office/powerpoint/2010/main" val="4195999177"/>
              </p:ext>
            </p:extLst>
          </p:nvPr>
        </p:nvGraphicFramePr>
        <p:xfrm>
          <a:off x="434787" y="3429000"/>
          <a:ext cx="5121949" cy="29023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109138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B19D59A-D283-2768-48FD-29A0C4712936}"/>
              </a:ext>
            </a:extLst>
          </p:cNvPr>
          <p:cNvSpPr txBox="1">
            <a:spLocks/>
          </p:cNvSpPr>
          <p:nvPr/>
        </p:nvSpPr>
        <p:spPr>
          <a:xfrm>
            <a:off x="296716" y="405495"/>
            <a:ext cx="7562988" cy="432000"/>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highlight>
                  <a:srgbClr val="FFFFFF"/>
                </a:highlight>
              </a:rPr>
              <a:t>Alternative fuel uptake</a:t>
            </a:r>
            <a:r>
              <a:rPr lang="en-GB" dirty="0"/>
              <a:t>: Orderbook</a:t>
            </a:r>
          </a:p>
        </p:txBody>
      </p:sp>
      <p:graphicFrame>
        <p:nvGraphicFramePr>
          <p:cNvPr id="2" name="Chart 1">
            <a:extLst>
              <a:ext uri="{FF2B5EF4-FFF2-40B4-BE49-F238E27FC236}">
                <a16:creationId xmlns:a16="http://schemas.microsoft.com/office/drawing/2014/main" xmlns="" id="{D576990F-517A-4CC7-968E-059E2FF15E85}"/>
              </a:ext>
            </a:extLst>
          </p:cNvPr>
          <p:cNvGraphicFramePr>
            <a:graphicFrameLocks/>
          </p:cNvGraphicFramePr>
          <p:nvPr>
            <p:extLst>
              <p:ext uri="{D42A27DB-BD31-4B8C-83A1-F6EECF244321}">
                <p14:modId xmlns:p14="http://schemas.microsoft.com/office/powerpoint/2010/main" val="88440910"/>
              </p:ext>
            </p:extLst>
          </p:nvPr>
        </p:nvGraphicFramePr>
        <p:xfrm>
          <a:off x="398369" y="878457"/>
          <a:ext cx="5060176"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xmlns="" id="{97901AC7-C254-4AA4-9F31-BF666201D69C}"/>
              </a:ext>
            </a:extLst>
          </p:cNvPr>
          <p:cNvGraphicFramePr>
            <a:graphicFrameLocks/>
          </p:cNvGraphicFramePr>
          <p:nvPr>
            <p:extLst>
              <p:ext uri="{D42A27DB-BD31-4B8C-83A1-F6EECF244321}">
                <p14:modId xmlns:p14="http://schemas.microsoft.com/office/powerpoint/2010/main" val="792891525"/>
              </p:ext>
            </p:extLst>
          </p:nvPr>
        </p:nvGraphicFramePr>
        <p:xfrm>
          <a:off x="398369" y="3530770"/>
          <a:ext cx="5060176"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xmlns="" id="{10163EC5-6449-46FD-851A-00771BB0E654}"/>
              </a:ext>
            </a:extLst>
          </p:cNvPr>
          <p:cNvGraphicFramePr>
            <a:graphicFrameLocks/>
          </p:cNvGraphicFramePr>
          <p:nvPr>
            <p:extLst>
              <p:ext uri="{D42A27DB-BD31-4B8C-83A1-F6EECF244321}">
                <p14:modId xmlns:p14="http://schemas.microsoft.com/office/powerpoint/2010/main" val="3004641412"/>
              </p:ext>
            </p:extLst>
          </p:nvPr>
        </p:nvGraphicFramePr>
        <p:xfrm>
          <a:off x="5903127" y="3530770"/>
          <a:ext cx="5027469"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xmlns="" id="{DFD1E9DC-DFCA-CA4E-A867-D5B324E3E40D}"/>
              </a:ext>
            </a:extLst>
          </p:cNvPr>
          <p:cNvGraphicFramePr>
            <a:graphicFrameLocks/>
          </p:cNvGraphicFramePr>
          <p:nvPr>
            <p:extLst>
              <p:ext uri="{D42A27DB-BD31-4B8C-83A1-F6EECF244321}">
                <p14:modId xmlns:p14="http://schemas.microsoft.com/office/powerpoint/2010/main" val="633747354"/>
              </p:ext>
            </p:extLst>
          </p:nvPr>
        </p:nvGraphicFramePr>
        <p:xfrm>
          <a:off x="5458545" y="878456"/>
          <a:ext cx="5472052" cy="257087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617670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B19D59A-D283-2768-48FD-29A0C4712936}"/>
              </a:ext>
            </a:extLst>
          </p:cNvPr>
          <p:cNvSpPr txBox="1">
            <a:spLocks/>
          </p:cNvSpPr>
          <p:nvPr/>
        </p:nvSpPr>
        <p:spPr>
          <a:xfrm>
            <a:off x="296716" y="405495"/>
            <a:ext cx="7562988" cy="432000"/>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highlight>
                  <a:srgbClr val="FFFFFF"/>
                </a:highlight>
              </a:rPr>
              <a:t>Alternative fuel uptake</a:t>
            </a:r>
            <a:r>
              <a:rPr lang="en-GB" dirty="0"/>
              <a:t>: Orderbook</a:t>
            </a:r>
          </a:p>
        </p:txBody>
      </p:sp>
      <p:graphicFrame>
        <p:nvGraphicFramePr>
          <p:cNvPr id="4" name="Chart 3">
            <a:extLst>
              <a:ext uri="{FF2B5EF4-FFF2-40B4-BE49-F238E27FC236}">
                <a16:creationId xmlns:a16="http://schemas.microsoft.com/office/drawing/2014/main" xmlns="" id="{CE44F345-B764-47FB-A5FE-80881ACC04E8}"/>
              </a:ext>
            </a:extLst>
          </p:cNvPr>
          <p:cNvGraphicFramePr>
            <a:graphicFrameLocks/>
          </p:cNvGraphicFramePr>
          <p:nvPr>
            <p:extLst>
              <p:ext uri="{D42A27DB-BD31-4B8C-83A1-F6EECF244321}">
                <p14:modId xmlns:p14="http://schemas.microsoft.com/office/powerpoint/2010/main" val="3281970184"/>
              </p:ext>
            </p:extLst>
          </p:nvPr>
        </p:nvGraphicFramePr>
        <p:xfrm>
          <a:off x="6013676" y="766697"/>
          <a:ext cx="4902854" cy="29963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xmlns="" id="{25145DB9-C921-2AE3-CAA7-5BA6F69ECA3B}"/>
              </a:ext>
            </a:extLst>
          </p:cNvPr>
          <p:cNvGraphicFramePr>
            <a:graphicFrameLocks/>
          </p:cNvGraphicFramePr>
          <p:nvPr>
            <p:extLst>
              <p:ext uri="{D42A27DB-BD31-4B8C-83A1-F6EECF244321}">
                <p14:modId xmlns:p14="http://schemas.microsoft.com/office/powerpoint/2010/main" val="2443242966"/>
              </p:ext>
            </p:extLst>
          </p:nvPr>
        </p:nvGraphicFramePr>
        <p:xfrm>
          <a:off x="739586" y="766697"/>
          <a:ext cx="4831219" cy="2996396"/>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xmlns="" id="{7F79311A-2C09-4DA0-7666-8F0630955416}"/>
              </a:ext>
            </a:extLst>
          </p:cNvPr>
          <p:cNvPicPr>
            <a:picLocks noChangeAspect="1"/>
          </p:cNvPicPr>
          <p:nvPr/>
        </p:nvPicPr>
        <p:blipFill>
          <a:blip r:embed="rId4"/>
          <a:stretch>
            <a:fillRect/>
          </a:stretch>
        </p:blipFill>
        <p:spPr>
          <a:xfrm>
            <a:off x="739587" y="4024090"/>
            <a:ext cx="10044953" cy="2067213"/>
          </a:xfrm>
          <a:prstGeom prst="rect">
            <a:avLst/>
          </a:prstGeom>
        </p:spPr>
      </p:pic>
    </p:spTree>
    <p:extLst>
      <p:ext uri="{BB962C8B-B14F-4D97-AF65-F5344CB8AC3E}">
        <p14:creationId xmlns:p14="http://schemas.microsoft.com/office/powerpoint/2010/main" val="36150036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006D3-F803-95EF-9C0E-1DCC14150738}"/>
              </a:ext>
            </a:extLst>
          </p:cNvPr>
          <p:cNvSpPr>
            <a:spLocks noGrp="1"/>
          </p:cNvSpPr>
          <p:nvPr>
            <p:ph type="title"/>
          </p:nvPr>
        </p:nvSpPr>
        <p:spPr>
          <a:xfrm>
            <a:off x="1408855" y="2140301"/>
            <a:ext cx="8804290" cy="1826581"/>
          </a:xfrm>
        </p:spPr>
        <p:txBody>
          <a:bodyPr/>
          <a:lstStyle/>
          <a:p>
            <a:r>
              <a:rPr lang="en-US" dirty="0" err="1" smtClean="0"/>
              <a:t>alternat</a:t>
            </a:r>
            <a:r>
              <a:rPr lang="tr-TR" dirty="0" smtClean="0"/>
              <a:t>ı</a:t>
            </a:r>
            <a:r>
              <a:rPr lang="en-US" dirty="0" err="1" smtClean="0"/>
              <a:t>ve</a:t>
            </a:r>
            <a:r>
              <a:rPr lang="en-US" dirty="0" smtClean="0"/>
              <a:t> </a:t>
            </a:r>
            <a:r>
              <a:rPr lang="en-US" dirty="0"/>
              <a:t>fuel – the way ahead</a:t>
            </a:r>
          </a:p>
        </p:txBody>
      </p:sp>
    </p:spTree>
    <p:extLst>
      <p:ext uri="{BB962C8B-B14F-4D97-AF65-F5344CB8AC3E}">
        <p14:creationId xmlns:p14="http://schemas.microsoft.com/office/powerpoint/2010/main" val="199982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251791"/>
            <a:ext cx="9793357" cy="6347792"/>
          </a:xfrm>
        </p:spPr>
      </p:pic>
    </p:spTree>
    <p:extLst>
      <p:ext uri="{BB962C8B-B14F-4D97-AF65-F5344CB8AC3E}">
        <p14:creationId xmlns:p14="http://schemas.microsoft.com/office/powerpoint/2010/main" val="5783346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4F6B0574-5F81-14CB-CBDA-76D5E2BCFFAD}"/>
              </a:ext>
            </a:extLst>
          </p:cNvPr>
          <p:cNvSpPr txBox="1">
            <a:spLocks/>
          </p:cNvSpPr>
          <p:nvPr/>
        </p:nvSpPr>
        <p:spPr>
          <a:xfrm>
            <a:off x="515710" y="465293"/>
            <a:ext cx="8283576" cy="444397"/>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Expected path to decarbonisation</a:t>
            </a:r>
            <a:endParaRPr lang="en-GB" dirty="0"/>
          </a:p>
        </p:txBody>
      </p:sp>
      <p:graphicFrame>
        <p:nvGraphicFramePr>
          <p:cNvPr id="4" name="Content Placeholder 4">
            <a:extLst>
              <a:ext uri="{FF2B5EF4-FFF2-40B4-BE49-F238E27FC236}">
                <a16:creationId xmlns:a16="http://schemas.microsoft.com/office/drawing/2014/main" xmlns="" id="{3F9E50B7-4595-E554-3BE2-E59C11384BE4}"/>
              </a:ext>
            </a:extLst>
          </p:cNvPr>
          <p:cNvGraphicFramePr>
            <a:graphicFrameLocks noGrp="1"/>
          </p:cNvGraphicFramePr>
          <p:nvPr>
            <p:ph idx="1"/>
            <p:extLst>
              <p:ext uri="{D42A27DB-BD31-4B8C-83A1-F6EECF244321}">
                <p14:modId xmlns:p14="http://schemas.microsoft.com/office/powerpoint/2010/main" val="2238628936"/>
              </p:ext>
            </p:extLst>
          </p:nvPr>
        </p:nvGraphicFramePr>
        <p:xfrm>
          <a:off x="1616344" y="1623828"/>
          <a:ext cx="10059946" cy="5172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3">
            <a:extLst>
              <a:ext uri="{FF2B5EF4-FFF2-40B4-BE49-F238E27FC236}">
                <a16:creationId xmlns:a16="http://schemas.microsoft.com/office/drawing/2014/main" xmlns="" id="{5DB0ECA5-AF7C-F507-E540-75920E92FA29}"/>
              </a:ext>
            </a:extLst>
          </p:cNvPr>
          <p:cNvSpPr txBox="1">
            <a:spLocks/>
          </p:cNvSpPr>
          <p:nvPr/>
        </p:nvSpPr>
        <p:spPr>
          <a:xfrm>
            <a:off x="515709" y="1060029"/>
            <a:ext cx="11082241" cy="773787"/>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GB" sz="1400"/>
              <a:t>Decarbonisation measures and upgrades are necessary for the short run. Some require investments, and some are operational in nature. Most of these require small investments, which can be financed from the equity of the large shipowners or through corporate debt. There will be a significant need for capital investment after 2025 when ships powered by alternative fuel start to be ordered. Some estimates suggest needing for above USD3 trillion to achieve decarbonisation in shipping.</a:t>
            </a:r>
            <a:endParaRPr lang="en-GB" sz="1400" dirty="0"/>
          </a:p>
        </p:txBody>
      </p:sp>
      <p:sp>
        <p:nvSpPr>
          <p:cNvPr id="6" name="Arrow: Pentagon 5">
            <a:extLst>
              <a:ext uri="{FF2B5EF4-FFF2-40B4-BE49-F238E27FC236}">
                <a16:creationId xmlns:a16="http://schemas.microsoft.com/office/drawing/2014/main" xmlns="" id="{42CA9452-5805-48AE-AEE7-0E1561E08EE0}"/>
              </a:ext>
            </a:extLst>
          </p:cNvPr>
          <p:cNvSpPr/>
          <p:nvPr/>
        </p:nvSpPr>
        <p:spPr>
          <a:xfrm>
            <a:off x="653143" y="2841591"/>
            <a:ext cx="2118919" cy="350378"/>
          </a:xfrm>
          <a:prstGeom prst="homePlate">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rPr>
              <a:t>Hydrodynamics</a:t>
            </a:r>
            <a:endParaRPr kumimoji="0" lang="en-GB" sz="12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7" name="Arrow: Pentagon 6">
            <a:extLst>
              <a:ext uri="{FF2B5EF4-FFF2-40B4-BE49-F238E27FC236}">
                <a16:creationId xmlns:a16="http://schemas.microsoft.com/office/drawing/2014/main" xmlns="" id="{124EB07C-9F94-2AFB-154F-0249C6EE11E4}"/>
              </a:ext>
            </a:extLst>
          </p:cNvPr>
          <p:cNvSpPr/>
          <p:nvPr/>
        </p:nvSpPr>
        <p:spPr>
          <a:xfrm>
            <a:off x="653143" y="3904329"/>
            <a:ext cx="2118919" cy="350378"/>
          </a:xfrm>
          <a:prstGeom prst="homePlate">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rPr>
              <a:t>Machinery</a:t>
            </a:r>
            <a:endParaRPr kumimoji="0" lang="en-GB" sz="12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8" name="Arrow: Pentagon 7">
            <a:extLst>
              <a:ext uri="{FF2B5EF4-FFF2-40B4-BE49-F238E27FC236}">
                <a16:creationId xmlns:a16="http://schemas.microsoft.com/office/drawing/2014/main" xmlns="" id="{4ED777C5-A230-387E-309F-6D7774699A7B}"/>
              </a:ext>
            </a:extLst>
          </p:cNvPr>
          <p:cNvSpPr/>
          <p:nvPr/>
        </p:nvSpPr>
        <p:spPr>
          <a:xfrm>
            <a:off x="653143" y="4943066"/>
            <a:ext cx="2118919" cy="350378"/>
          </a:xfrm>
          <a:prstGeom prst="homePlate">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rPr>
              <a:t>Wind</a:t>
            </a:r>
            <a:endParaRPr kumimoji="0" lang="en-GB" sz="12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9" name="Arrow: Pentagon 8">
            <a:extLst>
              <a:ext uri="{FF2B5EF4-FFF2-40B4-BE49-F238E27FC236}">
                <a16:creationId xmlns:a16="http://schemas.microsoft.com/office/drawing/2014/main" xmlns="" id="{AB09E244-8A52-FE17-AB5B-E9A74B3A6A91}"/>
              </a:ext>
            </a:extLst>
          </p:cNvPr>
          <p:cNvSpPr/>
          <p:nvPr/>
        </p:nvSpPr>
        <p:spPr>
          <a:xfrm>
            <a:off x="653143" y="5354080"/>
            <a:ext cx="2118919" cy="350378"/>
          </a:xfrm>
          <a:prstGeom prst="homePlate">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rPr>
              <a:t>Operational</a:t>
            </a:r>
            <a:endParaRPr kumimoji="0" lang="en-GB" sz="12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
        <p:nvSpPr>
          <p:cNvPr id="10" name="Arrow: Pentagon 9">
            <a:extLst>
              <a:ext uri="{FF2B5EF4-FFF2-40B4-BE49-F238E27FC236}">
                <a16:creationId xmlns:a16="http://schemas.microsoft.com/office/drawing/2014/main" xmlns="" id="{E288ED3F-CBAA-DEE4-699C-5755C8E62653}"/>
              </a:ext>
            </a:extLst>
          </p:cNvPr>
          <p:cNvSpPr/>
          <p:nvPr/>
        </p:nvSpPr>
        <p:spPr>
          <a:xfrm>
            <a:off x="653143" y="5770618"/>
            <a:ext cx="2118919" cy="350378"/>
          </a:xfrm>
          <a:prstGeom prst="homePlate">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rPr>
              <a:t>Fuel</a:t>
            </a:r>
            <a:endParaRPr kumimoji="0" lang="en-GB" sz="1200" b="0" i="0" u="none" strike="noStrike" kern="1200" cap="none" spc="0" normalizeH="0" baseline="0" noProof="0" dirty="0">
              <a:ln>
                <a:noFill/>
              </a:ln>
              <a:solidFill>
                <a:srgbClr val="002B5C"/>
              </a:solidFill>
              <a:effectLst/>
              <a:uLnTx/>
              <a:uFillTx/>
              <a:latin typeface="Arial Nova Cond" panose="020B0506020202020204" pitchFamily="34" charset="0"/>
              <a:ea typeface="+mn-ea"/>
              <a:cs typeface="+mn-cs"/>
            </a:endParaRPr>
          </a:p>
        </p:txBody>
      </p:sp>
    </p:spTree>
    <p:extLst>
      <p:ext uri="{BB962C8B-B14F-4D97-AF65-F5344CB8AC3E}">
        <p14:creationId xmlns:p14="http://schemas.microsoft.com/office/powerpoint/2010/main" val="32525375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xmlns="" id="{B86094A7-8D5C-D383-D20C-89FEC19159FA}"/>
              </a:ext>
            </a:extLst>
          </p:cNvPr>
          <p:cNvGraphicFramePr>
            <a:graphicFrameLocks/>
          </p:cNvGraphicFramePr>
          <p:nvPr>
            <p:extLst>
              <p:ext uri="{D42A27DB-BD31-4B8C-83A1-F6EECF244321}">
                <p14:modId xmlns:p14="http://schemas.microsoft.com/office/powerpoint/2010/main" val="1900188456"/>
              </p:ext>
            </p:extLst>
          </p:nvPr>
        </p:nvGraphicFramePr>
        <p:xfrm>
          <a:off x="-141687" y="1261008"/>
          <a:ext cx="12208551" cy="54077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2">
            <a:extLst>
              <a:ext uri="{FF2B5EF4-FFF2-40B4-BE49-F238E27FC236}">
                <a16:creationId xmlns:a16="http://schemas.microsoft.com/office/drawing/2014/main" xmlns="" id="{FAA3AA33-6D95-461E-B275-92DA155DEC4E}"/>
              </a:ext>
            </a:extLst>
          </p:cNvPr>
          <p:cNvSpPr>
            <a:spLocks noGrp="1"/>
          </p:cNvSpPr>
          <p:nvPr>
            <p:ph type="title"/>
          </p:nvPr>
        </p:nvSpPr>
        <p:spPr>
          <a:xfrm>
            <a:off x="291741" y="820848"/>
            <a:ext cx="11232000" cy="432000"/>
          </a:xfrm>
        </p:spPr>
        <p:txBody>
          <a:bodyPr/>
          <a:lstStyle/>
          <a:p>
            <a:r>
              <a:rPr lang="en-SG" sz="2000" dirty="0"/>
              <a:t>Initiatives for decarbonisation spread across all elements of the maritime ecosystem</a:t>
            </a:r>
            <a:endParaRPr lang="en-GB" dirty="0"/>
          </a:p>
        </p:txBody>
      </p:sp>
    </p:spTree>
    <p:extLst>
      <p:ext uri="{BB962C8B-B14F-4D97-AF65-F5344CB8AC3E}">
        <p14:creationId xmlns:p14="http://schemas.microsoft.com/office/powerpoint/2010/main" val="23655214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xmlns="" id="{363500F9-9D80-DB28-6D1C-70FBA112904A}"/>
              </a:ext>
            </a:extLst>
          </p:cNvPr>
          <p:cNvGraphicFramePr>
            <a:graphicFrameLocks/>
          </p:cNvGraphicFramePr>
          <p:nvPr/>
        </p:nvGraphicFramePr>
        <p:xfrm>
          <a:off x="17747" y="865792"/>
          <a:ext cx="12208551" cy="5364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2">
            <a:extLst>
              <a:ext uri="{FF2B5EF4-FFF2-40B4-BE49-F238E27FC236}">
                <a16:creationId xmlns:a16="http://schemas.microsoft.com/office/drawing/2014/main" xmlns="" id="{164E8E3C-ED4A-D80B-68D5-0D55E4F44BB7}"/>
              </a:ext>
            </a:extLst>
          </p:cNvPr>
          <p:cNvSpPr>
            <a:spLocks noGrp="1"/>
          </p:cNvSpPr>
          <p:nvPr>
            <p:ph type="title"/>
          </p:nvPr>
        </p:nvSpPr>
        <p:spPr>
          <a:xfrm>
            <a:off x="480000" y="403989"/>
            <a:ext cx="11232000" cy="432000"/>
          </a:xfrm>
        </p:spPr>
        <p:txBody>
          <a:bodyPr/>
          <a:lstStyle/>
          <a:p>
            <a:r>
              <a:rPr lang="en-SG" sz="2000" dirty="0"/>
              <a:t>Initiatives for decarbonisation spread across all elements of the maritime ecosystem</a:t>
            </a:r>
            <a:endParaRPr lang="en-GB" dirty="0"/>
          </a:p>
        </p:txBody>
      </p:sp>
    </p:spTree>
    <p:extLst>
      <p:ext uri="{BB962C8B-B14F-4D97-AF65-F5344CB8AC3E}">
        <p14:creationId xmlns:p14="http://schemas.microsoft.com/office/powerpoint/2010/main" val="27760777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xmlns="" id="{9429779A-DC24-FE16-3DC1-8BE89E52049C}"/>
              </a:ext>
            </a:extLst>
          </p:cNvPr>
          <p:cNvGraphicFramePr>
            <a:graphicFrameLocks/>
          </p:cNvGraphicFramePr>
          <p:nvPr/>
        </p:nvGraphicFramePr>
        <p:xfrm>
          <a:off x="65928" y="872566"/>
          <a:ext cx="12086448" cy="5384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2">
            <a:extLst>
              <a:ext uri="{FF2B5EF4-FFF2-40B4-BE49-F238E27FC236}">
                <a16:creationId xmlns:a16="http://schemas.microsoft.com/office/drawing/2014/main" xmlns="" id="{BB5467A0-595E-A748-754A-6D73C22FE878}"/>
              </a:ext>
            </a:extLst>
          </p:cNvPr>
          <p:cNvSpPr>
            <a:spLocks noGrp="1"/>
          </p:cNvSpPr>
          <p:nvPr>
            <p:ph type="title"/>
          </p:nvPr>
        </p:nvSpPr>
        <p:spPr>
          <a:xfrm>
            <a:off x="480000" y="403989"/>
            <a:ext cx="11232000" cy="432000"/>
          </a:xfrm>
        </p:spPr>
        <p:txBody>
          <a:bodyPr/>
          <a:lstStyle/>
          <a:p>
            <a:r>
              <a:rPr lang="en-SG" sz="2000" dirty="0"/>
              <a:t>Initiatives for decarbonisation spread across all elements of the maritime ecosystem</a:t>
            </a:r>
            <a:endParaRPr lang="en-GB" dirty="0"/>
          </a:p>
        </p:txBody>
      </p:sp>
    </p:spTree>
    <p:extLst>
      <p:ext uri="{BB962C8B-B14F-4D97-AF65-F5344CB8AC3E}">
        <p14:creationId xmlns:p14="http://schemas.microsoft.com/office/powerpoint/2010/main" val="23716666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6">
            <a:extLst>
              <a:ext uri="{FF2B5EF4-FFF2-40B4-BE49-F238E27FC236}">
                <a16:creationId xmlns:a16="http://schemas.microsoft.com/office/drawing/2014/main" xmlns="" id="{37268574-0DEC-DE6A-0A4E-ABFB1BBD9AE7}"/>
              </a:ext>
            </a:extLst>
          </p:cNvPr>
          <p:cNvSpPr txBox="1">
            <a:spLocks/>
          </p:cNvSpPr>
          <p:nvPr/>
        </p:nvSpPr>
        <p:spPr>
          <a:xfrm>
            <a:off x="8733453" y="403989"/>
            <a:ext cx="3300790" cy="5833299"/>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609585" eaLnBrk="0" hangingPunct="0">
              <a:spcBef>
                <a:spcPct val="20000"/>
              </a:spcBef>
            </a:pPr>
            <a:r>
              <a:rPr lang="en-GB" sz="1800" b="1" u="sng"/>
              <a:t>Key takeaway</a:t>
            </a:r>
          </a:p>
          <a:p>
            <a:pPr marL="216000" indent="-216000" algn="just" fontAlgn="base">
              <a:buFont typeface="Arial"/>
              <a:buChar char="•"/>
            </a:pPr>
            <a:r>
              <a:rPr lang="en-GB" sz="1600">
                <a:solidFill>
                  <a:schemeClr val="accent5">
                    <a:lumMod val="50000"/>
                  </a:schemeClr>
                </a:solidFill>
              </a:rPr>
              <a:t>1% of the existing global tonnage is capable of burning alternative fuel.</a:t>
            </a:r>
          </a:p>
          <a:p>
            <a:pPr marL="216000" indent="-216000" algn="just" fontAlgn="base">
              <a:buFont typeface="Arial"/>
              <a:buChar char="•"/>
            </a:pPr>
            <a:r>
              <a:rPr lang="en-GB" sz="1600">
                <a:solidFill>
                  <a:schemeClr val="accent5">
                    <a:lumMod val="50000"/>
                  </a:schemeClr>
                </a:solidFill>
              </a:rPr>
              <a:t>About 22% of global order book is alternative fuel capable.</a:t>
            </a:r>
          </a:p>
          <a:p>
            <a:pPr marL="216000" indent="-216000" algn="just" fontAlgn="base">
              <a:buFont typeface="Arial"/>
              <a:buChar char="•"/>
            </a:pPr>
            <a:r>
              <a:rPr lang="en-GB" sz="1600">
                <a:solidFill>
                  <a:schemeClr val="accent5">
                    <a:lumMod val="50000"/>
                  </a:schemeClr>
                </a:solidFill>
              </a:rPr>
              <a:t>LNG is the preferred fuel for shipowners followed by methanol.</a:t>
            </a:r>
          </a:p>
          <a:p>
            <a:pPr marL="216000" indent="-216000" algn="just" fontAlgn="base">
              <a:buFont typeface="Arial"/>
              <a:buChar char="•"/>
            </a:pPr>
            <a:r>
              <a:rPr lang="en-GB" sz="1600">
                <a:solidFill>
                  <a:schemeClr val="accent5">
                    <a:lumMod val="50000"/>
                  </a:schemeClr>
                </a:solidFill>
              </a:rPr>
              <a:t>There is a lack of alternative fuel bunkering (particularly low/zero carbon) facilities.</a:t>
            </a:r>
          </a:p>
          <a:p>
            <a:pPr marL="216000" indent="-216000" algn="just" fontAlgn="base">
              <a:buFont typeface="Arial"/>
              <a:buChar char="•"/>
            </a:pPr>
            <a:r>
              <a:rPr lang="en-GB" sz="1600">
                <a:solidFill>
                  <a:schemeClr val="accent5">
                    <a:lumMod val="50000"/>
                  </a:schemeClr>
                </a:solidFill>
              </a:rPr>
              <a:t>Higher capex and high fuel costs for alternative fuel vessels</a:t>
            </a:r>
          </a:p>
          <a:p>
            <a:pPr marL="216000" indent="-216000" algn="just" fontAlgn="base">
              <a:buFont typeface="Arial"/>
              <a:buChar char="•"/>
            </a:pPr>
            <a:r>
              <a:rPr lang="en-GB" sz="1600">
                <a:solidFill>
                  <a:schemeClr val="accent5">
                    <a:lumMod val="50000"/>
                  </a:schemeClr>
                </a:solidFill>
              </a:rPr>
              <a:t>The shipowners have to secure long-term supplies before investing in alternative fuel-propelled ships either by investing in fuel production or contracting with the fuel producers.</a:t>
            </a:r>
          </a:p>
          <a:p>
            <a:pPr marL="216000" indent="-216000" algn="just" fontAlgn="base">
              <a:buFont typeface="Arial"/>
              <a:buChar char="•"/>
            </a:pPr>
            <a:r>
              <a:rPr lang="en-GB" sz="1600">
                <a:solidFill>
                  <a:schemeClr val="accent5">
                    <a:lumMod val="50000"/>
                  </a:schemeClr>
                </a:solidFill>
              </a:rPr>
              <a:t>These constraints have dissuaded owners from ordering alternative fuel propelled ships.</a:t>
            </a:r>
          </a:p>
          <a:p>
            <a:pPr marL="216000" indent="-216000" algn="just" fontAlgn="base">
              <a:buFont typeface="Arial"/>
              <a:buChar char="•"/>
            </a:pPr>
            <a:endParaRPr lang="en-GB" sz="1600">
              <a:solidFill>
                <a:schemeClr val="tx1"/>
              </a:solidFill>
            </a:endParaRPr>
          </a:p>
          <a:p>
            <a:pPr algn="just"/>
            <a:endParaRPr lang="en-GB" sz="1400" dirty="0"/>
          </a:p>
        </p:txBody>
      </p:sp>
      <p:sp>
        <p:nvSpPr>
          <p:cNvPr id="4" name="Title 2">
            <a:extLst>
              <a:ext uri="{FF2B5EF4-FFF2-40B4-BE49-F238E27FC236}">
                <a16:creationId xmlns:a16="http://schemas.microsoft.com/office/drawing/2014/main" xmlns="" id="{A9A95294-2DD3-8E57-3222-8C82BAD5C755}"/>
              </a:ext>
            </a:extLst>
          </p:cNvPr>
          <p:cNvSpPr txBox="1">
            <a:spLocks/>
          </p:cNvSpPr>
          <p:nvPr/>
        </p:nvSpPr>
        <p:spPr>
          <a:xfrm>
            <a:off x="480000" y="403989"/>
            <a:ext cx="7562988" cy="432000"/>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Energy Transition in shipping: Issues and Constraints</a:t>
            </a:r>
            <a:endParaRPr lang="en-GB" dirty="0"/>
          </a:p>
        </p:txBody>
      </p:sp>
      <p:graphicFrame>
        <p:nvGraphicFramePr>
          <p:cNvPr id="5" name="Diagram 4">
            <a:extLst>
              <a:ext uri="{FF2B5EF4-FFF2-40B4-BE49-F238E27FC236}">
                <a16:creationId xmlns:a16="http://schemas.microsoft.com/office/drawing/2014/main" xmlns="" id="{E77DDD0A-3CF2-C7CE-F5FD-D8A14331C7B7}"/>
              </a:ext>
            </a:extLst>
          </p:cNvPr>
          <p:cNvGraphicFramePr/>
          <p:nvPr>
            <p:extLst>
              <p:ext uri="{D42A27DB-BD31-4B8C-83A1-F6EECF244321}">
                <p14:modId xmlns:p14="http://schemas.microsoft.com/office/powerpoint/2010/main" val="168546233"/>
              </p:ext>
            </p:extLst>
          </p:nvPr>
        </p:nvGraphicFramePr>
        <p:xfrm>
          <a:off x="480000" y="619989"/>
          <a:ext cx="8128000" cy="6025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30426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006D3-F803-95EF-9C0E-1DCC14150738}"/>
              </a:ext>
            </a:extLst>
          </p:cNvPr>
          <p:cNvSpPr>
            <a:spLocks noGrp="1"/>
          </p:cNvSpPr>
          <p:nvPr>
            <p:ph type="title"/>
          </p:nvPr>
        </p:nvSpPr>
        <p:spPr>
          <a:xfrm>
            <a:off x="1408855" y="2140301"/>
            <a:ext cx="8804290" cy="1826581"/>
          </a:xfrm>
        </p:spPr>
        <p:txBody>
          <a:bodyPr/>
          <a:lstStyle/>
          <a:p>
            <a:r>
              <a:rPr lang="en-US" dirty="0" err="1" smtClean="0"/>
              <a:t>alternat</a:t>
            </a:r>
            <a:r>
              <a:rPr lang="tr-TR" dirty="0" smtClean="0"/>
              <a:t>ı</a:t>
            </a:r>
            <a:r>
              <a:rPr lang="en-US" dirty="0" err="1" smtClean="0"/>
              <a:t>ve</a:t>
            </a:r>
            <a:r>
              <a:rPr lang="en-US" dirty="0" smtClean="0"/>
              <a:t> </a:t>
            </a:r>
            <a:r>
              <a:rPr lang="en-US" dirty="0"/>
              <a:t>fuel – summary</a:t>
            </a:r>
          </a:p>
        </p:txBody>
      </p:sp>
    </p:spTree>
    <p:extLst>
      <p:ext uri="{BB962C8B-B14F-4D97-AF65-F5344CB8AC3E}">
        <p14:creationId xmlns:p14="http://schemas.microsoft.com/office/powerpoint/2010/main" val="20181547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539" y="742121"/>
            <a:ext cx="11701670" cy="5115339"/>
          </a:xfrm>
          <a:prstGeom prst="rect">
            <a:avLst/>
          </a:prstGeom>
          <a:noFill/>
          <a:ln>
            <a:noFill/>
          </a:ln>
        </p:spPr>
      </p:pic>
    </p:spTree>
    <p:extLst>
      <p:ext uri="{BB962C8B-B14F-4D97-AF65-F5344CB8AC3E}">
        <p14:creationId xmlns:p14="http://schemas.microsoft.com/office/powerpoint/2010/main" val="23176831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xmlns="" id="{50A21E06-B99F-C56C-D4E1-7A2DA2D235A9}"/>
              </a:ext>
            </a:extLst>
          </p:cNvPr>
          <p:cNvSpPr>
            <a:spLocks noGrp="1"/>
          </p:cNvSpPr>
          <p:nvPr>
            <p:ph type="title"/>
          </p:nvPr>
        </p:nvSpPr>
        <p:spPr>
          <a:xfrm>
            <a:off x="480000" y="403989"/>
            <a:ext cx="11232000" cy="432000"/>
          </a:xfrm>
        </p:spPr>
        <p:txBody>
          <a:bodyPr>
            <a:normAutofit fontScale="90000"/>
          </a:bodyPr>
          <a:lstStyle/>
          <a:p>
            <a:r>
              <a:rPr lang="en-US" dirty="0">
                <a:latin typeface="+mj-lt"/>
              </a:rPr>
              <a:t>Summary: Alternative fuel uptake</a:t>
            </a:r>
            <a:endParaRPr lang="en-GB" dirty="0">
              <a:latin typeface="+mj-lt"/>
            </a:endParaRPr>
          </a:p>
        </p:txBody>
      </p:sp>
      <p:sp>
        <p:nvSpPr>
          <p:cNvPr id="6" name="Content Placeholder 1">
            <a:extLst>
              <a:ext uri="{FF2B5EF4-FFF2-40B4-BE49-F238E27FC236}">
                <a16:creationId xmlns:a16="http://schemas.microsoft.com/office/drawing/2014/main" xmlns="" id="{0C1AD480-2140-7BF3-70BA-7F197E1E3EDE}"/>
              </a:ext>
            </a:extLst>
          </p:cNvPr>
          <p:cNvSpPr txBox="1">
            <a:spLocks/>
          </p:cNvSpPr>
          <p:nvPr/>
        </p:nvSpPr>
        <p:spPr>
          <a:xfrm>
            <a:off x="483000" y="1006713"/>
            <a:ext cx="5436000" cy="5324237"/>
          </a:xfrm>
          <a:prstGeom prst="rect">
            <a:avLst/>
          </a:prstGeom>
        </p:spPr>
        <p:txBody>
          <a:bodyPr vert="horz" lIns="0" tIns="0" rIns="0" bIns="0" rtlCol="0">
            <a:noAutofit/>
          </a:bodyPr>
          <a:lstStyle>
            <a:lvl1pPr marL="216000" indent="-216000" algn="l" defTabSz="457189" rtl="0" eaLnBrk="1" latinLnBrk="0" hangingPunct="1">
              <a:spcBef>
                <a:spcPts val="600"/>
              </a:spcBef>
              <a:spcAft>
                <a:spcPts val="400"/>
              </a:spcAft>
              <a:buClr>
                <a:schemeClr val="accent2"/>
              </a:buClr>
              <a:buFont typeface="Arial"/>
              <a:buChar char="•"/>
              <a:defRPr sz="1800" kern="1200">
                <a:solidFill>
                  <a:schemeClr val="tx1">
                    <a:lumMod val="65000"/>
                    <a:lumOff val="35000"/>
                  </a:schemeClr>
                </a:solidFill>
                <a:latin typeface="Arial Nova Cond" panose="020B0506020202020204" pitchFamily="34" charset="0"/>
                <a:ea typeface="+mn-ea"/>
                <a:cs typeface="+mn-cs"/>
              </a:defRPr>
            </a:lvl1pPr>
            <a:lvl2pPr marL="540000" indent="-180000" algn="l" defTabSz="457189" rtl="0" eaLnBrk="1" latinLnBrk="0" hangingPunct="1">
              <a:spcBef>
                <a:spcPts val="400"/>
              </a:spcBef>
              <a:spcAft>
                <a:spcPts val="400"/>
              </a:spcAft>
              <a:buFont typeface="Arial" panose="020B0604020202020204" pitchFamily="34" charset="0"/>
              <a:buChar char="•"/>
              <a:defRPr sz="1600" kern="1200">
                <a:solidFill>
                  <a:schemeClr val="accent1"/>
                </a:solidFill>
                <a:latin typeface="Arial Nova Cond" panose="020B0506020202020204" pitchFamily="34" charset="0"/>
                <a:ea typeface="+mn-ea"/>
                <a:cs typeface="+mn-cs"/>
              </a:defRPr>
            </a:lvl2pPr>
            <a:lvl3pPr marL="1008000" indent="-216000" algn="l" defTabSz="457189" rtl="0" eaLnBrk="1" latinLnBrk="0" hangingPunct="1">
              <a:spcBef>
                <a:spcPts val="400"/>
              </a:spcBef>
              <a:spcAft>
                <a:spcPts val="400"/>
              </a:spcAft>
              <a:buFont typeface="Arial"/>
              <a:buChar char="•"/>
              <a:defRPr sz="1600" kern="1200">
                <a:solidFill>
                  <a:schemeClr val="tx1">
                    <a:lumMod val="50000"/>
                    <a:lumOff val="50000"/>
                  </a:schemeClr>
                </a:solidFill>
                <a:latin typeface="Arial Nova Cond" panose="020B0506020202020204" pitchFamily="34" charset="0"/>
                <a:ea typeface="+mn-ea"/>
                <a:cs typeface="+mn-cs"/>
              </a:defRPr>
            </a:lvl3pPr>
            <a:lvl4pPr marL="1440000" indent="-216000" algn="l" defTabSz="457189" rtl="0" eaLnBrk="1" latinLnBrk="0" hangingPunct="1">
              <a:spcBef>
                <a:spcPts val="400"/>
              </a:spcBef>
              <a:spcAft>
                <a:spcPts val="400"/>
              </a:spcAft>
              <a:buFont typeface="Arial"/>
              <a:buChar char="–"/>
              <a:defRPr sz="1400" kern="1200">
                <a:solidFill>
                  <a:schemeClr val="tx1">
                    <a:lumMod val="65000"/>
                    <a:lumOff val="35000"/>
                  </a:schemeClr>
                </a:solidFill>
                <a:latin typeface="Arial Nova Cond" panose="020B0506020202020204" pitchFamily="34" charset="0"/>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Arial Nova Cond" panose="020B0506020202020204" pitchFamily="34"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1200"/>
              </a:spcBef>
              <a:spcAft>
                <a:spcPts val="1200"/>
              </a:spcAft>
              <a:buClr>
                <a:srgbClr val="8B1C6D"/>
              </a:buClr>
              <a:defRPr/>
            </a:pPr>
            <a:r>
              <a:rPr lang="en-GB" sz="1200" dirty="0">
                <a:solidFill>
                  <a:prstClr val="black">
                    <a:lumMod val="65000"/>
                    <a:lumOff val="35000"/>
                  </a:prstClr>
                </a:solidFill>
              </a:rPr>
              <a:t>About 1% of the existing global tonnage is capable of burning alternative fuel. LNG is the preferred fuel for shipowners; about 22% of the vessels on orderbook are alternative fuel capable. LNG is also the preferred fuel, and methanol is gaining momentum.</a:t>
            </a:r>
          </a:p>
          <a:p>
            <a:pPr algn="just">
              <a:spcBef>
                <a:spcPts val="1200"/>
              </a:spcBef>
              <a:spcAft>
                <a:spcPts val="1200"/>
              </a:spcAft>
              <a:buClr>
                <a:srgbClr val="8B1C6D"/>
              </a:buClr>
              <a:defRPr/>
            </a:pPr>
            <a:r>
              <a:rPr lang="en-GB" sz="1200" dirty="0">
                <a:solidFill>
                  <a:prstClr val="black">
                    <a:lumMod val="65000"/>
                    <a:lumOff val="35000"/>
                  </a:prstClr>
                </a:solidFill>
              </a:rPr>
              <a:t>About 0.3% of the existing global MPV tonnage is capable of burning alternative fuel. LNG is the preferred fuel for shipowners. About 9% of the MPV vessels on orderbook are alternative fuel capable. LNG is the preferred fuel, and methanol is gaining momentum.</a:t>
            </a:r>
          </a:p>
          <a:p>
            <a:pPr algn="just">
              <a:spcBef>
                <a:spcPts val="1200"/>
              </a:spcBef>
              <a:spcAft>
                <a:spcPts val="1200"/>
              </a:spcAft>
              <a:buClr>
                <a:srgbClr val="8B1C6D"/>
              </a:buClr>
              <a:defRPr/>
            </a:pPr>
            <a:r>
              <a:rPr lang="en-GB" sz="1200" dirty="0">
                <a:solidFill>
                  <a:prstClr val="black">
                    <a:lumMod val="65000"/>
                    <a:lumOff val="35000"/>
                  </a:prstClr>
                </a:solidFill>
              </a:rPr>
              <a:t>About 0.3% of the existing global MPV tonnage up to 10,000 dwt is capable of burning alternative fuel. LNG is the preferred fuel for shipowners. About 5% of the MPV vessels upto 10,000 dwt on orderbook are alternative fuel capable. LNG is the preferred fuel.</a:t>
            </a:r>
          </a:p>
          <a:p>
            <a:pPr algn="just">
              <a:spcBef>
                <a:spcPts val="1200"/>
              </a:spcBef>
              <a:spcAft>
                <a:spcPts val="1200"/>
              </a:spcAft>
              <a:buClr>
                <a:srgbClr val="8B1C6D"/>
              </a:buClr>
              <a:defRPr/>
            </a:pPr>
            <a:r>
              <a:rPr lang="en-US" sz="1200" dirty="0">
                <a:solidFill>
                  <a:prstClr val="black">
                    <a:lumMod val="65000"/>
                    <a:lumOff val="35000"/>
                  </a:prstClr>
                </a:solidFill>
              </a:rPr>
              <a:t>The higher emissions from older vessels will pose a challenges for their employability as charterers will prefer higher-rated vessels. </a:t>
            </a:r>
          </a:p>
          <a:p>
            <a:pPr marL="216000" marR="0" lvl="0" indent="-216000" algn="just" defTabSz="457189" rtl="0" eaLnBrk="1" fontAlgn="auto" latinLnBrk="0" hangingPunct="1">
              <a:lnSpc>
                <a:spcPct val="100000"/>
              </a:lnSpc>
              <a:spcBef>
                <a:spcPts val="1200"/>
              </a:spcBef>
              <a:spcAft>
                <a:spcPts val="1200"/>
              </a:spcAft>
              <a:buClr>
                <a:srgbClr val="8B1C6D"/>
              </a:buClr>
              <a:buSzTx/>
              <a:buFont typeface="Arial"/>
              <a:buChar char="•"/>
              <a:tabLst/>
              <a:defRPr/>
            </a:pPr>
            <a:endParaRPr lang="en-GB" sz="1200" dirty="0"/>
          </a:p>
          <a:p>
            <a:pPr marL="0" marR="0" lvl="0" indent="0" algn="l" defTabSz="457189" rtl="0" eaLnBrk="1" fontAlgn="auto" latinLnBrk="0" hangingPunct="1">
              <a:lnSpc>
                <a:spcPct val="100000"/>
              </a:lnSpc>
              <a:spcBef>
                <a:spcPts val="600"/>
              </a:spcBef>
              <a:spcAft>
                <a:spcPts val="600"/>
              </a:spcAft>
              <a:buClr>
                <a:srgbClr val="8B1C6D"/>
              </a:buClr>
              <a:buSzTx/>
              <a:buFont typeface="Arial"/>
              <a:buNone/>
              <a:tabLst/>
              <a:defRPr/>
            </a:pPr>
            <a:endParaRPr kumimoji="0" lang="en-GB" sz="1200" b="0" i="0" u="none" strike="noStrike" kern="1200" cap="none" spc="0" normalizeH="0" baseline="0" noProof="0" dirty="0">
              <a:ln>
                <a:noFill/>
              </a:ln>
              <a:solidFill>
                <a:prstClr val="black">
                  <a:lumMod val="65000"/>
                  <a:lumOff val="35000"/>
                </a:prstClr>
              </a:solidFill>
              <a:effectLst/>
              <a:uLnTx/>
              <a:uFillTx/>
              <a:latin typeface="Arial Nova Cond" panose="020B0506020202020204" pitchFamily="34" charset="0"/>
              <a:ea typeface="+mn-ea"/>
              <a:cs typeface="+mn-cs"/>
            </a:endParaRPr>
          </a:p>
          <a:p>
            <a:pPr marL="216000" marR="0" lvl="0" indent="-216000" algn="l" defTabSz="457189" rtl="0" eaLnBrk="1" fontAlgn="auto" latinLnBrk="0" hangingPunct="1">
              <a:lnSpc>
                <a:spcPct val="100000"/>
              </a:lnSpc>
              <a:spcBef>
                <a:spcPts val="600"/>
              </a:spcBef>
              <a:spcAft>
                <a:spcPts val="600"/>
              </a:spcAft>
              <a:buClr>
                <a:srgbClr val="8B1C6D"/>
              </a:buClr>
              <a:buSzTx/>
              <a:buFont typeface="Arial"/>
              <a:buChar char="•"/>
              <a:tabLst/>
              <a:defRPr/>
            </a:pPr>
            <a:endParaRPr kumimoji="0" lang="en-GB" sz="1200" b="0" i="0" u="none" strike="noStrike" kern="1200" cap="none" spc="0" normalizeH="0" baseline="0" noProof="0" dirty="0">
              <a:ln>
                <a:noFill/>
              </a:ln>
              <a:solidFill>
                <a:prstClr val="black">
                  <a:lumMod val="65000"/>
                  <a:lumOff val="35000"/>
                </a:prstClr>
              </a:solidFill>
              <a:effectLst/>
              <a:uLnTx/>
              <a:uFillTx/>
              <a:latin typeface="Arial Nova Cond" panose="020B0506020202020204" pitchFamily="34" charset="0"/>
              <a:ea typeface="+mn-ea"/>
              <a:cs typeface="+mn-cs"/>
            </a:endParaRPr>
          </a:p>
          <a:p>
            <a:pPr marL="216000" marR="0" lvl="0" indent="-216000" algn="l" defTabSz="457189" rtl="0" eaLnBrk="1" fontAlgn="auto" latinLnBrk="0" hangingPunct="1">
              <a:lnSpc>
                <a:spcPct val="100000"/>
              </a:lnSpc>
              <a:spcBef>
                <a:spcPts val="600"/>
              </a:spcBef>
              <a:spcAft>
                <a:spcPts val="600"/>
              </a:spcAft>
              <a:buClr>
                <a:srgbClr val="8B1C6D"/>
              </a:buClr>
              <a:buSzTx/>
              <a:buFont typeface="Arial"/>
              <a:buChar char="•"/>
              <a:tabLst/>
              <a:defRPr/>
            </a:pPr>
            <a:endParaRPr kumimoji="0" lang="en-GB" sz="1200" b="0" i="0" u="none" strike="noStrike" kern="1200" cap="none" spc="0" normalizeH="0" baseline="0" noProof="0" dirty="0">
              <a:ln>
                <a:noFill/>
              </a:ln>
              <a:solidFill>
                <a:prstClr val="black">
                  <a:lumMod val="65000"/>
                  <a:lumOff val="35000"/>
                </a:prstClr>
              </a:solidFill>
              <a:effectLst/>
              <a:uLnTx/>
              <a:uFillTx/>
              <a:latin typeface="Arial Nova Cond" panose="020B0506020202020204" pitchFamily="34" charset="0"/>
              <a:ea typeface="+mn-ea"/>
              <a:cs typeface="+mn-cs"/>
            </a:endParaRPr>
          </a:p>
          <a:p>
            <a:pPr marL="216000" marR="0" lvl="0" indent="-216000" algn="l" defTabSz="457189" rtl="0" eaLnBrk="1" fontAlgn="auto" latinLnBrk="0" hangingPunct="1">
              <a:lnSpc>
                <a:spcPct val="100000"/>
              </a:lnSpc>
              <a:spcBef>
                <a:spcPts val="600"/>
              </a:spcBef>
              <a:spcAft>
                <a:spcPts val="600"/>
              </a:spcAft>
              <a:buClr>
                <a:srgbClr val="8B1C6D"/>
              </a:buClr>
              <a:buSzTx/>
              <a:buFont typeface="Arial"/>
              <a:buChar char="•"/>
              <a:tabLst/>
              <a:defRPr/>
            </a:pPr>
            <a:endParaRPr kumimoji="0" lang="en-GB" sz="1200" b="0" i="0" u="none" strike="noStrike" kern="1200" cap="none" spc="0" normalizeH="0" baseline="0" noProof="0" dirty="0">
              <a:ln>
                <a:noFill/>
              </a:ln>
              <a:solidFill>
                <a:prstClr val="black">
                  <a:lumMod val="65000"/>
                  <a:lumOff val="35000"/>
                </a:prstClr>
              </a:solidFill>
              <a:effectLst/>
              <a:uLnTx/>
              <a:uFillTx/>
              <a:latin typeface="Arial Nova Cond" panose="020B0506020202020204" pitchFamily="34" charset="0"/>
              <a:ea typeface="+mn-ea"/>
              <a:cs typeface="+mn-cs"/>
            </a:endParaRPr>
          </a:p>
        </p:txBody>
      </p:sp>
      <p:sp>
        <p:nvSpPr>
          <p:cNvPr id="7" name="Content Placeholder 1">
            <a:extLst>
              <a:ext uri="{FF2B5EF4-FFF2-40B4-BE49-F238E27FC236}">
                <a16:creationId xmlns:a16="http://schemas.microsoft.com/office/drawing/2014/main" xmlns="" id="{94AB2379-4F85-976F-4A56-973F5B31E83C}"/>
              </a:ext>
            </a:extLst>
          </p:cNvPr>
          <p:cNvSpPr txBox="1">
            <a:spLocks/>
          </p:cNvSpPr>
          <p:nvPr/>
        </p:nvSpPr>
        <p:spPr>
          <a:xfrm>
            <a:off x="6096000" y="1006713"/>
            <a:ext cx="5724229" cy="5271614"/>
          </a:xfrm>
          <a:prstGeom prst="rect">
            <a:avLst/>
          </a:prstGeom>
        </p:spPr>
        <p:txBody>
          <a:bodyPr vert="horz" lIns="0" tIns="0" rIns="0" bIns="0" rtlCol="0">
            <a:noAutofit/>
          </a:bodyPr>
          <a:lstStyle>
            <a:lvl1pPr marL="216000" indent="-216000" algn="l" defTabSz="457189" rtl="0" eaLnBrk="1" latinLnBrk="0" hangingPunct="1">
              <a:spcBef>
                <a:spcPts val="600"/>
              </a:spcBef>
              <a:spcAft>
                <a:spcPts val="400"/>
              </a:spcAft>
              <a:buClr>
                <a:schemeClr val="accent2"/>
              </a:buClr>
              <a:buFont typeface="Arial"/>
              <a:buChar char="•"/>
              <a:defRPr sz="1800" kern="1200">
                <a:solidFill>
                  <a:schemeClr val="tx1">
                    <a:lumMod val="65000"/>
                    <a:lumOff val="35000"/>
                  </a:schemeClr>
                </a:solidFill>
                <a:latin typeface="Arial Nova Cond" panose="020B0506020202020204" pitchFamily="34" charset="0"/>
                <a:ea typeface="+mn-ea"/>
                <a:cs typeface="+mn-cs"/>
              </a:defRPr>
            </a:lvl1pPr>
            <a:lvl2pPr marL="540000" indent="-180000" algn="l" defTabSz="457189" rtl="0" eaLnBrk="1" latinLnBrk="0" hangingPunct="1">
              <a:spcBef>
                <a:spcPts val="400"/>
              </a:spcBef>
              <a:spcAft>
                <a:spcPts val="400"/>
              </a:spcAft>
              <a:buFont typeface="Arial" panose="020B0604020202020204" pitchFamily="34" charset="0"/>
              <a:buChar char="•"/>
              <a:defRPr sz="1600" kern="1200">
                <a:solidFill>
                  <a:schemeClr val="accent1"/>
                </a:solidFill>
                <a:latin typeface="Arial Nova Cond" panose="020B0506020202020204" pitchFamily="34" charset="0"/>
                <a:ea typeface="+mn-ea"/>
                <a:cs typeface="+mn-cs"/>
              </a:defRPr>
            </a:lvl2pPr>
            <a:lvl3pPr marL="1008000" indent="-216000" algn="l" defTabSz="457189" rtl="0" eaLnBrk="1" latinLnBrk="0" hangingPunct="1">
              <a:spcBef>
                <a:spcPts val="400"/>
              </a:spcBef>
              <a:spcAft>
                <a:spcPts val="400"/>
              </a:spcAft>
              <a:buFont typeface="Arial"/>
              <a:buChar char="•"/>
              <a:defRPr sz="1600" kern="1200">
                <a:solidFill>
                  <a:schemeClr val="tx1">
                    <a:lumMod val="50000"/>
                    <a:lumOff val="50000"/>
                  </a:schemeClr>
                </a:solidFill>
                <a:latin typeface="Arial Nova Cond" panose="020B0506020202020204" pitchFamily="34" charset="0"/>
                <a:ea typeface="+mn-ea"/>
                <a:cs typeface="+mn-cs"/>
              </a:defRPr>
            </a:lvl3pPr>
            <a:lvl4pPr marL="1440000" indent="-216000" algn="l" defTabSz="457189" rtl="0" eaLnBrk="1" latinLnBrk="0" hangingPunct="1">
              <a:spcBef>
                <a:spcPts val="400"/>
              </a:spcBef>
              <a:spcAft>
                <a:spcPts val="400"/>
              </a:spcAft>
              <a:buFont typeface="Arial"/>
              <a:buChar char="–"/>
              <a:defRPr sz="1400" kern="1200">
                <a:solidFill>
                  <a:schemeClr val="tx1">
                    <a:lumMod val="65000"/>
                    <a:lumOff val="35000"/>
                  </a:schemeClr>
                </a:solidFill>
                <a:latin typeface="Arial Nova Cond" panose="020B0506020202020204" pitchFamily="34" charset="0"/>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Arial Nova Cond" panose="020B0506020202020204" pitchFamily="34"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216000" marR="0" lvl="0" indent="-216000" algn="just" defTabSz="457189" rtl="0" eaLnBrk="1" fontAlgn="auto" latinLnBrk="0" hangingPunct="1">
              <a:lnSpc>
                <a:spcPct val="100000"/>
              </a:lnSpc>
              <a:spcBef>
                <a:spcPts val="1200"/>
              </a:spcBef>
              <a:spcAft>
                <a:spcPts val="1200"/>
              </a:spcAft>
              <a:buClr>
                <a:srgbClr val="8B1C6D"/>
              </a:buClr>
              <a:buSzTx/>
              <a:buFont typeface="Arial"/>
              <a:buChar char="•"/>
              <a:tabLst/>
              <a:defRPr/>
            </a:pPr>
            <a:r>
              <a:rPr kumimoji="0" lang="en-GB" sz="1200" b="0" i="0" u="none" strike="noStrike" kern="1200" cap="none" spc="0" normalizeH="0" baseline="0" noProof="0" dirty="0">
                <a:ln>
                  <a:noFill/>
                </a:ln>
                <a:solidFill>
                  <a:prstClr val="black">
                    <a:lumMod val="65000"/>
                    <a:lumOff val="35000"/>
                  </a:prstClr>
                </a:solidFill>
                <a:effectLst/>
                <a:uLnTx/>
                <a:uFillTx/>
                <a:latin typeface="Arial Nova Cond" panose="020B0506020202020204" pitchFamily="34" charset="0"/>
                <a:ea typeface="+mn-ea"/>
                <a:cs typeface="+mn-cs"/>
              </a:rPr>
              <a:t>There are major challenges in making ammonia a viable alternative fuel. The challenges pertaining to various aspects such as fuel storage, logistics and bunkering, onboard energy storage &amp; fuel conversion, fuel management, regulation and certification etc. Hydrogen has not been included here as it will likely be used only for short-sea shipping.</a:t>
            </a:r>
          </a:p>
          <a:p>
            <a:pPr marL="216000" marR="0" lvl="0" indent="-216000" algn="just" defTabSz="457189" rtl="0" eaLnBrk="1" fontAlgn="auto" latinLnBrk="0" hangingPunct="1">
              <a:lnSpc>
                <a:spcPct val="100000"/>
              </a:lnSpc>
              <a:spcBef>
                <a:spcPts val="1200"/>
              </a:spcBef>
              <a:spcAft>
                <a:spcPts val="1200"/>
              </a:spcAft>
              <a:buClr>
                <a:srgbClr val="8B1C6D"/>
              </a:buClr>
              <a:buSzTx/>
              <a:buFont typeface="Arial"/>
              <a:buChar char="•"/>
              <a:tabLst/>
              <a:defRPr/>
            </a:pPr>
            <a:r>
              <a:rPr kumimoji="0" lang="en-GB" sz="1200" b="0" i="0" u="none" strike="noStrike" kern="1200" cap="none" spc="0" normalizeH="0" baseline="0" noProof="0" dirty="0">
                <a:ln>
                  <a:noFill/>
                </a:ln>
                <a:solidFill>
                  <a:prstClr val="black">
                    <a:lumMod val="65000"/>
                    <a:lumOff val="35000"/>
                  </a:prstClr>
                </a:solidFill>
                <a:effectLst/>
                <a:uLnTx/>
                <a:uFillTx/>
                <a:latin typeface="Arial Nova Cond" panose="020B0506020202020204" pitchFamily="34" charset="0"/>
                <a:ea typeface="+mn-ea"/>
                <a:cs typeface="+mn-cs"/>
              </a:rPr>
              <a:t>The first movers to take action are split into the transition drivers and market enablers. Everyone from alternative fuel producers, ports &amp; terminals, vessel owners &amp; operators to regulations &amp; policies making, financing and cargo &amp; customers would have to work hand in hand and step up in order for change to take place.</a:t>
            </a:r>
          </a:p>
          <a:p>
            <a:pPr marL="233363" marR="0" lvl="0" indent="-233363" algn="just" defTabSz="457189" rtl="0" eaLnBrk="1" fontAlgn="auto" latinLnBrk="0" hangingPunct="1">
              <a:lnSpc>
                <a:spcPct val="100000"/>
              </a:lnSpc>
              <a:spcBef>
                <a:spcPts val="1200"/>
              </a:spcBef>
              <a:spcAft>
                <a:spcPts val="1200"/>
              </a:spcAft>
              <a:buClr>
                <a:srgbClr val="8B1C6D"/>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lumMod val="65000"/>
                    <a:lumOff val="35000"/>
                  </a:prstClr>
                </a:solidFill>
                <a:effectLst/>
                <a:uLnTx/>
                <a:uFillTx/>
                <a:latin typeface="Arial Nova Cond" panose="020B0506020202020204" pitchFamily="34" charset="0"/>
                <a:ea typeface="+mn-ea"/>
                <a:cs typeface="+mn-cs"/>
              </a:rPr>
              <a:t>Decarbonisation measures and upgrades are necessary for the short run. Some require investments, and some are operational in nature. Most of these require small investments, which can be financed from the equity of the large shipowners or through corporate debt. There will be a significant need for capital investment after 2025 when ships powered by alternative fuel start to be ordered. Some estimates suggest needing for above USD3 trillion to achieve decarbonisation in shipping. </a:t>
            </a:r>
            <a:r>
              <a:rPr kumimoji="0" lang="en-US" sz="1200" b="0" i="0" u="none" strike="noStrike" kern="1200" cap="none" spc="0" normalizeH="0" baseline="0" noProof="0" dirty="0">
                <a:ln>
                  <a:noFill/>
                </a:ln>
                <a:solidFill>
                  <a:prstClr val="black">
                    <a:lumMod val="65000"/>
                    <a:lumOff val="35000"/>
                  </a:prstClr>
                </a:solidFill>
                <a:effectLst/>
                <a:uLnTx/>
                <a:uFillTx/>
                <a:latin typeface="Arial Nova Cond" panose="020B0506020202020204" pitchFamily="34" charset="0"/>
                <a:ea typeface="+mn-ea"/>
                <a:cs typeface="+mn-cs"/>
              </a:rPr>
              <a:t>Fundings will only be available for climatically aligned projects from some financiers. </a:t>
            </a:r>
          </a:p>
          <a:p>
            <a:pPr marL="233363" marR="0" lvl="0" indent="-233363" algn="just" defTabSz="457189" rtl="0" eaLnBrk="1" fontAlgn="auto" latinLnBrk="0" hangingPunct="1">
              <a:lnSpc>
                <a:spcPct val="100000"/>
              </a:lnSpc>
              <a:spcBef>
                <a:spcPts val="1200"/>
              </a:spcBef>
              <a:spcAft>
                <a:spcPts val="1200"/>
              </a:spcAft>
              <a:buClr>
                <a:srgbClr val="8B1C6D"/>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lumMod val="65000"/>
                    <a:lumOff val="35000"/>
                  </a:prstClr>
                </a:solidFill>
                <a:effectLst/>
                <a:uLnTx/>
                <a:uFillTx/>
                <a:latin typeface="Arial Nova Cond" panose="020B0506020202020204" pitchFamily="34" charset="0"/>
                <a:ea typeface="+mn-ea"/>
                <a:cs typeface="+mn-cs"/>
              </a:rPr>
              <a:t>There is a lack of alternative fuel bunkering (particularly low/zero carbon) facilities. Because of higher capex and high fuel costs for alternative fuel vessels; the shipowners have to secure long-term supplies before investing in alternative fuel-propelled ships either by investing in fuel production or contracting with the fuel producers.</a:t>
            </a:r>
          </a:p>
          <a:p>
            <a:pPr marL="233363" marR="0" lvl="0" indent="-233363" algn="just" defTabSz="457189" rtl="0" eaLnBrk="1" fontAlgn="auto" latinLnBrk="0" hangingPunct="1">
              <a:lnSpc>
                <a:spcPct val="100000"/>
              </a:lnSpc>
              <a:spcBef>
                <a:spcPts val="1200"/>
              </a:spcBef>
              <a:spcAft>
                <a:spcPts val="1200"/>
              </a:spcAft>
              <a:buClr>
                <a:srgbClr val="8B1C6D"/>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Arial Nova Cond" panose="020B0506020202020204" pitchFamily="34" charset="0"/>
                <a:ea typeface="+mn-ea"/>
                <a:cs typeface="+mn-cs"/>
              </a:rPr>
              <a:t>The order for low carbon fuel vessels will continue to rise over the next five years with increasing pressure of compliance with upcoming decarbonisation regulations. </a:t>
            </a:r>
          </a:p>
          <a:p>
            <a:pPr marL="233363" marR="0" lvl="0" indent="-233363" algn="just" defTabSz="457189" rtl="0" eaLnBrk="1" fontAlgn="auto" latinLnBrk="0" hangingPunct="1">
              <a:lnSpc>
                <a:spcPct val="100000"/>
              </a:lnSpc>
              <a:spcBef>
                <a:spcPts val="1200"/>
              </a:spcBef>
              <a:spcAft>
                <a:spcPts val="1200"/>
              </a:spcAft>
              <a:buClr>
                <a:srgbClr val="8B1C6D"/>
              </a:buClr>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Arial Nova Cond" panose="020B0506020202020204" pitchFamily="34" charset="0"/>
              <a:ea typeface="+mn-ea"/>
              <a:cs typeface="+mn-cs"/>
            </a:endParaRPr>
          </a:p>
          <a:p>
            <a:pPr marL="233363" marR="0" lvl="0" indent="-233363" algn="just" defTabSz="457189" rtl="0" eaLnBrk="1" fontAlgn="auto" latinLnBrk="0" hangingPunct="1">
              <a:lnSpc>
                <a:spcPct val="100000"/>
              </a:lnSpc>
              <a:spcBef>
                <a:spcPts val="1200"/>
              </a:spcBef>
              <a:spcAft>
                <a:spcPts val="1200"/>
              </a:spcAft>
              <a:buClr>
                <a:srgbClr val="8B1C6D"/>
              </a:buClr>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lumMod val="65000"/>
                  <a:lumOff val="35000"/>
                </a:prstClr>
              </a:solidFill>
              <a:effectLst/>
              <a:uLnTx/>
              <a:uFillTx/>
              <a:latin typeface="Arial Nova Cond" panose="020B0506020202020204" pitchFamily="34" charset="0"/>
              <a:ea typeface="+mn-ea"/>
              <a:cs typeface="+mn-cs"/>
            </a:endParaRPr>
          </a:p>
          <a:p>
            <a:pPr marL="233363" marR="0" lvl="0" indent="-233363" algn="just" defTabSz="457189" rtl="0" eaLnBrk="1" fontAlgn="auto" latinLnBrk="0" hangingPunct="1">
              <a:lnSpc>
                <a:spcPct val="100000"/>
              </a:lnSpc>
              <a:spcBef>
                <a:spcPts val="1200"/>
              </a:spcBef>
              <a:spcAft>
                <a:spcPts val="1200"/>
              </a:spcAft>
              <a:buClr>
                <a:srgbClr val="8B1C6D"/>
              </a:buClr>
              <a:buSzTx/>
              <a:buFont typeface="Arial" panose="020B0604020202020204" pitchFamily="34" charset="0"/>
              <a:buChar char="•"/>
              <a:tabLst/>
              <a:defRPr/>
            </a:pPr>
            <a:endParaRPr kumimoji="0" lang="en-GB" sz="1200" b="0" i="0" u="none" strike="noStrike" kern="1200" cap="none" spc="0" normalizeH="0" baseline="0" noProof="0" dirty="0">
              <a:ln>
                <a:noFill/>
              </a:ln>
              <a:solidFill>
                <a:srgbClr val="70767A">
                  <a:lumMod val="50000"/>
                </a:srgbClr>
              </a:solidFill>
              <a:effectLst/>
              <a:uLnTx/>
              <a:uFillTx/>
              <a:latin typeface="Arial Nova Cond" panose="020B0506020202020204" pitchFamily="34" charset="0"/>
              <a:ea typeface="+mn-ea"/>
              <a:cs typeface="+mn-cs"/>
            </a:endParaRPr>
          </a:p>
          <a:p>
            <a:pPr marL="233363" marR="0" lvl="0" indent="-233363" algn="just" defTabSz="457189" rtl="0" eaLnBrk="1" fontAlgn="auto" latinLnBrk="0" hangingPunct="1">
              <a:lnSpc>
                <a:spcPct val="100000"/>
              </a:lnSpc>
              <a:spcBef>
                <a:spcPts val="1200"/>
              </a:spcBef>
              <a:spcAft>
                <a:spcPts val="1200"/>
              </a:spcAft>
              <a:buClr>
                <a:srgbClr val="8B1C6D"/>
              </a:buClr>
              <a:buSzTx/>
              <a:buFont typeface="Arial" panose="020B0604020202020204" pitchFamily="34" charset="0"/>
              <a:buChar char="•"/>
              <a:tabLst/>
              <a:defRPr/>
            </a:pPr>
            <a:endParaRPr kumimoji="0" lang="en-GB" sz="1200" b="0" i="0" u="none" strike="noStrike" kern="1200" cap="none" spc="0" normalizeH="0" baseline="0" noProof="0" dirty="0">
              <a:ln>
                <a:noFill/>
              </a:ln>
              <a:solidFill>
                <a:srgbClr val="70767A">
                  <a:lumMod val="50000"/>
                </a:srgbClr>
              </a:solidFill>
              <a:effectLst/>
              <a:uLnTx/>
              <a:uFillTx/>
              <a:latin typeface="Arial Nova Cond" panose="020B0506020202020204" pitchFamily="34" charset="0"/>
              <a:ea typeface="+mn-ea"/>
              <a:cs typeface="+mn-cs"/>
            </a:endParaRPr>
          </a:p>
          <a:p>
            <a:pPr marL="233363" marR="0" lvl="0" indent="-233363" algn="just" defTabSz="457189" rtl="0" eaLnBrk="1" fontAlgn="auto" latinLnBrk="0" hangingPunct="1">
              <a:lnSpc>
                <a:spcPct val="100000"/>
              </a:lnSpc>
              <a:spcBef>
                <a:spcPts val="1200"/>
              </a:spcBef>
              <a:spcAft>
                <a:spcPts val="1200"/>
              </a:spcAft>
              <a:buClr>
                <a:srgbClr val="8B1C6D"/>
              </a:buClr>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lumMod val="65000"/>
                  <a:lumOff val="35000"/>
                </a:prstClr>
              </a:solidFill>
              <a:effectLst/>
              <a:uLnTx/>
              <a:uFillTx/>
              <a:latin typeface="Arial Nova Cond" panose="020B0506020202020204" pitchFamily="34" charset="0"/>
              <a:ea typeface="+mn-ea"/>
              <a:cs typeface="+mn-cs"/>
            </a:endParaRPr>
          </a:p>
          <a:p>
            <a:pPr marL="216000" marR="0" lvl="0" indent="-216000" algn="just" defTabSz="457189" rtl="0" eaLnBrk="1" fontAlgn="auto" latinLnBrk="0" hangingPunct="1">
              <a:lnSpc>
                <a:spcPct val="100000"/>
              </a:lnSpc>
              <a:spcBef>
                <a:spcPts val="600"/>
              </a:spcBef>
              <a:spcAft>
                <a:spcPts val="600"/>
              </a:spcAft>
              <a:buClr>
                <a:srgbClr val="8B1C6D"/>
              </a:buClr>
              <a:buSzTx/>
              <a:buFont typeface="Arial"/>
              <a:buChar char="•"/>
              <a:tabLst/>
              <a:defRPr/>
            </a:pPr>
            <a:endParaRPr kumimoji="0" lang="en-GB" sz="1200" b="0" i="0" u="none" strike="noStrike" kern="1200" cap="none" spc="0" normalizeH="0" baseline="0" noProof="0" dirty="0">
              <a:ln>
                <a:noFill/>
              </a:ln>
              <a:solidFill>
                <a:prstClr val="black">
                  <a:lumMod val="65000"/>
                  <a:lumOff val="35000"/>
                </a:prstClr>
              </a:solidFill>
              <a:effectLst/>
              <a:uLnTx/>
              <a:uFillTx/>
              <a:latin typeface="Arial Nova Cond" panose="020B0506020202020204" pitchFamily="34" charset="0"/>
              <a:ea typeface="+mn-ea"/>
              <a:cs typeface="+mn-cs"/>
            </a:endParaRPr>
          </a:p>
          <a:p>
            <a:pPr marL="233363" marR="0" lvl="0" indent="-233363" algn="just" defTabSz="457189" rtl="0" eaLnBrk="1" fontAlgn="auto" latinLnBrk="0" hangingPunct="1">
              <a:lnSpc>
                <a:spcPct val="100000"/>
              </a:lnSpc>
              <a:spcBef>
                <a:spcPts val="600"/>
              </a:spcBef>
              <a:spcAft>
                <a:spcPts val="600"/>
              </a:spcAft>
              <a:buClr>
                <a:srgbClr val="8B1C6D"/>
              </a:buClr>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lumMod val="65000"/>
                  <a:lumOff val="35000"/>
                </a:prstClr>
              </a:solidFill>
              <a:effectLst/>
              <a:uLnTx/>
              <a:uFillTx/>
              <a:latin typeface="Arial Nova Cond" panose="020B0506020202020204" pitchFamily="34" charset="0"/>
              <a:ea typeface="+mn-ea"/>
              <a:cs typeface="+mn-cs"/>
            </a:endParaRPr>
          </a:p>
          <a:p>
            <a:pPr marL="216000" marR="0" lvl="0" indent="-216000" algn="just" defTabSz="457189" rtl="0" eaLnBrk="1" fontAlgn="auto" latinLnBrk="0" hangingPunct="1">
              <a:lnSpc>
                <a:spcPct val="100000"/>
              </a:lnSpc>
              <a:spcBef>
                <a:spcPts val="600"/>
              </a:spcBef>
              <a:spcAft>
                <a:spcPts val="600"/>
              </a:spcAft>
              <a:buClr>
                <a:srgbClr val="8B1C6D"/>
              </a:buClr>
              <a:buSzTx/>
              <a:buFont typeface="Arial"/>
              <a:buChar char="•"/>
              <a:tabLst/>
              <a:defRPr/>
            </a:pPr>
            <a:endParaRPr kumimoji="0" lang="en-GB" sz="1200" b="0" i="0" u="none" strike="noStrike" kern="1200" cap="none" spc="0" normalizeH="0" baseline="0" noProof="0" dirty="0">
              <a:ln>
                <a:noFill/>
              </a:ln>
              <a:solidFill>
                <a:prstClr val="black">
                  <a:lumMod val="65000"/>
                  <a:lumOff val="35000"/>
                </a:prstClr>
              </a:solidFill>
              <a:effectLst/>
              <a:uLnTx/>
              <a:uFillTx/>
              <a:latin typeface="Arial Nova Cond" panose="020B0506020202020204" pitchFamily="34" charset="0"/>
              <a:ea typeface="+mn-ea"/>
              <a:cs typeface="+mn-cs"/>
            </a:endParaRPr>
          </a:p>
          <a:p>
            <a:pPr marL="216000" marR="0" lvl="0" indent="-216000" algn="just" defTabSz="457189" rtl="0" eaLnBrk="1" fontAlgn="auto" latinLnBrk="0" hangingPunct="1">
              <a:lnSpc>
                <a:spcPct val="100000"/>
              </a:lnSpc>
              <a:spcBef>
                <a:spcPts val="600"/>
              </a:spcBef>
              <a:spcAft>
                <a:spcPts val="600"/>
              </a:spcAft>
              <a:buClr>
                <a:srgbClr val="8B1C6D"/>
              </a:buClr>
              <a:buSzTx/>
              <a:buFont typeface="Arial"/>
              <a:buChar char="•"/>
              <a:tabLst/>
              <a:defRPr/>
            </a:pPr>
            <a:endParaRPr kumimoji="0" lang="en-GB" sz="1200" b="0" i="0" u="none" strike="noStrike" kern="1200" cap="none" spc="0" normalizeH="0" baseline="0" noProof="0" dirty="0">
              <a:ln>
                <a:noFill/>
              </a:ln>
              <a:solidFill>
                <a:prstClr val="black">
                  <a:lumMod val="65000"/>
                  <a:lumOff val="35000"/>
                </a:prstClr>
              </a:solidFill>
              <a:effectLst/>
              <a:uLnTx/>
              <a:uFillTx/>
              <a:latin typeface="Arial Nova Cond" panose="020B0506020202020204" pitchFamily="34" charset="0"/>
              <a:ea typeface="+mn-ea"/>
              <a:cs typeface="+mn-cs"/>
            </a:endParaRPr>
          </a:p>
        </p:txBody>
      </p:sp>
      <p:pic>
        <p:nvPicPr>
          <p:cNvPr id="9" name="Picture 8">
            <a:extLst>
              <a:ext uri="{FF2B5EF4-FFF2-40B4-BE49-F238E27FC236}">
                <a16:creationId xmlns:a16="http://schemas.microsoft.com/office/drawing/2014/main" xmlns="" id="{5F7FF349-0FB4-3908-2B14-15DC7310DD3E}"/>
              </a:ext>
            </a:extLst>
          </p:cNvPr>
          <p:cNvPicPr>
            <a:picLocks noChangeAspect="1"/>
          </p:cNvPicPr>
          <p:nvPr/>
        </p:nvPicPr>
        <p:blipFill>
          <a:blip r:embed="rId2"/>
          <a:stretch>
            <a:fillRect/>
          </a:stretch>
        </p:blipFill>
        <p:spPr>
          <a:xfrm>
            <a:off x="545718" y="4504045"/>
            <a:ext cx="5436000" cy="2137696"/>
          </a:xfrm>
          <a:prstGeom prst="rect">
            <a:avLst/>
          </a:prstGeom>
        </p:spPr>
      </p:pic>
    </p:spTree>
    <p:extLst>
      <p:ext uri="{BB962C8B-B14F-4D97-AF65-F5344CB8AC3E}">
        <p14:creationId xmlns:p14="http://schemas.microsoft.com/office/powerpoint/2010/main" val="32951619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D8100B7E-8DC4-7AFA-C8C7-F92DB17BE186}"/>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244297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xmlns="" id="{FC4F17B7-DC47-B85C-8D69-6F03393CD17F}"/>
              </a:ext>
            </a:extLst>
          </p:cNvPr>
          <p:cNvSpPr txBox="1">
            <a:spLocks/>
          </p:cNvSpPr>
          <p:nvPr/>
        </p:nvSpPr>
        <p:spPr>
          <a:xfrm>
            <a:off x="253219" y="979349"/>
            <a:ext cx="9786769" cy="370800"/>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tx1"/>
                </a:solidFill>
              </a:rPr>
              <a:t>Majority of the countries have made carbon neutrality pledge by 2050. This will significantly affect oil, coal and LNG demand. </a:t>
            </a:r>
            <a:endParaRPr lang="en-GB" dirty="0">
              <a:solidFill>
                <a:schemeClr val="tx1"/>
              </a:solidFill>
            </a:endParaRPr>
          </a:p>
        </p:txBody>
      </p:sp>
      <p:sp>
        <p:nvSpPr>
          <p:cNvPr id="4" name="Title 2">
            <a:extLst>
              <a:ext uri="{FF2B5EF4-FFF2-40B4-BE49-F238E27FC236}">
                <a16:creationId xmlns:a16="http://schemas.microsoft.com/office/drawing/2014/main" xmlns="" id="{FEF86B81-5C71-572D-1B35-499609DA0C36}"/>
              </a:ext>
            </a:extLst>
          </p:cNvPr>
          <p:cNvSpPr txBox="1">
            <a:spLocks/>
          </p:cNvSpPr>
          <p:nvPr/>
        </p:nvSpPr>
        <p:spPr>
          <a:xfrm>
            <a:off x="385870" y="696591"/>
            <a:ext cx="7562988" cy="432000"/>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Carbon neutrality </a:t>
            </a:r>
            <a:r>
              <a:rPr lang="en-SG" altLang="zh-CN" dirty="0"/>
              <a:t>is a </a:t>
            </a:r>
            <a:r>
              <a:rPr lang="en-GB" dirty="0"/>
              <a:t>global </a:t>
            </a:r>
            <a:r>
              <a:rPr lang="en-SG" altLang="zh-CN" dirty="0"/>
              <a:t>phenomenon</a:t>
            </a:r>
            <a:endParaRPr lang="en-GB" dirty="0"/>
          </a:p>
        </p:txBody>
      </p:sp>
      <p:pic>
        <p:nvPicPr>
          <p:cNvPr id="5" name="Picture 2" descr="countries progress in reaching net zero">
            <a:extLst>
              <a:ext uri="{FF2B5EF4-FFF2-40B4-BE49-F238E27FC236}">
                <a16:creationId xmlns:a16="http://schemas.microsoft.com/office/drawing/2014/main" xmlns="" id="{65D5BAB5-85D5-0CE8-EDAD-D493CE6759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68001" y="1411349"/>
            <a:ext cx="8785487" cy="48732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6">
            <a:extLst>
              <a:ext uri="{FF2B5EF4-FFF2-40B4-BE49-F238E27FC236}">
                <a16:creationId xmlns:a16="http://schemas.microsoft.com/office/drawing/2014/main" xmlns="" id="{7C8D2757-18EA-8D1F-DA36-134D8DC424C6}"/>
              </a:ext>
            </a:extLst>
          </p:cNvPr>
          <p:cNvSpPr txBox="1">
            <a:spLocks/>
          </p:cNvSpPr>
          <p:nvPr/>
        </p:nvSpPr>
        <p:spPr>
          <a:xfrm>
            <a:off x="9776012" y="1377459"/>
            <a:ext cx="1935988" cy="5515847"/>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defTabSz="609585" eaLnBrk="0" hangingPunct="0">
              <a:spcBef>
                <a:spcPct val="20000"/>
              </a:spcBef>
            </a:pPr>
            <a:r>
              <a:rPr lang="en-GB" sz="1600" b="1" u="sng" dirty="0"/>
              <a:t>Key takeaway</a:t>
            </a:r>
          </a:p>
          <a:p>
            <a:pPr marL="216000" indent="-216000" fontAlgn="base">
              <a:buFont typeface="Arial"/>
              <a:buChar char="•"/>
            </a:pPr>
            <a:r>
              <a:rPr lang="en-GB" sz="1600" dirty="0">
                <a:solidFill>
                  <a:schemeClr val="accent5">
                    <a:lumMod val="75000"/>
                  </a:schemeClr>
                </a:solidFill>
              </a:rPr>
              <a:t>All the countries are working towards aligning themselves with Paris 2016 climate pledge.</a:t>
            </a:r>
          </a:p>
          <a:p>
            <a:pPr marL="216000" indent="-216000" fontAlgn="base">
              <a:buFont typeface="Arial"/>
              <a:buChar char="•"/>
            </a:pPr>
            <a:r>
              <a:rPr lang="en-GB" sz="1600" dirty="0">
                <a:solidFill>
                  <a:schemeClr val="accent5">
                    <a:lumMod val="75000"/>
                  </a:schemeClr>
                </a:solidFill>
              </a:rPr>
              <a:t>Majority of the countries have pledged to be carbon neutral by 2050. Some major countries such as China and India have pledged to be net-zero by 2060 and 2070 respectively. </a:t>
            </a:r>
          </a:p>
          <a:p>
            <a:pPr>
              <a:spcAft>
                <a:spcPts val="600"/>
              </a:spcAft>
            </a:pPr>
            <a:endParaRPr lang="en-GB" sz="1600" dirty="0"/>
          </a:p>
        </p:txBody>
      </p:sp>
    </p:spTree>
    <p:extLst>
      <p:ext uri="{BB962C8B-B14F-4D97-AF65-F5344CB8AC3E}">
        <p14:creationId xmlns:p14="http://schemas.microsoft.com/office/powerpoint/2010/main" val="3715998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xmlns="" id="{015DEA1C-A820-8DFD-9081-7DC5B20470A2}"/>
              </a:ext>
            </a:extLst>
          </p:cNvPr>
          <p:cNvSpPr txBox="1">
            <a:spLocks/>
          </p:cNvSpPr>
          <p:nvPr/>
        </p:nvSpPr>
        <p:spPr>
          <a:xfrm>
            <a:off x="387217" y="1152750"/>
            <a:ext cx="11800541" cy="370800"/>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1400" b="1" dirty="0">
                <a:solidFill>
                  <a:schemeClr val="tx1"/>
                </a:solidFill>
              </a:rPr>
              <a:t>Oil demand in most of the scenarios will flatten or fall significantly by 2050. Natural gas will continue to play a significant role, albeit growth is expected to slow down. During the same time horizon, coal is likely to fall significantly. Renewables will continue to increase in all cases. Hydrogen and Ammonia are likely to emerge as important sources of energy. </a:t>
            </a:r>
          </a:p>
        </p:txBody>
      </p:sp>
      <p:sp>
        <p:nvSpPr>
          <p:cNvPr id="4" name="Title 2">
            <a:extLst>
              <a:ext uri="{FF2B5EF4-FFF2-40B4-BE49-F238E27FC236}">
                <a16:creationId xmlns:a16="http://schemas.microsoft.com/office/drawing/2014/main" xmlns="" id="{2FE120FA-56F0-781F-4DED-C7C80D3ABB53}"/>
              </a:ext>
            </a:extLst>
          </p:cNvPr>
          <p:cNvSpPr txBox="1">
            <a:spLocks/>
          </p:cNvSpPr>
          <p:nvPr/>
        </p:nvSpPr>
        <p:spPr>
          <a:xfrm>
            <a:off x="387217" y="628886"/>
            <a:ext cx="7562988" cy="432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0" fontAlgn="base" hangingPunct="0">
              <a:lnSpc>
                <a:spcPct val="80000"/>
              </a:lnSpc>
              <a:spcAft>
                <a:spcPct val="0"/>
              </a:spcAft>
              <a:defRPr/>
            </a:pPr>
            <a:r>
              <a:rPr lang="en-US" sz="2270" b="1" spc="-40" dirty="0">
                <a:ea typeface="ＭＳ Ｐゴシック" charset="-128"/>
                <a:cs typeface="Arial"/>
              </a:rPr>
              <a:t>Energy transition underway</a:t>
            </a:r>
          </a:p>
        </p:txBody>
      </p:sp>
      <p:sp>
        <p:nvSpPr>
          <p:cNvPr id="5" name="Content Placeholder 3">
            <a:extLst>
              <a:ext uri="{FF2B5EF4-FFF2-40B4-BE49-F238E27FC236}">
                <a16:creationId xmlns:a16="http://schemas.microsoft.com/office/drawing/2014/main" xmlns="" id="{72E19424-E6F4-4784-FFC3-D8AC4A3EE35A}"/>
              </a:ext>
            </a:extLst>
          </p:cNvPr>
          <p:cNvSpPr txBox="1">
            <a:spLocks/>
          </p:cNvSpPr>
          <p:nvPr/>
        </p:nvSpPr>
        <p:spPr>
          <a:xfrm>
            <a:off x="642664" y="6165785"/>
            <a:ext cx="5895600" cy="27035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0"/>
              </a:spcBef>
            </a:pPr>
            <a:r>
              <a:rPr lang="en-GB" sz="1000" i="1" dirty="0">
                <a:solidFill>
                  <a:schemeClr val="tx1"/>
                </a:solidFill>
              </a:rPr>
              <a:t>Source: IEA</a:t>
            </a:r>
          </a:p>
        </p:txBody>
      </p:sp>
      <p:pic>
        <p:nvPicPr>
          <p:cNvPr id="6" name="Content Placeholder 5">
            <a:extLst>
              <a:ext uri="{FF2B5EF4-FFF2-40B4-BE49-F238E27FC236}">
                <a16:creationId xmlns:a16="http://schemas.microsoft.com/office/drawing/2014/main" xmlns="" id="{183BC649-41D4-FF26-ED70-308D564392C7}"/>
              </a:ext>
            </a:extLst>
          </p:cNvPr>
          <p:cNvPicPr>
            <a:picLocks noGrp="1" noChangeAspect="1"/>
          </p:cNvPicPr>
          <p:nvPr>
            <p:ph idx="1"/>
          </p:nvPr>
        </p:nvPicPr>
        <p:blipFill>
          <a:blip r:embed="rId2"/>
          <a:stretch>
            <a:fillRect/>
          </a:stretch>
        </p:blipFill>
        <p:spPr>
          <a:xfrm>
            <a:off x="506319" y="1923825"/>
            <a:ext cx="7443886" cy="4305289"/>
          </a:xfrm>
          <a:prstGeom prst="rect">
            <a:avLst/>
          </a:prstGeom>
        </p:spPr>
      </p:pic>
      <p:sp>
        <p:nvSpPr>
          <p:cNvPr id="7" name="Content Placeholder 16">
            <a:extLst>
              <a:ext uri="{FF2B5EF4-FFF2-40B4-BE49-F238E27FC236}">
                <a16:creationId xmlns:a16="http://schemas.microsoft.com/office/drawing/2014/main" xmlns="" id="{0E78AAC1-B0A9-98B7-50E1-840156296216}"/>
              </a:ext>
            </a:extLst>
          </p:cNvPr>
          <p:cNvSpPr txBox="1">
            <a:spLocks/>
          </p:cNvSpPr>
          <p:nvPr/>
        </p:nvSpPr>
        <p:spPr>
          <a:xfrm>
            <a:off x="7772400" y="1923825"/>
            <a:ext cx="4208930" cy="4719338"/>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defTabSz="609585" eaLnBrk="0" hangingPunct="0">
              <a:spcBef>
                <a:spcPct val="20000"/>
              </a:spcBef>
            </a:pPr>
            <a:r>
              <a:rPr lang="en-GB" sz="1600" b="1" u="sng" dirty="0"/>
              <a:t>Key takeaway</a:t>
            </a:r>
          </a:p>
          <a:p>
            <a:pPr marL="216000" indent="-216000" algn="just" fontAlgn="base">
              <a:buSzTx/>
              <a:buFont typeface="Arial"/>
              <a:buChar char="•"/>
              <a:defRPr/>
            </a:pPr>
            <a:r>
              <a:rPr lang="en-GB" sz="1200" dirty="0">
                <a:solidFill>
                  <a:schemeClr val="accent5">
                    <a:lumMod val="75000"/>
                  </a:schemeClr>
                </a:solidFill>
              </a:rPr>
              <a:t>In the last five years International Energy Agency (IEA) has gradually become pessimistic about the outlook of fossil fuels. It has been due to increasing investment in renewable sources of energy.</a:t>
            </a:r>
          </a:p>
          <a:p>
            <a:pPr marL="216000" indent="-216000" algn="just" fontAlgn="base">
              <a:buSzTx/>
              <a:buFont typeface="Arial"/>
              <a:buChar char="•"/>
              <a:defRPr/>
            </a:pPr>
            <a:r>
              <a:rPr lang="en-GB" sz="1200" dirty="0">
                <a:solidFill>
                  <a:schemeClr val="accent5">
                    <a:lumMod val="75000"/>
                  </a:schemeClr>
                </a:solidFill>
              </a:rPr>
              <a:t>Climate Bonds forecasts half a trillion US dollars of investment in annual green bond investment in 2021, reflecting the strength of the green market. </a:t>
            </a:r>
            <a:r>
              <a:rPr lang="en-SG" sz="1200" dirty="0">
                <a:solidFill>
                  <a:schemeClr val="accent5">
                    <a:lumMod val="75000"/>
                  </a:schemeClr>
                </a:solidFill>
              </a:rPr>
              <a:t>Green bonds have been soaring at a 49% growth rate in the five preceding years before 2021.</a:t>
            </a:r>
          </a:p>
          <a:p>
            <a:pPr marL="216000" indent="-216000" algn="just" fontAlgn="base">
              <a:buSzTx/>
              <a:buFont typeface="Arial"/>
              <a:buChar char="•"/>
              <a:defRPr/>
            </a:pPr>
            <a:r>
              <a:rPr lang="en-GB" sz="1200" dirty="0">
                <a:solidFill>
                  <a:schemeClr val="accent5">
                    <a:lumMod val="75000"/>
                  </a:schemeClr>
                </a:solidFill>
              </a:rPr>
              <a:t>There has been a formation of an industry-led, UN-convened Net-Zero Banking Alliance</a:t>
            </a:r>
            <a:r>
              <a:rPr lang="en-SG" sz="1200" dirty="0">
                <a:solidFill>
                  <a:schemeClr val="accent5">
                    <a:lumMod val="75000"/>
                  </a:schemeClr>
                </a:solidFill>
              </a:rPr>
              <a:t> with 53 members in 27 countries with US$37 trillion in assets-</a:t>
            </a:r>
            <a:r>
              <a:rPr lang="en-GB" sz="1200" dirty="0">
                <a:solidFill>
                  <a:schemeClr val="accent5">
                    <a:lumMod val="75000"/>
                  </a:schemeClr>
                </a:solidFill>
              </a:rPr>
              <a:t> representing almost a quarter of banking assets worldwide</a:t>
            </a:r>
          </a:p>
          <a:p>
            <a:pPr marL="216000" indent="-216000" algn="just" fontAlgn="base">
              <a:buSzTx/>
              <a:buFont typeface="Arial"/>
              <a:buChar char="•"/>
              <a:defRPr/>
            </a:pPr>
            <a:r>
              <a:rPr lang="en-GB" sz="1200" dirty="0">
                <a:solidFill>
                  <a:schemeClr val="accent5">
                    <a:lumMod val="75000"/>
                  </a:schemeClr>
                </a:solidFill>
              </a:rPr>
              <a:t>Glasgow Financial Alliance for Net Zero (GFANZ) has over 250 financial institutions from 32 countries, representing over US$88 trillion in assets.</a:t>
            </a:r>
          </a:p>
          <a:p>
            <a:pPr>
              <a:spcAft>
                <a:spcPts val="600"/>
              </a:spcAft>
            </a:pPr>
            <a:endParaRPr lang="en-GB" sz="1400" dirty="0"/>
          </a:p>
        </p:txBody>
      </p:sp>
      <p:sp>
        <p:nvSpPr>
          <p:cNvPr id="2" name="TextBox 1">
            <a:extLst>
              <a:ext uri="{FF2B5EF4-FFF2-40B4-BE49-F238E27FC236}">
                <a16:creationId xmlns:a16="http://schemas.microsoft.com/office/drawing/2014/main" xmlns="" id="{A565A1DE-352F-E6EB-A1A3-825FE65AC0D7}"/>
              </a:ext>
            </a:extLst>
          </p:cNvPr>
          <p:cNvSpPr txBox="1"/>
          <p:nvPr/>
        </p:nvSpPr>
        <p:spPr>
          <a:xfrm rot="16200000">
            <a:off x="-173402" y="3347690"/>
            <a:ext cx="1086452" cy="307777"/>
          </a:xfrm>
          <a:prstGeom prst="rect">
            <a:avLst/>
          </a:prstGeom>
          <a:noFill/>
        </p:spPr>
        <p:txBody>
          <a:bodyPr wrap="square" rtlCol="0">
            <a:spAutoFit/>
          </a:bodyPr>
          <a:lstStyle/>
          <a:p>
            <a:pPr algn="l"/>
            <a:r>
              <a:rPr lang="en-US" sz="1400" dirty="0"/>
              <a:t>Exajoules</a:t>
            </a:r>
          </a:p>
        </p:txBody>
      </p:sp>
    </p:spTree>
    <p:extLst>
      <p:ext uri="{BB962C8B-B14F-4D97-AF65-F5344CB8AC3E}">
        <p14:creationId xmlns:p14="http://schemas.microsoft.com/office/powerpoint/2010/main" val="3273827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006D3-F803-95EF-9C0E-1DCC14150738}"/>
              </a:ext>
            </a:extLst>
          </p:cNvPr>
          <p:cNvSpPr>
            <a:spLocks noGrp="1"/>
          </p:cNvSpPr>
          <p:nvPr>
            <p:ph type="title"/>
          </p:nvPr>
        </p:nvSpPr>
        <p:spPr>
          <a:xfrm>
            <a:off x="1563599" y="2122923"/>
            <a:ext cx="8804290" cy="1826581"/>
          </a:xfrm>
        </p:spPr>
        <p:txBody>
          <a:bodyPr/>
          <a:lstStyle/>
          <a:p>
            <a:r>
              <a:rPr lang="en-US" sz="4000" dirty="0" err="1" smtClean="0"/>
              <a:t>sh</a:t>
            </a:r>
            <a:r>
              <a:rPr lang="tr-TR" sz="4000" dirty="0" smtClean="0"/>
              <a:t>ı</a:t>
            </a:r>
            <a:r>
              <a:rPr lang="en-US" sz="4000" dirty="0" smtClean="0"/>
              <a:t>pp</a:t>
            </a:r>
            <a:r>
              <a:rPr lang="tr-TR" sz="4000" dirty="0" smtClean="0"/>
              <a:t>ı</a:t>
            </a:r>
            <a:r>
              <a:rPr lang="en-US" sz="4000" dirty="0" smtClean="0"/>
              <a:t>ng </a:t>
            </a:r>
            <a:r>
              <a:rPr lang="en-US" sz="4000" dirty="0"/>
              <a:t>and carbon </a:t>
            </a:r>
            <a:r>
              <a:rPr lang="en-US" sz="4000" dirty="0" err="1" smtClean="0"/>
              <a:t>em</a:t>
            </a:r>
            <a:r>
              <a:rPr lang="tr-TR" sz="4000" dirty="0" smtClean="0"/>
              <a:t>ı</a:t>
            </a:r>
            <a:r>
              <a:rPr lang="en-US" sz="4000" dirty="0" err="1" smtClean="0"/>
              <a:t>ss</a:t>
            </a:r>
            <a:r>
              <a:rPr lang="tr-TR" sz="4000" dirty="0" smtClean="0"/>
              <a:t>ı</a:t>
            </a:r>
            <a:r>
              <a:rPr lang="en-US" sz="4000" dirty="0" smtClean="0"/>
              <a:t>on</a:t>
            </a:r>
            <a:endParaRPr lang="en-US" sz="4000" dirty="0"/>
          </a:p>
        </p:txBody>
      </p:sp>
    </p:spTree>
    <p:extLst>
      <p:ext uri="{BB962C8B-B14F-4D97-AF65-F5344CB8AC3E}">
        <p14:creationId xmlns:p14="http://schemas.microsoft.com/office/powerpoint/2010/main" val="2879125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xmlns="" id="{2FE120FA-56F0-781F-4DED-C7C80D3ABB53}"/>
              </a:ext>
            </a:extLst>
          </p:cNvPr>
          <p:cNvSpPr txBox="1">
            <a:spLocks/>
          </p:cNvSpPr>
          <p:nvPr/>
        </p:nvSpPr>
        <p:spPr>
          <a:xfrm>
            <a:off x="387217" y="628886"/>
            <a:ext cx="7562988" cy="432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0" fontAlgn="base" hangingPunct="0">
              <a:lnSpc>
                <a:spcPct val="80000"/>
              </a:lnSpc>
              <a:spcAft>
                <a:spcPct val="0"/>
              </a:spcAft>
              <a:defRPr/>
            </a:pPr>
            <a:r>
              <a:rPr lang="en-US" sz="2270" b="1" spc="-40" dirty="0">
                <a:ea typeface="ＭＳ Ｐゴシック" charset="-128"/>
                <a:cs typeface="Arial"/>
              </a:rPr>
              <a:t>A push towards </a:t>
            </a:r>
            <a:r>
              <a:rPr lang="en-US" sz="2270" b="1" spc="-40" dirty="0" err="1">
                <a:ea typeface="ＭＳ Ｐゴシック" charset="-128"/>
                <a:cs typeface="Arial"/>
              </a:rPr>
              <a:t>decarbonisation</a:t>
            </a:r>
            <a:endParaRPr lang="en-US" sz="2270" b="1" spc="-40" dirty="0">
              <a:ea typeface="ＭＳ Ｐゴシック" charset="-128"/>
              <a:cs typeface="Arial"/>
            </a:endParaRPr>
          </a:p>
        </p:txBody>
      </p:sp>
      <p:sp>
        <p:nvSpPr>
          <p:cNvPr id="5" name="Content Placeholder 3">
            <a:extLst>
              <a:ext uri="{FF2B5EF4-FFF2-40B4-BE49-F238E27FC236}">
                <a16:creationId xmlns:a16="http://schemas.microsoft.com/office/drawing/2014/main" xmlns="" id="{72E19424-E6F4-4784-FFC3-D8AC4A3EE35A}"/>
              </a:ext>
            </a:extLst>
          </p:cNvPr>
          <p:cNvSpPr txBox="1">
            <a:spLocks/>
          </p:cNvSpPr>
          <p:nvPr/>
        </p:nvSpPr>
        <p:spPr>
          <a:xfrm>
            <a:off x="642664" y="6165785"/>
            <a:ext cx="5895600" cy="27035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buNone/>
            </a:pPr>
            <a:endParaRPr lang="en-GB" sz="1000" i="1" dirty="0">
              <a:solidFill>
                <a:schemeClr val="tx1"/>
              </a:solidFill>
            </a:endParaRPr>
          </a:p>
        </p:txBody>
      </p:sp>
      <p:pic>
        <p:nvPicPr>
          <p:cNvPr id="11" name="Picture 10">
            <a:extLst>
              <a:ext uri="{FF2B5EF4-FFF2-40B4-BE49-F238E27FC236}">
                <a16:creationId xmlns:a16="http://schemas.microsoft.com/office/drawing/2014/main" xmlns="" id="{C8A2FD69-9F6F-F968-07CB-3AE5665E1041}"/>
              </a:ext>
            </a:extLst>
          </p:cNvPr>
          <p:cNvPicPr>
            <a:picLocks noChangeAspect="1"/>
          </p:cNvPicPr>
          <p:nvPr/>
        </p:nvPicPr>
        <p:blipFill>
          <a:blip r:embed="rId2"/>
          <a:stretch>
            <a:fillRect/>
          </a:stretch>
        </p:blipFill>
        <p:spPr>
          <a:xfrm>
            <a:off x="387217" y="1060886"/>
            <a:ext cx="5380537" cy="4962614"/>
          </a:xfrm>
          <a:prstGeom prst="rect">
            <a:avLst/>
          </a:prstGeom>
        </p:spPr>
      </p:pic>
      <p:pic>
        <p:nvPicPr>
          <p:cNvPr id="13" name="Picture 12">
            <a:extLst>
              <a:ext uri="{FF2B5EF4-FFF2-40B4-BE49-F238E27FC236}">
                <a16:creationId xmlns:a16="http://schemas.microsoft.com/office/drawing/2014/main" xmlns="" id="{91FFB21B-A869-2CF2-C047-541EF056B82C}"/>
              </a:ext>
            </a:extLst>
          </p:cNvPr>
          <p:cNvPicPr>
            <a:picLocks noChangeAspect="1"/>
          </p:cNvPicPr>
          <p:nvPr/>
        </p:nvPicPr>
        <p:blipFill>
          <a:blip r:embed="rId3"/>
          <a:stretch>
            <a:fillRect/>
          </a:stretch>
        </p:blipFill>
        <p:spPr>
          <a:xfrm>
            <a:off x="5964994" y="1203171"/>
            <a:ext cx="5361072" cy="4962614"/>
          </a:xfrm>
          <a:prstGeom prst="rect">
            <a:avLst/>
          </a:prstGeom>
        </p:spPr>
      </p:pic>
    </p:spTree>
    <p:extLst>
      <p:ext uri="{BB962C8B-B14F-4D97-AF65-F5344CB8AC3E}">
        <p14:creationId xmlns:p14="http://schemas.microsoft.com/office/powerpoint/2010/main" val="2993371221"/>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1126</TotalTime>
  <Words>4913</Words>
  <Application>Microsoft Office PowerPoint</Application>
  <PresentationFormat>Geniş ekran</PresentationFormat>
  <Paragraphs>486</Paragraphs>
  <Slides>58</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58</vt:i4>
      </vt:variant>
    </vt:vector>
  </HeadingPairs>
  <TitlesOfParts>
    <vt:vector size="68" baseType="lpstr">
      <vt:lpstr>ＭＳ Ｐゴシック</vt:lpstr>
      <vt:lpstr>宋体</vt:lpstr>
      <vt:lpstr>Arial</vt:lpstr>
      <vt:lpstr>Arial Nova Cond</vt:lpstr>
      <vt:lpstr>Calibri</vt:lpstr>
      <vt:lpstr>Corbel</vt:lpstr>
      <vt:lpstr>Symbol</vt:lpstr>
      <vt:lpstr>Wingdings</vt:lpstr>
      <vt:lpstr>Wingdings 3</vt:lpstr>
      <vt:lpstr>Basis</vt:lpstr>
      <vt:lpstr>Shıp fuel ın the future</vt:lpstr>
      <vt:lpstr>PowerPoint Sunusu</vt:lpstr>
      <vt:lpstr>Decarbonısatıon</vt:lpstr>
      <vt:lpstr>PowerPoint Sunusu</vt:lpstr>
      <vt:lpstr>PowerPoint Sunusu</vt:lpstr>
      <vt:lpstr>PowerPoint Sunusu</vt:lpstr>
      <vt:lpstr>PowerPoint Sunusu</vt:lpstr>
      <vt:lpstr>shıppıng and carbon emıssıon</vt:lpstr>
      <vt:lpstr>PowerPoint Sunusu</vt:lpstr>
      <vt:lpstr>Imo’s ınıtıatıves</vt:lpstr>
      <vt:lpstr>IMO initial GHG Strategy</vt:lpstr>
      <vt:lpstr>PowerPoint Sunusu</vt:lpstr>
      <vt:lpstr>EEXI and CII</vt:lpstr>
      <vt:lpstr>Future?</vt:lpstr>
      <vt:lpstr>Alternatıve fuel</vt:lpstr>
      <vt:lpstr>Formation of Green Corridors</vt:lpstr>
      <vt:lpstr>Alternative fuels</vt:lpstr>
      <vt:lpstr>Various alternative fuels</vt:lpstr>
      <vt:lpstr>Various alternative fuels</vt:lpstr>
      <vt:lpstr>Steps toward Alternatıve fuel</vt:lpstr>
      <vt:lpstr>Investment pouring in ammonia</vt:lpstr>
      <vt:lpstr>PowerPoint Sunusu</vt:lpstr>
      <vt:lpstr>alternatıve fuel – ıs everythıng green?</vt:lpstr>
      <vt:lpstr>PowerPoint Sunusu</vt:lpstr>
      <vt:lpstr>PowerPoint Sunusu</vt:lpstr>
      <vt:lpstr>Understanding emissions</vt:lpstr>
      <vt:lpstr>Well-to-wake emissions for different fuels</vt:lpstr>
      <vt:lpstr>alternatıve fuel – drıvers</vt:lpstr>
      <vt:lpstr>Drivers and key issues for successful adoption of alternative fuels </vt:lpstr>
      <vt:lpstr>Drivers and enablers</vt:lpstr>
      <vt:lpstr>alternatıve fuel – what do people thınk?</vt:lpstr>
      <vt:lpstr>Which alternative fuel will have the highest uptake by 2030/2050?</vt:lpstr>
      <vt:lpstr>alternatıve fuel – development</vt:lpstr>
      <vt:lpstr>Developments in ship technologies</vt:lpstr>
      <vt:lpstr>alternatıve fuel – exıstıng fleet</vt:lpstr>
      <vt:lpstr>PowerPoint Sunusu</vt:lpstr>
      <vt:lpstr>PowerPoint Sunusu</vt:lpstr>
      <vt:lpstr>PowerPoint Sunusu</vt:lpstr>
      <vt:lpstr>PowerPoint Sunusu</vt:lpstr>
      <vt:lpstr>PowerPoint Sunusu</vt:lpstr>
      <vt:lpstr>PowerPoint Sunusu</vt:lpstr>
      <vt:lpstr>alternatıve fuel – orderbook</vt:lpstr>
      <vt:lpstr>PowerPoint Sunusu</vt:lpstr>
      <vt:lpstr>PowerPoint Sunusu</vt:lpstr>
      <vt:lpstr>PowerPoint Sunusu</vt:lpstr>
      <vt:lpstr>PowerPoint Sunusu</vt:lpstr>
      <vt:lpstr>PowerPoint Sunusu</vt:lpstr>
      <vt:lpstr>PowerPoint Sunusu</vt:lpstr>
      <vt:lpstr>alternatıve fuel – the way ahead</vt:lpstr>
      <vt:lpstr>PowerPoint Sunusu</vt:lpstr>
      <vt:lpstr>Initiatives for decarbonisation spread across all elements of the maritime ecosystem</vt:lpstr>
      <vt:lpstr>Initiatives for decarbonisation spread across all elements of the maritime ecosystem</vt:lpstr>
      <vt:lpstr>Initiatives for decarbonisation spread across all elements of the maritime ecosystem</vt:lpstr>
      <vt:lpstr>PowerPoint Sunusu</vt:lpstr>
      <vt:lpstr>alternatıve fuel – summary</vt:lpstr>
      <vt:lpstr>PowerPoint Sunusu</vt:lpstr>
      <vt:lpstr>Summary: Alternative fuel uptake</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Ship fuel in the future</dc:title>
  <dc:creator>Rahul Sharan</dc:creator>
  <cp:lastModifiedBy>Microsoft hesabı</cp:lastModifiedBy>
  <cp:revision>9</cp:revision>
  <cp:lastPrinted>2023-06-08T06:42:56Z</cp:lastPrinted>
  <dcterms:created xsi:type="dcterms:W3CDTF">2023-05-04T04:33:39Z</dcterms:created>
  <dcterms:modified xsi:type="dcterms:W3CDTF">2023-06-08T06:43:08Z</dcterms:modified>
</cp:coreProperties>
</file>